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jpg" ContentType="image/jpg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  <p:sldId id="380" r:id="rId130"/>
    <p:sldId id="381" r:id="rId131"/>
    <p:sldId id="382" r:id="rId132"/>
    <p:sldId id="383" r:id="rId133"/>
    <p:sldId id="384" r:id="rId134"/>
    <p:sldId id="385" r:id="rId135"/>
    <p:sldId id="386" r:id="rId136"/>
    <p:sldId id="387" r:id="rId137"/>
    <p:sldId id="388" r:id="rId138"/>
    <p:sldId id="389" r:id="rId139"/>
    <p:sldId id="390" r:id="rId140"/>
    <p:sldId id="391" r:id="rId141"/>
    <p:sldId id="392" r:id="rId142"/>
    <p:sldId id="393" r:id="rId143"/>
    <p:sldId id="394" r:id="rId144"/>
    <p:sldId id="395" r:id="rId145"/>
    <p:sldId id="396" r:id="rId146"/>
    <p:sldId id="397" r:id="rId147"/>
    <p:sldId id="398" r:id="rId148"/>
    <p:sldId id="399" r:id="rId149"/>
  </p:sldIdLst>
  <p:sldSz cx="10693400" cy="10693400"/>
  <p:notesSz cx="106934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Relationship Id="rId91" Type="http://schemas.openxmlformats.org/officeDocument/2006/relationships/slide" Target="slides/slide86.xml"/><Relationship Id="rId92" Type="http://schemas.openxmlformats.org/officeDocument/2006/relationships/slide" Target="slides/slide87.xml"/><Relationship Id="rId93" Type="http://schemas.openxmlformats.org/officeDocument/2006/relationships/slide" Target="slides/slide88.xml"/><Relationship Id="rId94" Type="http://schemas.openxmlformats.org/officeDocument/2006/relationships/slide" Target="slides/slide89.xml"/><Relationship Id="rId95" Type="http://schemas.openxmlformats.org/officeDocument/2006/relationships/slide" Target="slides/slide90.xml"/><Relationship Id="rId96" Type="http://schemas.openxmlformats.org/officeDocument/2006/relationships/slide" Target="slides/slide91.xml"/><Relationship Id="rId97" Type="http://schemas.openxmlformats.org/officeDocument/2006/relationships/slide" Target="slides/slide92.xml"/><Relationship Id="rId98" Type="http://schemas.openxmlformats.org/officeDocument/2006/relationships/slide" Target="slides/slide93.xml"/><Relationship Id="rId99" Type="http://schemas.openxmlformats.org/officeDocument/2006/relationships/slide" Target="slides/slide94.xml"/><Relationship Id="rId100" Type="http://schemas.openxmlformats.org/officeDocument/2006/relationships/slide" Target="slides/slide95.xml"/><Relationship Id="rId101" Type="http://schemas.openxmlformats.org/officeDocument/2006/relationships/slide" Target="slides/slide96.xml"/><Relationship Id="rId102" Type="http://schemas.openxmlformats.org/officeDocument/2006/relationships/slide" Target="slides/slide97.xml"/><Relationship Id="rId103" Type="http://schemas.openxmlformats.org/officeDocument/2006/relationships/slide" Target="slides/slide98.xml"/><Relationship Id="rId104" Type="http://schemas.openxmlformats.org/officeDocument/2006/relationships/slide" Target="slides/slide99.xml"/><Relationship Id="rId105" Type="http://schemas.openxmlformats.org/officeDocument/2006/relationships/slide" Target="slides/slide100.xml"/><Relationship Id="rId106" Type="http://schemas.openxmlformats.org/officeDocument/2006/relationships/slide" Target="slides/slide101.xml"/><Relationship Id="rId107" Type="http://schemas.openxmlformats.org/officeDocument/2006/relationships/slide" Target="slides/slide102.xml"/><Relationship Id="rId108" Type="http://schemas.openxmlformats.org/officeDocument/2006/relationships/slide" Target="slides/slide103.xml"/><Relationship Id="rId109" Type="http://schemas.openxmlformats.org/officeDocument/2006/relationships/slide" Target="slides/slide104.xml"/><Relationship Id="rId110" Type="http://schemas.openxmlformats.org/officeDocument/2006/relationships/slide" Target="slides/slide105.xml"/><Relationship Id="rId111" Type="http://schemas.openxmlformats.org/officeDocument/2006/relationships/slide" Target="slides/slide106.xml"/><Relationship Id="rId112" Type="http://schemas.openxmlformats.org/officeDocument/2006/relationships/slide" Target="slides/slide107.xml"/><Relationship Id="rId113" Type="http://schemas.openxmlformats.org/officeDocument/2006/relationships/slide" Target="slides/slide108.xml"/><Relationship Id="rId114" Type="http://schemas.openxmlformats.org/officeDocument/2006/relationships/slide" Target="slides/slide109.xml"/><Relationship Id="rId115" Type="http://schemas.openxmlformats.org/officeDocument/2006/relationships/slide" Target="slides/slide110.xml"/><Relationship Id="rId116" Type="http://schemas.openxmlformats.org/officeDocument/2006/relationships/slide" Target="slides/slide111.xml"/><Relationship Id="rId117" Type="http://schemas.openxmlformats.org/officeDocument/2006/relationships/slide" Target="slides/slide112.xml"/><Relationship Id="rId118" Type="http://schemas.openxmlformats.org/officeDocument/2006/relationships/slide" Target="slides/slide113.xml"/><Relationship Id="rId119" Type="http://schemas.openxmlformats.org/officeDocument/2006/relationships/slide" Target="slides/slide114.xml"/><Relationship Id="rId120" Type="http://schemas.openxmlformats.org/officeDocument/2006/relationships/slide" Target="slides/slide115.xml"/><Relationship Id="rId121" Type="http://schemas.openxmlformats.org/officeDocument/2006/relationships/slide" Target="slides/slide116.xml"/><Relationship Id="rId122" Type="http://schemas.openxmlformats.org/officeDocument/2006/relationships/slide" Target="slides/slide117.xml"/><Relationship Id="rId123" Type="http://schemas.openxmlformats.org/officeDocument/2006/relationships/slide" Target="slides/slide118.xml"/><Relationship Id="rId124" Type="http://schemas.openxmlformats.org/officeDocument/2006/relationships/slide" Target="slides/slide119.xml"/><Relationship Id="rId125" Type="http://schemas.openxmlformats.org/officeDocument/2006/relationships/slide" Target="slides/slide120.xml"/><Relationship Id="rId126" Type="http://schemas.openxmlformats.org/officeDocument/2006/relationships/slide" Target="slides/slide121.xml"/><Relationship Id="rId127" Type="http://schemas.openxmlformats.org/officeDocument/2006/relationships/slide" Target="slides/slide122.xml"/><Relationship Id="rId128" Type="http://schemas.openxmlformats.org/officeDocument/2006/relationships/slide" Target="slides/slide123.xml"/><Relationship Id="rId129" Type="http://schemas.openxmlformats.org/officeDocument/2006/relationships/slide" Target="slides/slide124.xml"/><Relationship Id="rId130" Type="http://schemas.openxmlformats.org/officeDocument/2006/relationships/slide" Target="slides/slide125.xml"/><Relationship Id="rId131" Type="http://schemas.openxmlformats.org/officeDocument/2006/relationships/slide" Target="slides/slide126.xml"/><Relationship Id="rId132" Type="http://schemas.openxmlformats.org/officeDocument/2006/relationships/slide" Target="slides/slide127.xml"/><Relationship Id="rId133" Type="http://schemas.openxmlformats.org/officeDocument/2006/relationships/slide" Target="slides/slide128.xml"/><Relationship Id="rId134" Type="http://schemas.openxmlformats.org/officeDocument/2006/relationships/slide" Target="slides/slide129.xml"/><Relationship Id="rId135" Type="http://schemas.openxmlformats.org/officeDocument/2006/relationships/slide" Target="slides/slide130.xml"/><Relationship Id="rId136" Type="http://schemas.openxmlformats.org/officeDocument/2006/relationships/slide" Target="slides/slide131.xml"/><Relationship Id="rId137" Type="http://schemas.openxmlformats.org/officeDocument/2006/relationships/slide" Target="slides/slide132.xml"/><Relationship Id="rId138" Type="http://schemas.openxmlformats.org/officeDocument/2006/relationships/slide" Target="slides/slide133.xml"/><Relationship Id="rId139" Type="http://schemas.openxmlformats.org/officeDocument/2006/relationships/slide" Target="slides/slide134.xml"/><Relationship Id="rId140" Type="http://schemas.openxmlformats.org/officeDocument/2006/relationships/slide" Target="slides/slide135.xml"/><Relationship Id="rId141" Type="http://schemas.openxmlformats.org/officeDocument/2006/relationships/slide" Target="slides/slide136.xml"/><Relationship Id="rId142" Type="http://schemas.openxmlformats.org/officeDocument/2006/relationships/slide" Target="slides/slide137.xml"/><Relationship Id="rId143" Type="http://schemas.openxmlformats.org/officeDocument/2006/relationships/slide" Target="slides/slide138.xml"/><Relationship Id="rId144" Type="http://schemas.openxmlformats.org/officeDocument/2006/relationships/slide" Target="slides/slide139.xml"/><Relationship Id="rId145" Type="http://schemas.openxmlformats.org/officeDocument/2006/relationships/slide" Target="slides/slide140.xml"/><Relationship Id="rId146" Type="http://schemas.openxmlformats.org/officeDocument/2006/relationships/slide" Target="slides/slide141.xml"/><Relationship Id="rId147" Type="http://schemas.openxmlformats.org/officeDocument/2006/relationships/slide" Target="slides/slide142.xml"/><Relationship Id="rId148" Type="http://schemas.openxmlformats.org/officeDocument/2006/relationships/slide" Target="slides/slide143.xml"/><Relationship Id="rId149" Type="http://schemas.openxmlformats.org/officeDocument/2006/relationships/slide" Target="slides/slide14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20851" y="3538651"/>
            <a:ext cx="2845165" cy="368320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17.xml"/><Relationship Id="rId3" Type="http://schemas.openxmlformats.org/officeDocument/2006/relationships/slide" Target="slide19.xml"/><Relationship Id="rId4" Type="http://schemas.openxmlformats.org/officeDocument/2006/relationships/slide" Target="slide20.xml"/><Relationship Id="rId5" Type="http://schemas.openxmlformats.org/officeDocument/2006/relationships/slide" Target="slide21.xml"/><Relationship Id="rId6" Type="http://schemas.openxmlformats.org/officeDocument/2006/relationships/slide" Target="slide22.xml"/><Relationship Id="rId7" Type="http://schemas.openxmlformats.org/officeDocument/2006/relationships/slide" Target="slide23.xml"/><Relationship Id="rId8" Type="http://schemas.openxmlformats.org/officeDocument/2006/relationships/slide" Target="slide24.xml"/><Relationship Id="rId9" Type="http://schemas.openxmlformats.org/officeDocument/2006/relationships/slide" Target="slide26.xml"/><Relationship Id="rId10" Type="http://schemas.openxmlformats.org/officeDocument/2006/relationships/slide" Target="slide28.xml"/><Relationship Id="rId11" Type="http://schemas.openxmlformats.org/officeDocument/2006/relationships/slide" Target="slide32.xml"/><Relationship Id="rId12" Type="http://schemas.openxmlformats.org/officeDocument/2006/relationships/slide" Target="slide33.xml"/><Relationship Id="rId13" Type="http://schemas.openxmlformats.org/officeDocument/2006/relationships/slide" Target="slide35.xml"/><Relationship Id="rId14" Type="http://schemas.openxmlformats.org/officeDocument/2006/relationships/slide" Target="slide42.xml"/><Relationship Id="rId15" Type="http://schemas.openxmlformats.org/officeDocument/2006/relationships/slide" Target="slide43.xml"/><Relationship Id="rId16" Type="http://schemas.openxmlformats.org/officeDocument/2006/relationships/slide" Target="slide44.xml"/><Relationship Id="rId17" Type="http://schemas.openxmlformats.org/officeDocument/2006/relationships/slide" Target="slide55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55.xml"/><Relationship Id="rId3" Type="http://schemas.openxmlformats.org/officeDocument/2006/relationships/slide" Target="slide56.xml"/><Relationship Id="rId4" Type="http://schemas.openxmlformats.org/officeDocument/2006/relationships/slide" Target="slide57.xml"/><Relationship Id="rId5" Type="http://schemas.openxmlformats.org/officeDocument/2006/relationships/slide" Target="slide59.xml"/><Relationship Id="rId6" Type="http://schemas.openxmlformats.org/officeDocument/2006/relationships/slide" Target="slide61.xml"/><Relationship Id="rId7" Type="http://schemas.openxmlformats.org/officeDocument/2006/relationships/slide" Target="slide63.xml"/><Relationship Id="rId8" Type="http://schemas.openxmlformats.org/officeDocument/2006/relationships/slide" Target="slide64.xml"/><Relationship Id="rId9" Type="http://schemas.openxmlformats.org/officeDocument/2006/relationships/slide" Target="slide66.xml"/><Relationship Id="rId10" Type="http://schemas.openxmlformats.org/officeDocument/2006/relationships/slide" Target="slide67.xml"/><Relationship Id="rId11" Type="http://schemas.openxmlformats.org/officeDocument/2006/relationships/slide" Target="slide69.xml"/><Relationship Id="rId12" Type="http://schemas.openxmlformats.org/officeDocument/2006/relationships/slide" Target="slide70.xml"/><Relationship Id="rId13" Type="http://schemas.openxmlformats.org/officeDocument/2006/relationships/slide" Target="slide71.xml"/><Relationship Id="rId14" Type="http://schemas.openxmlformats.org/officeDocument/2006/relationships/slide" Target="slide75.xml"/><Relationship Id="rId15" Type="http://schemas.openxmlformats.org/officeDocument/2006/relationships/slide" Target="slide79.xml"/><Relationship Id="rId16" Type="http://schemas.openxmlformats.org/officeDocument/2006/relationships/slide" Target="slide84.xml"/><Relationship Id="rId17" Type="http://schemas.openxmlformats.org/officeDocument/2006/relationships/slide" Target="slide85.xml"/><Relationship Id="rId18" Type="http://schemas.openxmlformats.org/officeDocument/2006/relationships/slide" Target="slide87.xml"/><Relationship Id="rId19" Type="http://schemas.openxmlformats.org/officeDocument/2006/relationships/slide" Target="slide88.xml"/><Relationship Id="rId20" Type="http://schemas.openxmlformats.org/officeDocument/2006/relationships/slide" Target="slide89.xml"/><Relationship Id="rId21" Type="http://schemas.openxmlformats.org/officeDocument/2006/relationships/slide" Target="slide91.xml"/><Relationship Id="rId22" Type="http://schemas.openxmlformats.org/officeDocument/2006/relationships/slide" Target="slide93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94.xml"/><Relationship Id="rId3" Type="http://schemas.openxmlformats.org/officeDocument/2006/relationships/slide" Target="slide97.xml"/><Relationship Id="rId4" Type="http://schemas.openxmlformats.org/officeDocument/2006/relationships/slide" Target="slide98.xml"/><Relationship Id="rId5" Type="http://schemas.openxmlformats.org/officeDocument/2006/relationships/slide" Target="slide104.xml"/><Relationship Id="rId6" Type="http://schemas.openxmlformats.org/officeDocument/2006/relationships/slide" Target="slide107.xml"/><Relationship Id="rId7" Type="http://schemas.openxmlformats.org/officeDocument/2006/relationships/slide" Target="slide109.xml"/><Relationship Id="rId8" Type="http://schemas.openxmlformats.org/officeDocument/2006/relationships/slide" Target="slide111.xml"/><Relationship Id="rId9" Type="http://schemas.openxmlformats.org/officeDocument/2006/relationships/slide" Target="slide113.xml"/><Relationship Id="rId10" Type="http://schemas.openxmlformats.org/officeDocument/2006/relationships/slide" Target="slide114.xml"/><Relationship Id="rId11" Type="http://schemas.openxmlformats.org/officeDocument/2006/relationships/slide" Target="slide115.xml"/><Relationship Id="rId12" Type="http://schemas.openxmlformats.org/officeDocument/2006/relationships/slide" Target="slide118.xml"/><Relationship Id="rId13" Type="http://schemas.openxmlformats.org/officeDocument/2006/relationships/slide" Target="slide123.xml"/><Relationship Id="rId14" Type="http://schemas.openxmlformats.org/officeDocument/2006/relationships/slide" Target="slide128.xml"/><Relationship Id="rId15" Type="http://schemas.openxmlformats.org/officeDocument/2006/relationships/slide" Target="slide129.xml"/><Relationship Id="rId16" Type="http://schemas.openxmlformats.org/officeDocument/2006/relationships/slide" Target="slide130.xml"/><Relationship Id="rId17" Type="http://schemas.openxmlformats.org/officeDocument/2006/relationships/slide" Target="slide131.xml"/><Relationship Id="rId18" Type="http://schemas.openxmlformats.org/officeDocument/2006/relationships/slide" Target="slide132.xml"/><Relationship Id="rId19" Type="http://schemas.openxmlformats.org/officeDocument/2006/relationships/slide" Target="slide133.xml"/><Relationship Id="rId20" Type="http://schemas.openxmlformats.org/officeDocument/2006/relationships/slide" Target="slide140.xml"/><Relationship Id="rId21" Type="http://schemas.openxmlformats.org/officeDocument/2006/relationships/slide" Target="slide141.xml"/><Relationship Id="rId22" Type="http://schemas.openxmlformats.org/officeDocument/2006/relationships/slide" Target="slide142.xml"/><Relationship Id="rId23" Type="http://schemas.openxmlformats.org/officeDocument/2006/relationships/slide" Target="slide143.xml"/><Relationship Id="rId24" Type="http://schemas.openxmlformats.org/officeDocument/2006/relationships/slide" Target="slide144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24.xml"/><Relationship Id="rId3" Type="http://schemas.openxmlformats.org/officeDocument/2006/relationships/slide" Target="slide25.xml"/><Relationship Id="rId4" Type="http://schemas.openxmlformats.org/officeDocument/2006/relationships/slide" Target="slide26.xml"/><Relationship Id="rId5" Type="http://schemas.openxmlformats.org/officeDocument/2006/relationships/slide" Target="slide27.xml"/><Relationship Id="rId6" Type="http://schemas.openxmlformats.org/officeDocument/2006/relationships/slide" Target="slide28.xml"/><Relationship Id="rId7" Type="http://schemas.openxmlformats.org/officeDocument/2006/relationships/slide" Target="slide29.xml"/><Relationship Id="rId8" Type="http://schemas.openxmlformats.org/officeDocument/2006/relationships/slide" Target="slide30.xml"/><Relationship Id="rId9" Type="http://schemas.openxmlformats.org/officeDocument/2006/relationships/slide" Target="slide31.xml"/><Relationship Id="rId10" Type="http://schemas.openxmlformats.org/officeDocument/2006/relationships/slide" Target="slide41.xml"/><Relationship Id="rId11" Type="http://schemas.openxmlformats.org/officeDocument/2006/relationships/slide" Target="slide42.xml"/><Relationship Id="rId12" Type="http://schemas.openxmlformats.org/officeDocument/2006/relationships/slide" Target="slide44.xml"/><Relationship Id="rId13" Type="http://schemas.openxmlformats.org/officeDocument/2006/relationships/slide" Target="slide60.xml"/><Relationship Id="rId14" Type="http://schemas.openxmlformats.org/officeDocument/2006/relationships/slide" Target="slide61.xml"/><Relationship Id="rId15" Type="http://schemas.openxmlformats.org/officeDocument/2006/relationships/slide" Target="slide64.xml"/><Relationship Id="rId16" Type="http://schemas.openxmlformats.org/officeDocument/2006/relationships/slide" Target="slide65.xml"/><Relationship Id="rId17" Type="http://schemas.openxmlformats.org/officeDocument/2006/relationships/slide" Target="slide66.xml"/><Relationship Id="rId18" Type="http://schemas.openxmlformats.org/officeDocument/2006/relationships/slide" Target="slide68.xml"/><Relationship Id="rId19" Type="http://schemas.openxmlformats.org/officeDocument/2006/relationships/slide" Target="slide69.xml"/><Relationship Id="rId20" Type="http://schemas.openxmlformats.org/officeDocument/2006/relationships/slide" Target="slide70.xml"/><Relationship Id="rId21" Type="http://schemas.openxmlformats.org/officeDocument/2006/relationships/slide" Target="slide71.xml"/><Relationship Id="rId22" Type="http://schemas.openxmlformats.org/officeDocument/2006/relationships/slide" Target="slide72.xml"/><Relationship Id="rId23" Type="http://schemas.openxmlformats.org/officeDocument/2006/relationships/slide" Target="slide73.xml"/><Relationship Id="rId24" Type="http://schemas.openxmlformats.org/officeDocument/2006/relationships/slide" Target="slide86.xml"/><Relationship Id="rId25" Type="http://schemas.openxmlformats.org/officeDocument/2006/relationships/slide" Target="slide87.xml"/><Relationship Id="rId26" Type="http://schemas.openxmlformats.org/officeDocument/2006/relationships/slide" Target="slide89.xml"/><Relationship Id="rId27" Type="http://schemas.openxmlformats.org/officeDocument/2006/relationships/slide" Target="slide90.xml"/><Relationship Id="rId28" Type="http://schemas.openxmlformats.org/officeDocument/2006/relationships/slide" Target="slide105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19.xml"/><Relationship Id="rId3" Type="http://schemas.openxmlformats.org/officeDocument/2006/relationships/slide" Target="slide20.xml"/><Relationship Id="rId4" Type="http://schemas.openxmlformats.org/officeDocument/2006/relationships/slide" Target="slide21.xml"/><Relationship Id="rId5" Type="http://schemas.openxmlformats.org/officeDocument/2006/relationships/slide" Target="slide22.xml"/><Relationship Id="rId6" Type="http://schemas.openxmlformats.org/officeDocument/2006/relationships/slide" Target="slide23.xml"/><Relationship Id="rId7" Type="http://schemas.openxmlformats.org/officeDocument/2006/relationships/slide" Target="slide24.xml"/><Relationship Id="rId8" Type="http://schemas.openxmlformats.org/officeDocument/2006/relationships/slide" Target="slide25.xml"/><Relationship Id="rId9" Type="http://schemas.openxmlformats.org/officeDocument/2006/relationships/slide" Target="slide26.xml"/><Relationship Id="rId10" Type="http://schemas.openxmlformats.org/officeDocument/2006/relationships/slide" Target="slide27.xml"/><Relationship Id="rId11" Type="http://schemas.openxmlformats.org/officeDocument/2006/relationships/slide" Target="slide29.xml"/><Relationship Id="rId12" Type="http://schemas.openxmlformats.org/officeDocument/2006/relationships/slide" Target="slide30.xml"/><Relationship Id="rId13" Type="http://schemas.openxmlformats.org/officeDocument/2006/relationships/slide" Target="slide31.xml"/><Relationship Id="rId14" Type="http://schemas.openxmlformats.org/officeDocument/2006/relationships/slide" Target="slide32.xml"/><Relationship Id="rId15" Type="http://schemas.openxmlformats.org/officeDocument/2006/relationships/slide" Target="slide40.xml"/><Relationship Id="rId16" Type="http://schemas.openxmlformats.org/officeDocument/2006/relationships/slide" Target="slide43.xml"/><Relationship Id="rId17" Type="http://schemas.openxmlformats.org/officeDocument/2006/relationships/slide" Target="slide45.xml"/><Relationship Id="rId18" Type="http://schemas.openxmlformats.org/officeDocument/2006/relationships/slide" Target="slide46.xml"/><Relationship Id="rId19" Type="http://schemas.openxmlformats.org/officeDocument/2006/relationships/slide" Target="slide47.xml"/><Relationship Id="rId20" Type="http://schemas.openxmlformats.org/officeDocument/2006/relationships/slide" Target="slide48.xml"/><Relationship Id="rId21" Type="http://schemas.openxmlformats.org/officeDocument/2006/relationships/slide" Target="slide49.xml"/><Relationship Id="rId22" Type="http://schemas.openxmlformats.org/officeDocument/2006/relationships/slide" Target="slide50.xml"/><Relationship Id="rId23" Type="http://schemas.openxmlformats.org/officeDocument/2006/relationships/slide" Target="slide51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51.xml"/><Relationship Id="rId3" Type="http://schemas.openxmlformats.org/officeDocument/2006/relationships/slide" Target="slide52.xml"/><Relationship Id="rId4" Type="http://schemas.openxmlformats.org/officeDocument/2006/relationships/slide" Target="slide53.xml"/><Relationship Id="rId5" Type="http://schemas.openxmlformats.org/officeDocument/2006/relationships/slide" Target="slide54.xml"/><Relationship Id="rId6" Type="http://schemas.openxmlformats.org/officeDocument/2006/relationships/slide" Target="slide55.xml"/><Relationship Id="rId7" Type="http://schemas.openxmlformats.org/officeDocument/2006/relationships/slide" Target="slide56.xml"/><Relationship Id="rId8" Type="http://schemas.openxmlformats.org/officeDocument/2006/relationships/slide" Target="slide64.xml"/><Relationship Id="rId9" Type="http://schemas.openxmlformats.org/officeDocument/2006/relationships/slide" Target="slide65.xml"/><Relationship Id="rId10" Type="http://schemas.openxmlformats.org/officeDocument/2006/relationships/slide" Target="slide75.xml"/><Relationship Id="rId11" Type="http://schemas.openxmlformats.org/officeDocument/2006/relationships/slide" Target="slide76.xml"/><Relationship Id="rId12" Type="http://schemas.openxmlformats.org/officeDocument/2006/relationships/slide" Target="slide77.xml"/><Relationship Id="rId13" Type="http://schemas.openxmlformats.org/officeDocument/2006/relationships/slide" Target="slide78.xml"/><Relationship Id="rId14" Type="http://schemas.openxmlformats.org/officeDocument/2006/relationships/slide" Target="slide79.xml"/><Relationship Id="rId15" Type="http://schemas.openxmlformats.org/officeDocument/2006/relationships/slide" Target="slide80.xml"/><Relationship Id="rId16" Type="http://schemas.openxmlformats.org/officeDocument/2006/relationships/slide" Target="slide81.xml"/><Relationship Id="rId17" Type="http://schemas.openxmlformats.org/officeDocument/2006/relationships/slide" Target="slide82.xml"/><Relationship Id="rId18" Type="http://schemas.openxmlformats.org/officeDocument/2006/relationships/slide" Target="slide83.xml"/><Relationship Id="rId19" Type="http://schemas.openxmlformats.org/officeDocument/2006/relationships/slide" Target="slide88.xml"/><Relationship Id="rId20" Type="http://schemas.openxmlformats.org/officeDocument/2006/relationships/slide" Target="slide91.xml"/><Relationship Id="rId21" Type="http://schemas.openxmlformats.org/officeDocument/2006/relationships/slide" Target="slide92.xml"/><Relationship Id="rId22" Type="http://schemas.openxmlformats.org/officeDocument/2006/relationships/slide" Target="slide93.xml"/><Relationship Id="rId23" Type="http://schemas.openxmlformats.org/officeDocument/2006/relationships/slide" Target="slide95.xml"/><Relationship Id="rId24" Type="http://schemas.openxmlformats.org/officeDocument/2006/relationships/slide" Target="slide97.xml"/><Relationship Id="rId25" Type="http://schemas.openxmlformats.org/officeDocument/2006/relationships/slide" Target="slide99.xml"/><Relationship Id="rId26" Type="http://schemas.openxmlformats.org/officeDocument/2006/relationships/slide" Target="slide100.xml"/><Relationship Id="rId27" Type="http://schemas.openxmlformats.org/officeDocument/2006/relationships/slide" Target="slide101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102.xml"/><Relationship Id="rId3" Type="http://schemas.openxmlformats.org/officeDocument/2006/relationships/slide" Target="slide103.xm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19.xml"/><Relationship Id="rId3" Type="http://schemas.openxmlformats.org/officeDocument/2006/relationships/slide" Target="slide20.xml"/><Relationship Id="rId4" Type="http://schemas.openxmlformats.org/officeDocument/2006/relationships/image" Target="../media/image3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21.xml"/><Relationship Id="rId3" Type="http://schemas.openxmlformats.org/officeDocument/2006/relationships/image" Target="../media/image4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21.xml"/><Relationship Id="rId3" Type="http://schemas.openxmlformats.org/officeDocument/2006/relationships/slide" Target="slide22.xml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22.xml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23.xml"/><Relationship Id="rId3" Type="http://schemas.openxmlformats.org/officeDocument/2006/relationships/image" Target="../media/image9.jpg"/><Relationship Id="rId4" Type="http://schemas.openxmlformats.org/officeDocument/2006/relationships/image" Target="../media/image10.pn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24.xml"/><Relationship Id="rId3" Type="http://schemas.openxmlformats.org/officeDocument/2006/relationships/slide" Target="slide25.xml"/><Relationship Id="rId4" Type="http://schemas.openxmlformats.org/officeDocument/2006/relationships/image" Target="../media/image11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25.xml"/><Relationship Id="rId3" Type="http://schemas.openxmlformats.org/officeDocument/2006/relationships/slide" Target="slide26.xml"/><Relationship Id="rId4" Type="http://schemas.openxmlformats.org/officeDocument/2006/relationships/image" Target="../media/image12.pn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27.xml"/><Relationship Id="rId3" Type="http://schemas.openxmlformats.org/officeDocument/2006/relationships/image" Target="../media/image13.jp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27.xml"/><Relationship Id="rId3" Type="http://schemas.openxmlformats.org/officeDocument/2006/relationships/image" Target="../media/image14.jpg"/><Relationship Id="rId4" Type="http://schemas.openxmlformats.org/officeDocument/2006/relationships/image" Target="../media/image15.pn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28.xml"/><Relationship Id="rId3" Type="http://schemas.openxmlformats.org/officeDocument/2006/relationships/slide" Target="slide29.xml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29.xml"/><Relationship Id="rId3" Type="http://schemas.openxmlformats.org/officeDocument/2006/relationships/image" Target="../media/image16.jpg"/><Relationship Id="rId4" Type="http://schemas.openxmlformats.org/officeDocument/2006/relationships/image" Target="../media/image17.pn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30.xml"/><Relationship Id="rId3" Type="http://schemas.openxmlformats.org/officeDocument/2006/relationships/slide" Target="slide31.xml"/><Relationship Id="rId4" Type="http://schemas.openxmlformats.org/officeDocument/2006/relationships/image" Target="../media/image18.jp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31.xml"/><Relationship Id="rId3" Type="http://schemas.openxmlformats.org/officeDocument/2006/relationships/image" Target="../media/image19.pn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32.xml"/><Relationship Id="rId3" Type="http://schemas.openxmlformats.org/officeDocument/2006/relationships/image" Target="../media/image20.jp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40.xml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pn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41.xml"/><Relationship Id="rId3" Type="http://schemas.openxmlformats.org/officeDocument/2006/relationships/slide" Target="slide42.xml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43.xml"/><Relationship Id="rId3" Type="http://schemas.openxmlformats.org/officeDocument/2006/relationships/image" Target="../media/image23.jpg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44.xml"/><Relationship Id="rId3" Type="http://schemas.openxmlformats.org/officeDocument/2006/relationships/image" Target="../media/image24.jpg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45.xml"/><Relationship Id="rId3" Type="http://schemas.openxmlformats.org/officeDocument/2006/relationships/image" Target="../media/image25.jpg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46.xml"/><Relationship Id="rId3" Type="http://schemas.openxmlformats.org/officeDocument/2006/relationships/image" Target="../media/image26.jpg"/></Relationships>
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47.xml"/><Relationship Id="rId3" Type="http://schemas.openxmlformats.org/officeDocument/2006/relationships/slide" Target="slide48.xml"/><Relationship Id="rId4" Type="http://schemas.openxmlformats.org/officeDocument/2006/relationships/image" Target="../media/image27.jpg"/></Relationships>
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48.xml"/><Relationship Id="rId3" Type="http://schemas.openxmlformats.org/officeDocument/2006/relationships/slide" Target="slide49.xml"/><Relationship Id="rId4" Type="http://schemas.openxmlformats.org/officeDocument/2006/relationships/image" Target="../media/image28.jpg"/><Relationship Id="rId5" Type="http://schemas.openxmlformats.org/officeDocument/2006/relationships/image" Target="../media/image29.jpg"/></Relationships>
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49.xml"/><Relationship Id="rId3" Type="http://schemas.openxmlformats.org/officeDocument/2006/relationships/slide" Target="slide50.xml"/><Relationship Id="rId4" Type="http://schemas.openxmlformats.org/officeDocument/2006/relationships/image" Target="../media/image30.jpg"/><Relationship Id="rId5" Type="http://schemas.openxmlformats.org/officeDocument/2006/relationships/image" Target="../media/image31.jpg"/></Relationships>
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50.xml"/><Relationship Id="rId3" Type="http://schemas.openxmlformats.org/officeDocument/2006/relationships/slide" Target="slide51.xml"/><Relationship Id="rId4" Type="http://schemas.openxmlformats.org/officeDocument/2006/relationships/image" Target="../media/image32.jpg"/><Relationship Id="rId5" Type="http://schemas.openxmlformats.org/officeDocument/2006/relationships/image" Target="../media/image33.jpg"/></Relationships>
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51.xml"/><Relationship Id="rId3" Type="http://schemas.openxmlformats.org/officeDocument/2006/relationships/slide" Target="slide52.xml"/><Relationship Id="rId4" Type="http://schemas.openxmlformats.org/officeDocument/2006/relationships/image" Target="../media/image34.jpg"/><Relationship Id="rId5" Type="http://schemas.openxmlformats.org/officeDocument/2006/relationships/image" Target="../media/image35.jpg"/></Relationships>
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53.xml"/><Relationship Id="rId3" Type="http://schemas.openxmlformats.org/officeDocument/2006/relationships/image" Target="../media/image36.jpg"/></Relationships>
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54.xml"/><Relationship Id="rId3" Type="http://schemas.openxmlformats.org/officeDocument/2006/relationships/image" Target="../media/image37.jpg"/></Relationships>
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54.xml"/><Relationship Id="rId3" Type="http://schemas.openxmlformats.org/officeDocument/2006/relationships/image" Target="../media/image38.jpg"/><Relationship Id="rId4" Type="http://schemas.openxmlformats.org/officeDocument/2006/relationships/image" Target="../media/image39.jpg"/></Relationships>
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55.xml"/><Relationship Id="rId3" Type="http://schemas.openxmlformats.org/officeDocument/2006/relationships/slide" Target="slide56.xml"/><Relationship Id="rId4" Type="http://schemas.openxmlformats.org/officeDocument/2006/relationships/image" Target="../media/image40.jpg"/></Relationships>
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56.xml"/><Relationship Id="rId3" Type="http://schemas.openxmlformats.org/officeDocument/2006/relationships/image" Target="../media/image41.jpg"/><Relationship Id="rId4" Type="http://schemas.openxmlformats.org/officeDocument/2006/relationships/image" Target="../media/image42.jpg"/></Relationships>
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60.xml"/></Relationships>
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61.xml"/></Relationships>
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61.xml"/></Relationships>
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64.xml"/></Relationships>
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64.xml"/><Relationship Id="rId3" Type="http://schemas.openxmlformats.org/officeDocument/2006/relationships/image" Target="../media/image43.jpg"/></Relationships>
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65.xml"/><Relationship Id="rId3" Type="http://schemas.openxmlformats.org/officeDocument/2006/relationships/image" Target="../media/image44.jpg"/></Relationships>
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66.xml"/></Relationships>
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68.xml"/></Relationships>
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69.xml"/></Relationships>
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70.xml"/></Relationships>
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71.xml"/></Relationships>
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72.xml"/></Relationships>
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73.xml"/></Relationships>

</file>

<file path=ppt/slides/_rels/slide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75.xml"/><Relationship Id="rId3" Type="http://schemas.openxmlformats.org/officeDocument/2006/relationships/image" Target="../media/image45.jpg"/></Relationships>

</file>

<file path=ppt/slides/_rels/slide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76.xml"/><Relationship Id="rId3" Type="http://schemas.openxmlformats.org/officeDocument/2006/relationships/image" Target="../media/image46.jpg"/><Relationship Id="rId4" Type="http://schemas.openxmlformats.org/officeDocument/2006/relationships/image" Target="../media/image47.jpg"/></Relationships>

</file>

<file path=ppt/slides/_rels/slide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77.xml"/><Relationship Id="rId3" Type="http://schemas.openxmlformats.org/officeDocument/2006/relationships/slide" Target="slide78.xml"/><Relationship Id="rId4" Type="http://schemas.openxmlformats.org/officeDocument/2006/relationships/image" Target="../media/image48.jpg"/><Relationship Id="rId5" Type="http://schemas.openxmlformats.org/officeDocument/2006/relationships/image" Target="../media/image49.jpg"/></Relationships>

</file>

<file path=ppt/slides/_rels/slide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78.xml"/><Relationship Id="rId3" Type="http://schemas.openxmlformats.org/officeDocument/2006/relationships/slide" Target="slide79.xml"/><Relationship Id="rId4" Type="http://schemas.openxmlformats.org/officeDocument/2006/relationships/image" Target="../media/image50.jpg"/><Relationship Id="rId5" Type="http://schemas.openxmlformats.org/officeDocument/2006/relationships/image" Target="../media/image51.jpg"/></Relationships>

</file>

<file path=ppt/slides/_rels/slide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79.xml"/><Relationship Id="rId3" Type="http://schemas.openxmlformats.org/officeDocument/2006/relationships/image" Target="../media/image52.jpg"/><Relationship Id="rId4" Type="http://schemas.openxmlformats.org/officeDocument/2006/relationships/image" Target="../media/image53.jpg"/></Relationships>

</file>

<file path=ppt/slides/_rels/slide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80.xml"/><Relationship Id="rId3" Type="http://schemas.openxmlformats.org/officeDocument/2006/relationships/image" Target="../media/image54.jpg"/><Relationship Id="rId4" Type="http://schemas.openxmlformats.org/officeDocument/2006/relationships/image" Target="../media/image55.jpg"/></Relationships>

</file>

<file path=ppt/slides/_rels/slide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81.xml"/><Relationship Id="rId3" Type="http://schemas.openxmlformats.org/officeDocument/2006/relationships/slide" Target="slide82.xml"/><Relationship Id="rId4" Type="http://schemas.openxmlformats.org/officeDocument/2006/relationships/image" Target="../media/image56.jpg"/></Relationships>

</file>

<file path=ppt/slides/_rels/slide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82.xml"/><Relationship Id="rId3" Type="http://schemas.openxmlformats.org/officeDocument/2006/relationships/slide" Target="slide83.xml"/><Relationship Id="rId4" Type="http://schemas.openxmlformats.org/officeDocument/2006/relationships/image" Target="../media/image57.jpg"/><Relationship Id="rId5" Type="http://schemas.openxmlformats.org/officeDocument/2006/relationships/image" Target="../media/image58.jpg"/></Relationships>

</file>

<file path=ppt/slides/_rels/slide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9.jpg"/><Relationship Id="rId3" Type="http://schemas.openxmlformats.org/officeDocument/2006/relationships/image" Target="../media/image60.jpg"/></Relationships>

</file>

<file path=ppt/slides/_rels/slide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72.xml"/><Relationship Id="rId3" Type="http://schemas.openxmlformats.org/officeDocument/2006/relationships/slide" Target="slide86.xml"/></Relationships>

</file>

<file path=ppt/slides/_rels/slide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87.xml"/></Relationships>

</file>

<file path=ppt/slides/_rels/slide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88.xml"/><Relationship Id="rId3" Type="http://schemas.openxmlformats.org/officeDocument/2006/relationships/image" Target="../media/image61.jpg"/></Relationships>

</file>

<file path=ppt/slides/_rels/slide8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89.xml"/><Relationship Id="rId3" Type="http://schemas.openxmlformats.org/officeDocument/2006/relationships/slide" Target="slide90.xml"/><Relationship Id="rId4" Type="http://schemas.openxmlformats.org/officeDocument/2006/relationships/slide" Target="slide91.xml"/></Relationships>

</file>

<file path=ppt/slides/_rels/slide9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92.xml"/><Relationship Id="rId3" Type="http://schemas.openxmlformats.org/officeDocument/2006/relationships/slide" Target="slide93.xml"/><Relationship Id="rId4" Type="http://schemas.openxmlformats.org/officeDocument/2006/relationships/image" Target="../media/image62.jpg"/></Relationships>

</file>

<file path=ppt/slides/_rels/slide9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3.png"/><Relationship Id="rId3" Type="http://schemas.openxmlformats.org/officeDocument/2006/relationships/image" Target="../media/image64.png"/></Relationships>

</file>

<file path=ppt/slides/_rels/slide9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5.png"/></Relationships>

</file>

<file path=ppt/slides/_rels/slide9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95.xml"/><Relationship Id="rId3" Type="http://schemas.openxmlformats.org/officeDocument/2006/relationships/image" Target="../media/image66.png"/></Relationships>

</file>

<file path=ppt/slides/_rels/slide9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97.xml"/></Relationships>

</file>

<file path=ppt/slides/_rels/slide9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97.xml"/><Relationship Id="rId3" Type="http://schemas.openxmlformats.org/officeDocument/2006/relationships/image" Target="../media/image67.png"/><Relationship Id="rId4" Type="http://schemas.openxmlformats.org/officeDocument/2006/relationships/image" Target="../media/image68.jpg"/></Relationships>

</file>

<file path=ppt/slides/_rels/slide9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99.xml"/></Relationships>

</file>

<file path=ppt/slides/_rels/slide9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99.xml"/><Relationship Id="rId3" Type="http://schemas.openxmlformats.org/officeDocument/2006/relationships/slide" Target="slide100.xml"/><Relationship Id="rId4" Type="http://schemas.openxmlformats.org/officeDocument/2006/relationships/image" Target="../media/image69.jpg"/><Relationship Id="rId5" Type="http://schemas.openxmlformats.org/officeDocument/2006/relationships/image" Target="../media/image70.jpg"/></Relationships>

</file>

<file path=ppt/slides/_rels/slide10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100.xml"/><Relationship Id="rId3" Type="http://schemas.openxmlformats.org/officeDocument/2006/relationships/image" Target="../media/image71.jpg"/><Relationship Id="rId4" Type="http://schemas.openxmlformats.org/officeDocument/2006/relationships/image" Target="../media/image67.png"/></Relationships>

</file>

<file path=ppt/slides/_rels/slide1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101.xml"/><Relationship Id="rId3" Type="http://schemas.openxmlformats.org/officeDocument/2006/relationships/slide" Target="slide102.xml"/><Relationship Id="rId4" Type="http://schemas.openxmlformats.org/officeDocument/2006/relationships/slide" Target="slide103.xml"/><Relationship Id="rId5" Type="http://schemas.openxmlformats.org/officeDocument/2006/relationships/image" Target="../media/image72.jpg"/></Relationships>

</file>

<file path=ppt/slides/_rels/slide10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103.xml"/><Relationship Id="rId3" Type="http://schemas.openxmlformats.org/officeDocument/2006/relationships/image" Target="../media/image73.jpg"/><Relationship Id="rId4" Type="http://schemas.openxmlformats.org/officeDocument/2006/relationships/image" Target="../media/image74.jpg"/></Relationships>

</file>

<file path=ppt/slides/_rels/slide1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5.png"/><Relationship Id="rId3" Type="http://schemas.openxmlformats.org/officeDocument/2006/relationships/image" Target="../media/image76.png"/><Relationship Id="rId4" Type="http://schemas.openxmlformats.org/officeDocument/2006/relationships/image" Target="../media/image77.jpg"/></Relationships>

</file>

<file path=ppt/slides/_rels/slide10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105.xml"/></Relationships>

</file>

<file path=ppt/slides/_rels/slide10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
</file>

<file path=ppt/slides/_rels/slide1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
</file>

<file path=ppt/slides/_rels/slide1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8.png"/><Relationship Id="rId3" Type="http://schemas.openxmlformats.org/officeDocument/2006/relationships/image" Target="../media/image79.jpg"/><Relationship Id="rId4" Type="http://schemas.openxmlformats.org/officeDocument/2006/relationships/image" Target="../media/image80.jpg"/></Relationships>

</file>

<file path=ppt/slides/_rels/slide1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1.jpg"/><Relationship Id="rId3" Type="http://schemas.openxmlformats.org/officeDocument/2006/relationships/image" Target="../media/image82.jpg"/><Relationship Id="rId4" Type="http://schemas.openxmlformats.org/officeDocument/2006/relationships/image" Target="../media/image83.jpg"/></Relationships>

</file>

<file path=ppt/slides/_rels/slide1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4.jpg"/><Relationship Id="rId3" Type="http://schemas.openxmlformats.org/officeDocument/2006/relationships/image" Target="../media/image85.jpg"/><Relationship Id="rId4" Type="http://schemas.openxmlformats.org/officeDocument/2006/relationships/image" Target="../media/image86.jpg"/></Relationships>

</file>

<file path=ppt/slides/_rels/slide1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7.jpg"/><Relationship Id="rId3" Type="http://schemas.openxmlformats.org/officeDocument/2006/relationships/image" Target="../media/image88.jpg"/><Relationship Id="rId4" Type="http://schemas.openxmlformats.org/officeDocument/2006/relationships/image" Target="../media/image89.png"/></Relationships>

</file>

<file path=ppt/slides/_rels/slide1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0.jpg"/><Relationship Id="rId3" Type="http://schemas.openxmlformats.org/officeDocument/2006/relationships/image" Target="../media/image91.jpg"/><Relationship Id="rId4" Type="http://schemas.openxmlformats.org/officeDocument/2006/relationships/image" Target="../media/image92.jpg"/></Relationships>

</file>

<file path=ppt/slides/_rels/slide1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3.png"/><Relationship Id="rId3" Type="http://schemas.openxmlformats.org/officeDocument/2006/relationships/image" Target="../media/image94.jpg"/><Relationship Id="rId4" Type="http://schemas.openxmlformats.org/officeDocument/2006/relationships/image" Target="../media/image95.jpg"/></Relationships>

</file>

<file path=ppt/slides/_rels/slide1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6.jpg"/><Relationship Id="rId3" Type="http://schemas.openxmlformats.org/officeDocument/2006/relationships/image" Target="../media/image97.jpg"/><Relationship Id="rId4" Type="http://schemas.openxmlformats.org/officeDocument/2006/relationships/image" Target="../media/image98.jpg"/></Relationships>

</file>

<file path=ppt/slides/_rels/slide1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9.jpg"/><Relationship Id="rId3" Type="http://schemas.openxmlformats.org/officeDocument/2006/relationships/image" Target="../media/image100.jpg"/><Relationship Id="rId4" Type="http://schemas.openxmlformats.org/officeDocument/2006/relationships/image" Target="../media/image101.jpg"/></Relationships>

</file>

<file path=ppt/slides/_rels/slide1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2.jpg"/><Relationship Id="rId3" Type="http://schemas.openxmlformats.org/officeDocument/2006/relationships/image" Target="../media/image103.png"/><Relationship Id="rId4" Type="http://schemas.openxmlformats.org/officeDocument/2006/relationships/image" Target="../media/image104.png"/></Relationships>

</file>

<file path=ppt/slides/_rels/slide1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5.jpg"/><Relationship Id="rId3" Type="http://schemas.openxmlformats.org/officeDocument/2006/relationships/image" Target="../media/image106.jpg"/><Relationship Id="rId4" Type="http://schemas.openxmlformats.org/officeDocument/2006/relationships/image" Target="../media/image107.jpg"/></Relationships>

</file>

<file path=ppt/slides/_rels/slide1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8.png"/><Relationship Id="rId3" Type="http://schemas.openxmlformats.org/officeDocument/2006/relationships/image" Target="../media/image109.png"/></Relationships>

</file>

<file path=ppt/slides/_rels/slide1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0.png"/></Relationships>

</file>

<file path=ppt/slides/_rels/slide1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1.png"/></Relationships>

</file>

<file path=ppt/slides/_rels/slide1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2.png"/></Relationships>

</file>

<file path=ppt/slides/_rels/slide1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3.jpg"/></Relationships>

</file>

<file path=ppt/slides/_rels/slide1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4.png"/><Relationship Id="rId3" Type="http://schemas.openxmlformats.org/officeDocument/2006/relationships/image" Target="../media/image115.png"/><Relationship Id="rId4" Type="http://schemas.openxmlformats.org/officeDocument/2006/relationships/image" Target="../media/image116.png"/></Relationships>

</file>

<file path=ppt/slides/_rels/slide1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7.png"/><Relationship Id="rId3" Type="http://schemas.openxmlformats.org/officeDocument/2006/relationships/image" Target="../media/image118.png"/></Relationships>

</file>

<file path=ppt/slides/_rels/slide1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9.png"/><Relationship Id="rId3" Type="http://schemas.openxmlformats.org/officeDocument/2006/relationships/image" Target="../media/image120.jpg"/><Relationship Id="rId4" Type="http://schemas.openxmlformats.org/officeDocument/2006/relationships/image" Target="../media/image121.png"/><Relationship Id="rId5" Type="http://schemas.openxmlformats.org/officeDocument/2006/relationships/image" Target="../media/image122.png"/></Relationships>

</file>

<file path=ppt/slides/_rels/slide1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3.png"/><Relationship Id="rId3" Type="http://schemas.openxmlformats.org/officeDocument/2006/relationships/image" Target="../media/image124.jpg"/><Relationship Id="rId4" Type="http://schemas.openxmlformats.org/officeDocument/2006/relationships/image" Target="../media/image125.png"/><Relationship Id="rId5" Type="http://schemas.openxmlformats.org/officeDocument/2006/relationships/image" Target="../media/image126.jpg"/></Relationships>

</file>

<file path=ppt/slides/_rels/slide1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7.png"/><Relationship Id="rId3" Type="http://schemas.openxmlformats.org/officeDocument/2006/relationships/image" Target="../media/image128.jpg"/><Relationship Id="rId4" Type="http://schemas.openxmlformats.org/officeDocument/2006/relationships/image" Target="../media/image129.png"/><Relationship Id="rId5" Type="http://schemas.openxmlformats.org/officeDocument/2006/relationships/image" Target="../media/image130.jpg"/><Relationship Id="rId6" Type="http://schemas.openxmlformats.org/officeDocument/2006/relationships/image" Target="../media/image131.png"/></Relationships>

</file>

<file path=ppt/slides/_rels/slide1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2.png"/><Relationship Id="rId3" Type="http://schemas.openxmlformats.org/officeDocument/2006/relationships/image" Target="../media/image133.jpg"/><Relationship Id="rId4" Type="http://schemas.openxmlformats.org/officeDocument/2006/relationships/image" Target="../media/image134.png"/><Relationship Id="rId5" Type="http://schemas.openxmlformats.org/officeDocument/2006/relationships/image" Target="../media/image135.jpg"/><Relationship Id="rId6" Type="http://schemas.openxmlformats.org/officeDocument/2006/relationships/image" Target="../media/image136.png"/><Relationship Id="rId7" Type="http://schemas.openxmlformats.org/officeDocument/2006/relationships/image" Target="../media/image137.jpg"/><Relationship Id="rId8" Type="http://schemas.openxmlformats.org/officeDocument/2006/relationships/image" Target="../media/image138.png"/><Relationship Id="rId9" Type="http://schemas.openxmlformats.org/officeDocument/2006/relationships/image" Target="../media/image139.jpg"/></Relationships>

</file>

<file path=ppt/slides/_rels/slide1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0.png"/><Relationship Id="rId3" Type="http://schemas.openxmlformats.org/officeDocument/2006/relationships/image" Target="../media/image141.jpg"/><Relationship Id="rId4" Type="http://schemas.openxmlformats.org/officeDocument/2006/relationships/image" Target="../media/image142.png"/><Relationship Id="rId5" Type="http://schemas.openxmlformats.org/officeDocument/2006/relationships/image" Target="../media/image143.jpg"/></Relationships>

</file>

<file path=ppt/slides/_rels/slide1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4.png"/></Relationships>

</file>

<file path=ppt/slides/_rels/slide1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5.png"/></Relationships>

</file>

<file path=ppt/slides/_rels/slide1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6.png"/></Relationships>

</file>

<file path=ppt/slides/_rels/slide1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7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843910" y="2514345"/>
            <a:ext cx="187388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latin typeface="Arial"/>
                <a:cs typeface="Arial"/>
              </a:rPr>
              <a:t>FACULTAD</a:t>
            </a:r>
            <a:r>
              <a:rPr dirty="0" sz="1100" spc="-3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DE</a:t>
            </a:r>
            <a:r>
              <a:rPr dirty="0" sz="1100" spc="-30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INGENIERÍA</a:t>
            </a:r>
            <a:endParaRPr sz="11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67536" y="3567201"/>
            <a:ext cx="5622925" cy="561975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600" spc="-10" b="1">
                <a:latin typeface="Arial"/>
                <a:cs typeface="Arial"/>
              </a:rPr>
              <a:t>Mantenimiento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basado</a:t>
            </a:r>
            <a:r>
              <a:rPr dirty="0" sz="1600" spc="-3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en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la</a:t>
            </a:r>
            <a:r>
              <a:rPr dirty="0" sz="1600" spc="-3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condición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de</a:t>
            </a:r>
            <a:r>
              <a:rPr dirty="0" sz="1600" spc="-3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generadores</a:t>
            </a:r>
            <a:r>
              <a:rPr dirty="0" sz="1600" spc="-35" b="1">
                <a:latin typeface="Arial"/>
                <a:cs typeface="Arial"/>
              </a:rPr>
              <a:t> </a:t>
            </a:r>
            <a:r>
              <a:rPr dirty="0" sz="1600" spc="-25" b="1">
                <a:latin typeface="Arial"/>
                <a:cs typeface="Arial"/>
              </a:rPr>
              <a:t>en</a:t>
            </a:r>
            <a:endParaRPr sz="1600">
              <a:latin typeface="Arial"/>
              <a:cs typeface="Arial"/>
            </a:endParaRPr>
          </a:p>
          <a:p>
            <a:pPr marL="1852295">
              <a:lnSpc>
                <a:spcPct val="100000"/>
              </a:lnSpc>
              <a:spcBef>
                <a:spcPts val="195"/>
              </a:spcBef>
            </a:pPr>
            <a:r>
              <a:rPr dirty="0" sz="1600" b="1">
                <a:latin typeface="Arial"/>
                <a:cs typeface="Arial"/>
              </a:rPr>
              <a:t>U.P.H.</a:t>
            </a:r>
            <a:r>
              <a:rPr dirty="0" sz="1600" spc="-5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Carhuaquero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003805" y="5520918"/>
            <a:ext cx="3549015" cy="394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35660" marR="5080" indent="-823594">
              <a:lnSpc>
                <a:spcPct val="110000"/>
              </a:lnSpc>
              <a:spcBef>
                <a:spcPts val="100"/>
              </a:spcBef>
            </a:pPr>
            <a:r>
              <a:rPr dirty="0" sz="1100">
                <a:latin typeface="Arial MT"/>
                <a:cs typeface="Arial MT"/>
              </a:rPr>
              <a:t>Trabajo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Suficiencia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Profesional </a:t>
            </a:r>
            <a:r>
              <a:rPr dirty="0" sz="1100">
                <a:latin typeface="Arial MT"/>
                <a:cs typeface="Arial MT"/>
              </a:rPr>
              <a:t>para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optar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el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Título</a:t>
            </a:r>
            <a:r>
              <a:rPr dirty="0" sz="1100" spc="-5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de </a:t>
            </a:r>
            <a:r>
              <a:rPr dirty="0" sz="1100">
                <a:latin typeface="Arial MT"/>
                <a:cs typeface="Arial MT"/>
              </a:rPr>
              <a:t>Ingeniero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Mecánico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-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Eléctrico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606167" y="6474332"/>
            <a:ext cx="23488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Arial"/>
                <a:cs typeface="Arial"/>
              </a:rPr>
              <a:t>Daniel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Machacuay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Ordinola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447670" y="7841132"/>
            <a:ext cx="2663190" cy="360680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20"/>
              </a:spcBef>
            </a:pPr>
            <a:r>
              <a:rPr dirty="0" sz="1000" spc="-10" b="1">
                <a:latin typeface="Arial"/>
                <a:cs typeface="Arial"/>
              </a:rPr>
              <a:t>Revisor: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dirty="0" sz="1000" b="1">
                <a:latin typeface="Arial"/>
                <a:cs typeface="Arial"/>
              </a:rPr>
              <a:t>Mgtr.</a:t>
            </a:r>
            <a:r>
              <a:rPr dirty="0" sz="1000" spc="-30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Ing.</a:t>
            </a:r>
            <a:r>
              <a:rPr dirty="0" sz="1000" spc="-25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Carlos</a:t>
            </a:r>
            <a:r>
              <a:rPr dirty="0" sz="1000" spc="-20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Nicolás</a:t>
            </a:r>
            <a:r>
              <a:rPr dirty="0" sz="1000" spc="-20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Quispe</a:t>
            </a:r>
            <a:r>
              <a:rPr dirty="0" sz="1000" spc="-30" b="1">
                <a:latin typeface="Arial"/>
                <a:cs typeface="Arial"/>
              </a:rPr>
              <a:t> </a:t>
            </a:r>
            <a:r>
              <a:rPr dirty="0" sz="1000" spc="-10" b="1">
                <a:latin typeface="Arial"/>
                <a:cs typeface="Arial"/>
              </a:rPr>
              <a:t>Chanampa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089275" y="9067038"/>
            <a:ext cx="13792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Arial"/>
                <a:cs typeface="Arial"/>
              </a:rPr>
              <a:t>Piura,</a:t>
            </a:r>
            <a:r>
              <a:rPr dirty="0" sz="1000" spc="-25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octubre</a:t>
            </a:r>
            <a:r>
              <a:rPr dirty="0" sz="1000" spc="-5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20" b="1">
                <a:latin typeface="Arial"/>
                <a:cs typeface="Arial"/>
              </a:rPr>
              <a:t> 2022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46655" y="916558"/>
            <a:ext cx="3665728" cy="13169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939665" y="4950078"/>
            <a:ext cx="1733550" cy="696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398145" marR="5715" indent="-386080">
              <a:lnSpc>
                <a:spcPct val="1225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familia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amigos,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apoyo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35">
                <a:latin typeface="Calibri"/>
                <a:cs typeface="Calibri"/>
              </a:rPr>
              <a:t>en</a:t>
            </a: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310"/>
              </a:spcBef>
            </a:pP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proyecto.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288" y="2557017"/>
            <a:ext cx="5788025" cy="5643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latin typeface="Calibri"/>
                <a:cs typeface="Calibri"/>
              </a:rPr>
              <a:t>Resumen</a:t>
            </a:r>
            <a:endParaRPr sz="1200">
              <a:latin typeface="Calibri"/>
              <a:cs typeface="Calibri"/>
            </a:endParaRPr>
          </a:p>
          <a:p>
            <a:pPr algn="just" marL="12700" marR="6350">
              <a:lnSpc>
                <a:spcPct val="122300"/>
              </a:lnSpc>
              <a:spcBef>
                <a:spcPts val="1115"/>
              </a:spcBef>
            </a:pP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uno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activos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importantes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dentro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central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generación </a:t>
            </a:r>
            <a:r>
              <a:rPr dirty="0" sz="1200">
                <a:latin typeface="Calibri"/>
                <a:cs typeface="Calibri"/>
              </a:rPr>
              <a:t>energética,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mantenimiento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gestionado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manera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garantice </a:t>
            </a:r>
            <a:r>
              <a:rPr dirty="0" sz="1200">
                <a:latin typeface="Calibri"/>
                <a:cs typeface="Calibri"/>
              </a:rPr>
              <a:t>su operación sin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fallas,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 reduzca costos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tiempo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fuera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servicio, 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 además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permita </a:t>
            </a:r>
            <a:r>
              <a:rPr dirty="0" sz="1200">
                <a:latin typeface="Calibri"/>
                <a:cs typeface="Calibri"/>
              </a:rPr>
              <a:t>evitar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paradas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programadas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operación.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ct val="1222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enfoque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permite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mantenimiento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basado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condición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CBM,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cual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paradigma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pone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especial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énfasis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monitoreo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estado </a:t>
            </a:r>
            <a:r>
              <a:rPr dirty="0" sz="1200">
                <a:latin typeface="Calibri"/>
                <a:cs typeface="Calibri"/>
              </a:rPr>
              <a:t>actual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activo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partes,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extensión,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pruebas,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criterios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métodos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utilizados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determinar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dicho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estado.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ct val="1221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trabajo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suficiencia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profesional,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recopila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experiencia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adquirida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parte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equipo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desarrollo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implementación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CBM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generadores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U.P.H. Carhuaquero.</a:t>
            </a:r>
            <a:endParaRPr sz="1200">
              <a:latin typeface="Calibri"/>
              <a:cs typeface="Calibri"/>
            </a:endParaRPr>
          </a:p>
          <a:p>
            <a:pPr algn="just" marL="12700" marR="5715">
              <a:lnSpc>
                <a:spcPct val="1221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primer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capítulo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brindan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detalles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generales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U.P.H.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Carhuaquero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funciones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y </a:t>
            </a:r>
            <a:r>
              <a:rPr dirty="0" sz="1200">
                <a:latin typeface="Calibri"/>
                <a:cs typeface="Calibri"/>
              </a:rPr>
              <a:t>responsabilidades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asignadas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durante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estadía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practicante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profesional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área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 spc="-10">
                <a:latin typeface="Calibri"/>
                <a:cs typeface="Calibri"/>
              </a:rPr>
              <a:t>mantenimiento.</a:t>
            </a:r>
            <a:endParaRPr sz="1200">
              <a:latin typeface="Calibri"/>
              <a:cs typeface="Calibri"/>
            </a:endParaRPr>
          </a:p>
          <a:p>
            <a:pPr algn="just" marL="12700" marR="5715">
              <a:lnSpc>
                <a:spcPct val="1221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segundo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capítulo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estudio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general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determinación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en </a:t>
            </a:r>
            <a:r>
              <a:rPr dirty="0" sz="1200">
                <a:latin typeface="Calibri"/>
                <a:cs typeface="Calibri"/>
              </a:rPr>
              <a:t>generadores,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detallando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interpretación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resultados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estas.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Estos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conceptos </a:t>
            </a:r>
            <a:r>
              <a:rPr dirty="0" sz="1200">
                <a:latin typeface="Calibri"/>
                <a:cs typeface="Calibri"/>
              </a:rPr>
              <a:t>sirven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luego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poder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determinar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criterios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emplear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momento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implementar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CBM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generadores,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cuales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revisados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capítulo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tres,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base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normativa </a:t>
            </a:r>
            <a:r>
              <a:rPr dirty="0" sz="1200">
                <a:latin typeface="Calibri"/>
                <a:cs typeface="Calibri"/>
              </a:rPr>
              <a:t>americana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desarrollado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 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U.P.H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Carhuaquero.</a:t>
            </a:r>
            <a:endParaRPr sz="1200">
              <a:latin typeface="Calibri"/>
              <a:cs typeface="Calibri"/>
            </a:endParaRPr>
          </a:p>
          <a:p>
            <a:pPr algn="just" marL="12700" marR="12065">
              <a:lnSpc>
                <a:spcPct val="122200"/>
              </a:lnSpc>
              <a:spcBef>
                <a:spcPts val="590"/>
              </a:spcBef>
            </a:pPr>
            <a:r>
              <a:rPr dirty="0" sz="1200">
                <a:latin typeface="Calibri"/>
                <a:cs typeface="Calibri"/>
              </a:rPr>
              <a:t>Finalmente,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capítulo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cuatro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reportan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reparación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tres </a:t>
            </a:r>
            <a:r>
              <a:rPr dirty="0" sz="1200">
                <a:latin typeface="Calibri"/>
                <a:cs typeface="Calibri"/>
              </a:rPr>
              <a:t>generadores</a:t>
            </a:r>
            <a:r>
              <a:rPr dirty="0" sz="1200" spc="23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3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3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U.P.H.</a:t>
            </a:r>
            <a:r>
              <a:rPr dirty="0" sz="1200" spc="23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Carhuaquero,</a:t>
            </a:r>
            <a:r>
              <a:rPr dirty="0" sz="1200" spc="23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brindando</a:t>
            </a:r>
            <a:r>
              <a:rPr dirty="0" sz="1200" spc="229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observaciones,</a:t>
            </a:r>
            <a:r>
              <a:rPr dirty="0" sz="1200" spc="23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comentarios</a:t>
            </a:r>
            <a:r>
              <a:rPr dirty="0" sz="1200" spc="235">
                <a:latin typeface="Calibri"/>
                <a:cs typeface="Calibri"/>
              </a:rPr>
              <a:t>  </a:t>
            </a:r>
            <a:r>
              <a:rPr dirty="0" sz="1200" spc="-50">
                <a:latin typeface="Calibri"/>
                <a:cs typeface="Calibri"/>
              </a:rPr>
              <a:t>y </a:t>
            </a:r>
            <a:r>
              <a:rPr dirty="0" sz="1200" spc="-10">
                <a:latin typeface="Calibri"/>
                <a:cs typeface="Calibri"/>
              </a:rPr>
              <a:t>recomendaciones </a:t>
            </a:r>
            <a:r>
              <a:rPr dirty="0" sz="1200">
                <a:latin typeface="Calibri"/>
                <a:cs typeface="Calibri"/>
              </a:rPr>
              <a:t>con base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 los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resultados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obtenidos.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23340" y="2557017"/>
            <a:ext cx="5746115" cy="7233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24765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Calibri"/>
                <a:cs typeface="Calibri"/>
              </a:rPr>
              <a:t>Tabla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contenido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440"/>
              </a:spcBef>
            </a:pPr>
            <a:r>
              <a:rPr dirty="0" sz="1200" spc="-10">
                <a:latin typeface="Calibri"/>
                <a:cs typeface="Calibri"/>
                <a:hlinkClick r:id="rId2" action="ppaction://hlinksldjump"/>
              </a:rPr>
              <a:t>Introducción</a:t>
            </a:r>
            <a:r>
              <a:rPr dirty="0" sz="1200" spc="35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" action="ppaction://hlinksldjump"/>
              </a:rPr>
              <a:t>............................................................................................................................</a:t>
            </a:r>
            <a:r>
              <a:rPr dirty="0" sz="1200" spc="20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" action="ppaction://hlinksldjump"/>
              </a:rPr>
              <a:t>17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45"/>
              </a:spcBef>
            </a:pPr>
            <a:r>
              <a:rPr dirty="0" sz="1200">
                <a:latin typeface="Calibri"/>
                <a:cs typeface="Calibri"/>
                <a:hlinkClick r:id="rId3" action="ppaction://hlinksldjump"/>
              </a:rPr>
              <a:t>Capítulo</a:t>
            </a:r>
            <a:r>
              <a:rPr dirty="0" sz="1200" spc="8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1</a:t>
            </a:r>
            <a:r>
              <a:rPr dirty="0" sz="1200" spc="10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Aspectos</a:t>
            </a:r>
            <a:r>
              <a:rPr dirty="0" sz="1200" spc="10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3" action="ppaction://hlinksldjump"/>
              </a:rPr>
              <a:t>generales</a:t>
            </a:r>
            <a:r>
              <a:rPr dirty="0" sz="1200" spc="3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3" action="ppaction://hlinksldjump"/>
              </a:rPr>
              <a:t>................................................................................................</a:t>
            </a:r>
            <a:r>
              <a:rPr dirty="0" sz="1200" spc="-3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3" action="ppaction://hlinksldjump"/>
              </a:rPr>
              <a:t>19</a:t>
            </a:r>
            <a:endParaRPr sz="1200">
              <a:latin typeface="Calibri"/>
              <a:cs typeface="Calibri"/>
            </a:endParaRPr>
          </a:p>
          <a:p>
            <a:pPr algn="r" lvl="1" marL="227965" marR="5080" indent="-22796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227965" algn="l"/>
              </a:tabLst>
            </a:pPr>
            <a:r>
              <a:rPr dirty="0" sz="1200">
                <a:latin typeface="Calibri"/>
                <a:cs typeface="Calibri"/>
                <a:hlinkClick r:id="rId3" action="ppaction://hlinksldjump"/>
              </a:rPr>
              <a:t>U.P.H</a:t>
            </a:r>
            <a:r>
              <a:rPr dirty="0" sz="1200" spc="25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3" action="ppaction://hlinksldjump"/>
              </a:rPr>
              <a:t>Carhuaquero</a:t>
            </a:r>
            <a:r>
              <a:rPr dirty="0" sz="1200" spc="-3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3" action="ppaction://hlinksldjump"/>
              </a:rPr>
              <a:t>.........................................................................................................</a:t>
            </a:r>
            <a:r>
              <a:rPr dirty="0" sz="1200" spc="8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3" action="ppaction://hlinksldjump"/>
              </a:rPr>
              <a:t>19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343535" algn="l"/>
              </a:tabLst>
            </a:pPr>
            <a:r>
              <a:rPr dirty="0" sz="1200">
                <a:latin typeface="Calibri"/>
                <a:cs typeface="Calibri"/>
                <a:hlinkClick r:id="rId4" action="ppaction://hlinksldjump"/>
              </a:rPr>
              <a:t>Presa</a:t>
            </a:r>
            <a:r>
              <a:rPr dirty="0" sz="1200" spc="285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4" action="ppaction://hlinksldjump"/>
              </a:rPr>
              <a:t>Cirato</a:t>
            </a:r>
            <a:r>
              <a:rPr dirty="0" sz="1200" spc="-45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4" action="ppaction://hlinksldjump"/>
              </a:rPr>
              <a:t>..............................................................................................................</a:t>
            </a:r>
            <a:r>
              <a:rPr dirty="0" sz="1200" spc="90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4" action="ppaction://hlinksldjump"/>
              </a:rPr>
              <a:t>20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343535" algn="l"/>
              </a:tabLst>
            </a:pPr>
            <a:r>
              <a:rPr dirty="0" sz="1200" spc="-10">
                <a:latin typeface="Calibri"/>
                <a:cs typeface="Calibri"/>
                <a:hlinkClick r:id="rId4" action="ppaction://hlinksldjump"/>
              </a:rPr>
              <a:t>Desarenador.............................................................................................................</a:t>
            </a:r>
            <a:r>
              <a:rPr dirty="0" sz="1200" spc="130">
                <a:latin typeface="Calibri"/>
                <a:cs typeface="Calibri"/>
                <a:hlinkClick r:id="rId4" action="ppaction://hlinksldjump"/>
              </a:rPr>
              <a:t>  </a:t>
            </a:r>
            <a:r>
              <a:rPr dirty="0" sz="1200" spc="-25">
                <a:latin typeface="Calibri"/>
                <a:cs typeface="Calibri"/>
                <a:hlinkClick r:id="rId4" action="ppaction://hlinksldjump"/>
              </a:rPr>
              <a:t>20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0"/>
              </a:spcBef>
              <a:buAutoNum type="arabicPeriod"/>
              <a:tabLst>
                <a:tab pos="343535" algn="l"/>
              </a:tabLst>
            </a:pPr>
            <a:r>
              <a:rPr dirty="0" sz="1200">
                <a:latin typeface="Calibri"/>
                <a:cs typeface="Calibri"/>
                <a:hlinkClick r:id="rId5" action="ppaction://hlinksldjump"/>
              </a:rPr>
              <a:t>Túnel</a:t>
            </a:r>
            <a:r>
              <a:rPr dirty="0" sz="1200" spc="145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de</a:t>
            </a:r>
            <a:r>
              <a:rPr dirty="0" sz="1200" spc="15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5" action="ppaction://hlinksldjump"/>
              </a:rPr>
              <a:t>aducción</a:t>
            </a:r>
            <a:r>
              <a:rPr dirty="0" sz="1200" spc="-4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5" action="ppaction://hlinksldjump"/>
              </a:rPr>
              <a:t>....................................................................................................</a:t>
            </a:r>
            <a:r>
              <a:rPr dirty="0" sz="1200" spc="1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5" action="ppaction://hlinksldjump"/>
              </a:rPr>
              <a:t>21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343535" algn="l"/>
              </a:tabLst>
            </a:pPr>
            <a:r>
              <a:rPr dirty="0" sz="1200">
                <a:latin typeface="Calibri"/>
                <a:cs typeface="Calibri"/>
                <a:hlinkClick r:id="rId6" action="ppaction://hlinksldjump"/>
              </a:rPr>
              <a:t>Chimenea</a:t>
            </a:r>
            <a:r>
              <a:rPr dirty="0" sz="1200" spc="210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6" action="ppaction://hlinksldjump"/>
              </a:rPr>
              <a:t>de</a:t>
            </a:r>
            <a:r>
              <a:rPr dirty="0" sz="1200" spc="204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6" action="ppaction://hlinksldjump"/>
              </a:rPr>
              <a:t>equilibrio............................................................................................</a:t>
            </a:r>
            <a:r>
              <a:rPr dirty="0" sz="1200" spc="50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6" action="ppaction://hlinksldjump"/>
              </a:rPr>
              <a:t>22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343535" algn="l"/>
              </a:tabLst>
            </a:pPr>
            <a:r>
              <a:rPr dirty="0" sz="1200">
                <a:latin typeface="Calibri"/>
                <a:cs typeface="Calibri"/>
                <a:hlinkClick r:id="rId7" action="ppaction://hlinksldjump"/>
              </a:rPr>
              <a:t>Cámara</a:t>
            </a:r>
            <a:r>
              <a:rPr dirty="0" sz="1200" spc="145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7" action="ppaction://hlinksldjump"/>
              </a:rPr>
              <a:t>de</a:t>
            </a:r>
            <a:r>
              <a:rPr dirty="0" sz="1200" spc="135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7" action="ppaction://hlinksldjump"/>
              </a:rPr>
              <a:t>válvulas</a:t>
            </a:r>
            <a:r>
              <a:rPr dirty="0" sz="1200" spc="60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7" action="ppaction://hlinksldjump"/>
              </a:rPr>
              <a:t>..................................................................................................</a:t>
            </a:r>
            <a:r>
              <a:rPr dirty="0" sz="1200" spc="5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7" action="ppaction://hlinksldjump"/>
              </a:rPr>
              <a:t>23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343535" algn="l"/>
              </a:tabLst>
            </a:pPr>
            <a:r>
              <a:rPr dirty="0" sz="1200">
                <a:latin typeface="Calibri"/>
                <a:cs typeface="Calibri"/>
                <a:hlinkClick r:id="rId7" action="ppaction://hlinksldjump"/>
              </a:rPr>
              <a:t>Tubería</a:t>
            </a:r>
            <a:r>
              <a:rPr dirty="0" sz="1200" spc="235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7" action="ppaction://hlinksldjump"/>
              </a:rPr>
              <a:t>forzada</a:t>
            </a:r>
            <a:r>
              <a:rPr dirty="0" sz="1200" spc="20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7" action="ppaction://hlinksldjump"/>
              </a:rPr>
              <a:t>........................................................................................................</a:t>
            </a:r>
            <a:r>
              <a:rPr dirty="0" sz="1200" spc="60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7" action="ppaction://hlinksldjump"/>
              </a:rPr>
              <a:t>23</a:t>
            </a:r>
            <a:endParaRPr sz="1200">
              <a:latin typeface="Calibri"/>
              <a:cs typeface="Calibri"/>
            </a:endParaRPr>
          </a:p>
          <a:p>
            <a:pPr algn="r" lvl="2" marL="344170" marR="5080" indent="-344170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344170" algn="l"/>
              </a:tabLst>
            </a:pPr>
            <a:r>
              <a:rPr dirty="0" sz="1200">
                <a:latin typeface="Calibri"/>
                <a:cs typeface="Calibri"/>
                <a:hlinkClick r:id="rId7" action="ppaction://hlinksldjump"/>
              </a:rPr>
              <a:t>Túnel</a:t>
            </a:r>
            <a:r>
              <a:rPr dirty="0" sz="1200" spc="110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7" action="ppaction://hlinksldjump"/>
              </a:rPr>
              <a:t>de</a:t>
            </a:r>
            <a:r>
              <a:rPr dirty="0" sz="1200" spc="105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7" action="ppaction://hlinksldjump"/>
              </a:rPr>
              <a:t>presión</a:t>
            </a:r>
            <a:r>
              <a:rPr dirty="0" sz="1200" spc="120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7" action="ppaction://hlinksldjump"/>
              </a:rPr>
              <a:t>......................................................................................................</a:t>
            </a:r>
            <a:r>
              <a:rPr dirty="0" sz="1200" spc="-15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7" action="ppaction://hlinksldjump"/>
              </a:rPr>
              <a:t>23</a:t>
            </a:r>
            <a:endParaRPr sz="1200">
              <a:latin typeface="Calibri"/>
              <a:cs typeface="Calibri"/>
            </a:endParaRPr>
          </a:p>
          <a:p>
            <a:pPr algn="r" lvl="1" marL="227965" marR="5080" indent="-22796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227965" algn="l"/>
              </a:tabLst>
            </a:pPr>
            <a:r>
              <a:rPr dirty="0" sz="1200">
                <a:latin typeface="Calibri"/>
                <a:cs typeface="Calibri"/>
                <a:hlinkClick r:id="rId8" action="ppaction://hlinksldjump"/>
              </a:rPr>
              <a:t>Unidades</a:t>
            </a:r>
            <a:r>
              <a:rPr dirty="0" sz="1200" spc="45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8" action="ppaction://hlinksldjump"/>
              </a:rPr>
              <a:t>de</a:t>
            </a:r>
            <a:r>
              <a:rPr dirty="0" sz="1200" spc="50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8" action="ppaction://hlinksldjump"/>
              </a:rPr>
              <a:t>potencia</a:t>
            </a:r>
            <a:r>
              <a:rPr dirty="0" sz="1200" spc="60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8" action="ppaction://hlinksldjump"/>
              </a:rPr>
              <a:t>hidráulicas</a:t>
            </a:r>
            <a:r>
              <a:rPr dirty="0" sz="1200" spc="80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8" action="ppaction://hlinksldjump"/>
              </a:rPr>
              <a:t>..................................................................................</a:t>
            </a:r>
            <a:r>
              <a:rPr dirty="0" sz="1200" spc="-55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8" action="ppaction://hlinksldjump"/>
              </a:rPr>
              <a:t>24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343535" algn="l"/>
              </a:tabLst>
            </a:pPr>
            <a:r>
              <a:rPr dirty="0" sz="1200">
                <a:latin typeface="Calibri"/>
                <a:cs typeface="Calibri"/>
                <a:hlinkClick r:id="rId8" action="ppaction://hlinksldjump"/>
              </a:rPr>
              <a:t>Casa</a:t>
            </a:r>
            <a:r>
              <a:rPr dirty="0" sz="1200" spc="15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8" action="ppaction://hlinksldjump"/>
              </a:rPr>
              <a:t>de</a:t>
            </a:r>
            <a:r>
              <a:rPr dirty="0" sz="1200" spc="25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8" action="ppaction://hlinksldjump"/>
              </a:rPr>
              <a:t>máquinas</a:t>
            </a:r>
            <a:r>
              <a:rPr dirty="0" sz="1200" spc="20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8" action="ppaction://hlinksldjump"/>
              </a:rPr>
              <a:t>–</a:t>
            </a:r>
            <a:r>
              <a:rPr dirty="0" sz="1200" spc="25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8" action="ppaction://hlinksldjump"/>
              </a:rPr>
              <a:t>Carhuaquero</a:t>
            </a:r>
            <a:r>
              <a:rPr dirty="0" sz="1200" spc="25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8" action="ppaction://hlinksldjump"/>
              </a:rPr>
              <a:t>I, II,</a:t>
            </a:r>
            <a:r>
              <a:rPr dirty="0" sz="1200" spc="20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8" action="ppaction://hlinksldjump"/>
              </a:rPr>
              <a:t>III</a:t>
            </a:r>
            <a:r>
              <a:rPr dirty="0" sz="1200" spc="45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8" action="ppaction://hlinksldjump"/>
              </a:rPr>
              <a:t>................................................................</a:t>
            </a:r>
            <a:r>
              <a:rPr dirty="0" sz="1200" spc="-80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8" action="ppaction://hlinksldjump"/>
              </a:rPr>
              <a:t>24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343535" algn="l"/>
              </a:tabLst>
            </a:pPr>
            <a:r>
              <a:rPr dirty="0" sz="1200">
                <a:latin typeface="Calibri"/>
                <a:cs typeface="Calibri"/>
                <a:hlinkClick r:id="rId9" action="ppaction://hlinksldjump"/>
              </a:rPr>
              <a:t>Casa</a:t>
            </a:r>
            <a:r>
              <a:rPr dirty="0" sz="1200" spc="35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de</a:t>
            </a:r>
            <a:r>
              <a:rPr dirty="0" sz="1200" spc="45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máquinas</a:t>
            </a:r>
            <a:r>
              <a:rPr dirty="0" sz="1200" spc="35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–</a:t>
            </a:r>
            <a:r>
              <a:rPr dirty="0" sz="1200" spc="45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Carhuaquero</a:t>
            </a:r>
            <a:r>
              <a:rPr dirty="0" sz="1200" spc="40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9" action="ppaction://hlinksldjump"/>
              </a:rPr>
              <a:t>IV</a:t>
            </a:r>
            <a:r>
              <a:rPr dirty="0" sz="1200" spc="-100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9" action="ppaction://hlinksldjump"/>
              </a:rPr>
              <a:t>.......................................................................</a:t>
            </a:r>
            <a:r>
              <a:rPr dirty="0" sz="1200" spc="-70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9" action="ppaction://hlinksldjump"/>
              </a:rPr>
              <a:t>26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343535" algn="l"/>
              </a:tabLst>
            </a:pPr>
            <a:r>
              <a:rPr dirty="0" sz="1200">
                <a:latin typeface="Calibri"/>
                <a:cs typeface="Calibri"/>
                <a:hlinkClick r:id="rId10" action="ppaction://hlinksldjump"/>
              </a:rPr>
              <a:t>Carhuaquero</a:t>
            </a:r>
            <a:r>
              <a:rPr dirty="0" sz="1200" spc="195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V</a:t>
            </a:r>
            <a:r>
              <a:rPr dirty="0" sz="1200" spc="55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0" action="ppaction://hlinksldjump"/>
              </a:rPr>
              <a:t>.........................................................................................................</a:t>
            </a:r>
            <a:r>
              <a:rPr dirty="0" sz="1200" spc="45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0" action="ppaction://hlinksldjump"/>
              </a:rPr>
              <a:t>28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0"/>
              </a:spcBef>
              <a:buAutoNum type="arabicPeriod"/>
              <a:tabLst>
                <a:tab pos="343535" algn="l"/>
              </a:tabLst>
            </a:pPr>
            <a:r>
              <a:rPr dirty="0" sz="1200">
                <a:latin typeface="Calibri"/>
                <a:cs typeface="Calibri"/>
                <a:hlinkClick r:id="rId11" action="ppaction://hlinksldjump"/>
              </a:rPr>
              <a:t>Patio</a:t>
            </a:r>
            <a:r>
              <a:rPr dirty="0" sz="1200" spc="150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de</a:t>
            </a:r>
            <a:r>
              <a:rPr dirty="0" sz="1200" spc="14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1" action="ppaction://hlinksldjump"/>
              </a:rPr>
              <a:t>maniobras</a:t>
            </a:r>
            <a:r>
              <a:rPr dirty="0" sz="1200" spc="-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1" action="ppaction://hlinksldjump"/>
              </a:rPr>
              <a:t>..................................................................................................</a:t>
            </a:r>
            <a:r>
              <a:rPr dirty="0" sz="1200" spc="10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1" action="ppaction://hlinksldjump"/>
              </a:rPr>
              <a:t>32</a:t>
            </a:r>
            <a:endParaRPr sz="1200">
              <a:latin typeface="Calibri"/>
              <a:cs typeface="Calibri"/>
            </a:endParaRPr>
          </a:p>
          <a:p>
            <a:pPr algn="r" lvl="1" marL="227965" marR="5080" indent="-22796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227965" algn="l"/>
              </a:tabLst>
            </a:pPr>
            <a:r>
              <a:rPr dirty="0" sz="1200">
                <a:latin typeface="Calibri"/>
                <a:cs typeface="Calibri"/>
                <a:hlinkClick r:id="rId11" action="ppaction://hlinksldjump"/>
              </a:rPr>
              <a:t>Funciones</a:t>
            </a:r>
            <a:r>
              <a:rPr dirty="0" sz="1200" spc="13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y</a:t>
            </a:r>
            <a:r>
              <a:rPr dirty="0" sz="1200" spc="160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1" action="ppaction://hlinksldjump"/>
              </a:rPr>
              <a:t>responsabilidades</a:t>
            </a:r>
            <a:r>
              <a:rPr dirty="0" sz="1200" spc="-80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1" action="ppaction://hlinksldjump"/>
              </a:rPr>
              <a:t>.......................................................................................</a:t>
            </a:r>
            <a:r>
              <a:rPr dirty="0" sz="1200" spc="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1" action="ppaction://hlinksldjump"/>
              </a:rPr>
              <a:t>32</a:t>
            </a:r>
            <a:endParaRPr sz="1200">
              <a:latin typeface="Calibri"/>
              <a:cs typeface="Calibri"/>
            </a:endParaRPr>
          </a:p>
          <a:p>
            <a:pPr algn="r" lvl="1" marL="227965" marR="5080" indent="-22796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227965" algn="l"/>
              </a:tabLst>
            </a:pPr>
            <a:r>
              <a:rPr dirty="0" sz="1200" spc="-10">
                <a:latin typeface="Calibri"/>
                <a:cs typeface="Calibri"/>
                <a:hlinkClick r:id="rId12" action="ppaction://hlinksldjump"/>
              </a:rPr>
              <a:t>Planteamiento</a:t>
            </a:r>
            <a:r>
              <a:rPr dirty="0" sz="1200" spc="204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2" action="ppaction://hlinksldjump"/>
              </a:rPr>
              <a:t>del</a:t>
            </a:r>
            <a:r>
              <a:rPr dirty="0" sz="1200" spc="220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2" action="ppaction://hlinksldjump"/>
              </a:rPr>
              <a:t>problema..........................................................................................</a:t>
            </a:r>
            <a:r>
              <a:rPr dirty="0" sz="1200" spc="65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2" action="ppaction://hlinksldjump"/>
              </a:rPr>
              <a:t>33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45"/>
              </a:spcBef>
            </a:pPr>
            <a:r>
              <a:rPr dirty="0" sz="1200">
                <a:latin typeface="Calibri"/>
                <a:cs typeface="Calibri"/>
                <a:hlinkClick r:id="rId13" action="ppaction://hlinksldjump"/>
              </a:rPr>
              <a:t>Capítulo</a:t>
            </a:r>
            <a:r>
              <a:rPr dirty="0" sz="1200" spc="40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3" action="ppaction://hlinksldjump"/>
              </a:rPr>
              <a:t>2</a:t>
            </a:r>
            <a:r>
              <a:rPr dirty="0" sz="1200" spc="40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3" action="ppaction://hlinksldjump"/>
              </a:rPr>
              <a:t>Determinación</a:t>
            </a:r>
            <a:r>
              <a:rPr dirty="0" sz="1200" spc="50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3" action="ppaction://hlinksldjump"/>
              </a:rPr>
              <a:t>de</a:t>
            </a:r>
            <a:r>
              <a:rPr dirty="0" sz="1200" spc="50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3" action="ppaction://hlinksldjump"/>
              </a:rPr>
              <a:t>la</a:t>
            </a:r>
            <a:r>
              <a:rPr dirty="0" sz="1200" spc="50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3" action="ppaction://hlinksldjump"/>
              </a:rPr>
              <a:t>condición</a:t>
            </a:r>
            <a:r>
              <a:rPr dirty="0" sz="1200" spc="40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3" action="ppaction://hlinksldjump"/>
              </a:rPr>
              <a:t>en</a:t>
            </a:r>
            <a:r>
              <a:rPr dirty="0" sz="1200" spc="5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3" action="ppaction://hlinksldjump"/>
              </a:rPr>
              <a:t>generadores....................................................</a:t>
            </a:r>
            <a:r>
              <a:rPr dirty="0" sz="1200" spc="-6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3" action="ppaction://hlinksldjump"/>
              </a:rPr>
              <a:t>35</a:t>
            </a:r>
            <a:endParaRPr sz="1200">
              <a:latin typeface="Calibri"/>
              <a:cs typeface="Calibri"/>
            </a:endParaRPr>
          </a:p>
          <a:p>
            <a:pPr algn="r" lvl="1" marL="227965" marR="5080" indent="-22796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227965" algn="l"/>
              </a:tabLst>
            </a:pPr>
            <a:r>
              <a:rPr dirty="0" sz="1200">
                <a:latin typeface="Calibri"/>
                <a:cs typeface="Calibri"/>
                <a:hlinkClick r:id="rId13" action="ppaction://hlinksldjump"/>
              </a:rPr>
              <a:t>Pruebas</a:t>
            </a:r>
            <a:r>
              <a:rPr dirty="0" sz="1200" spc="60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3" action="ppaction://hlinksldjump"/>
              </a:rPr>
              <a:t>eléctricas</a:t>
            </a:r>
            <a:r>
              <a:rPr dirty="0" sz="1200" spc="70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3" action="ppaction://hlinksldjump"/>
              </a:rPr>
              <a:t>en</a:t>
            </a:r>
            <a:r>
              <a:rPr dirty="0" sz="1200" spc="6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3" action="ppaction://hlinksldjump"/>
              </a:rPr>
              <a:t>generadores</a:t>
            </a:r>
            <a:r>
              <a:rPr dirty="0" sz="1200" spc="90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3" action="ppaction://hlinksldjump"/>
              </a:rPr>
              <a:t>................................................................................</a:t>
            </a:r>
            <a:r>
              <a:rPr dirty="0" sz="1200" spc="-50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3" action="ppaction://hlinksldjump"/>
              </a:rPr>
              <a:t>35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343535" algn="l"/>
              </a:tabLst>
            </a:pPr>
            <a:r>
              <a:rPr dirty="0" sz="1200" spc="-10">
                <a:latin typeface="Calibri"/>
                <a:cs typeface="Calibri"/>
                <a:hlinkClick r:id="rId13" action="ppaction://hlinksldjump"/>
              </a:rPr>
              <a:t>Aislamiento</a:t>
            </a:r>
            <a:r>
              <a:rPr dirty="0" sz="1200" spc="27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3" action="ppaction://hlinksldjump"/>
              </a:rPr>
              <a:t>..............................................................................................................</a:t>
            </a:r>
            <a:r>
              <a:rPr dirty="0" sz="1200" spc="180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3" action="ppaction://hlinksldjump"/>
              </a:rPr>
              <a:t>35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343535" algn="l"/>
              </a:tabLst>
            </a:pPr>
            <a:r>
              <a:rPr dirty="0" sz="1200" spc="-10">
                <a:latin typeface="Calibri"/>
                <a:cs typeface="Calibri"/>
                <a:hlinkClick r:id="rId14" action="ppaction://hlinksldjump"/>
              </a:rPr>
              <a:t>Bobinado</a:t>
            </a:r>
            <a:r>
              <a:rPr dirty="0" sz="1200" spc="14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4" action="ppaction://hlinksldjump"/>
              </a:rPr>
              <a:t>..................................................................................................................</a:t>
            </a:r>
            <a:r>
              <a:rPr dirty="0" sz="1200" spc="265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4" action="ppaction://hlinksldjump"/>
              </a:rPr>
              <a:t>42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343535" algn="l"/>
              </a:tabLst>
            </a:pPr>
            <a:r>
              <a:rPr dirty="0" sz="1200">
                <a:latin typeface="Calibri"/>
                <a:cs typeface="Calibri"/>
                <a:hlinkClick r:id="rId15" action="ppaction://hlinksldjump"/>
              </a:rPr>
              <a:t>Factor</a:t>
            </a:r>
            <a:r>
              <a:rPr dirty="0" sz="1200" spc="155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5" action="ppaction://hlinksldjump"/>
              </a:rPr>
              <a:t>de</a:t>
            </a:r>
            <a:r>
              <a:rPr dirty="0" sz="1200" spc="140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5" action="ppaction://hlinksldjump"/>
              </a:rPr>
              <a:t>disipación</a:t>
            </a:r>
            <a:r>
              <a:rPr dirty="0" sz="1200" spc="-30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5" action="ppaction://hlinksldjump"/>
              </a:rPr>
              <a:t>.................................................................................................</a:t>
            </a:r>
            <a:r>
              <a:rPr dirty="0" sz="1200" spc="5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5" action="ppaction://hlinksldjump"/>
              </a:rPr>
              <a:t>43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0"/>
              </a:spcBef>
              <a:buAutoNum type="arabicPeriod"/>
              <a:tabLst>
                <a:tab pos="343535" algn="l"/>
              </a:tabLst>
            </a:pPr>
            <a:r>
              <a:rPr dirty="0" sz="1200">
                <a:latin typeface="Calibri"/>
                <a:cs typeface="Calibri"/>
                <a:hlinkClick r:id="rId16" action="ppaction://hlinksldjump"/>
              </a:rPr>
              <a:t>Pruebas</a:t>
            </a:r>
            <a:r>
              <a:rPr dirty="0" sz="1200" spc="85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6" action="ppaction://hlinksldjump"/>
              </a:rPr>
              <a:t>de</a:t>
            </a:r>
            <a:r>
              <a:rPr dirty="0" sz="1200" spc="95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6" action="ppaction://hlinksldjump"/>
              </a:rPr>
              <a:t>descargas</a:t>
            </a:r>
            <a:r>
              <a:rPr dirty="0" sz="1200" spc="80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6" action="ppaction://hlinksldjump"/>
              </a:rPr>
              <a:t>parciales</a:t>
            </a:r>
            <a:r>
              <a:rPr dirty="0" sz="1200" spc="-20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6" action="ppaction://hlinksldjump"/>
              </a:rPr>
              <a:t>...............................................................................</a:t>
            </a:r>
            <a:r>
              <a:rPr dirty="0" sz="1200" spc="-40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6" action="ppaction://hlinksldjump"/>
              </a:rPr>
              <a:t>44</a:t>
            </a:r>
            <a:endParaRPr sz="1200">
              <a:latin typeface="Calibri"/>
              <a:cs typeface="Calibri"/>
            </a:endParaRPr>
          </a:p>
          <a:p>
            <a:pPr algn="r" lvl="1" marL="227965" marR="5080" indent="-22796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227965" algn="l"/>
              </a:tabLst>
            </a:pPr>
            <a:r>
              <a:rPr dirty="0" sz="1200" spc="-10">
                <a:latin typeface="Calibri"/>
                <a:cs typeface="Calibri"/>
                <a:hlinkClick r:id="rId17" action="ppaction://hlinksldjump"/>
              </a:rPr>
              <a:t>Inspecciones</a:t>
            </a:r>
            <a:r>
              <a:rPr dirty="0" sz="1200" spc="80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7" action="ppaction://hlinksldjump"/>
              </a:rPr>
              <a:t>visuales</a:t>
            </a:r>
            <a:r>
              <a:rPr dirty="0" sz="1200" spc="70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en</a:t>
            </a:r>
            <a:r>
              <a:rPr dirty="0" sz="1200" spc="100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generadores</a:t>
            </a:r>
            <a:r>
              <a:rPr dirty="0" sz="1200" spc="80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7" action="ppaction://hlinksldjump"/>
              </a:rPr>
              <a:t>...........................................................................</a:t>
            </a:r>
            <a:r>
              <a:rPr dirty="0" sz="1200" spc="-40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7" action="ppaction://hlinksldjump"/>
              </a:rPr>
              <a:t>55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343535" algn="l"/>
              </a:tabLst>
            </a:pPr>
            <a:r>
              <a:rPr dirty="0" sz="1200">
                <a:latin typeface="Calibri"/>
                <a:cs typeface="Calibri"/>
                <a:hlinkClick r:id="rId17" action="ppaction://hlinksldjump"/>
              </a:rPr>
              <a:t>Inspección</a:t>
            </a:r>
            <a:r>
              <a:rPr dirty="0" sz="1200" spc="110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de</a:t>
            </a:r>
            <a:r>
              <a:rPr dirty="0" sz="1200" spc="114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7" action="ppaction://hlinksldjump"/>
              </a:rPr>
              <a:t>contaminación</a:t>
            </a:r>
            <a:r>
              <a:rPr dirty="0" sz="1200" spc="50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7" action="ppaction://hlinksldjump"/>
              </a:rPr>
              <a:t>..................................................................................</a:t>
            </a:r>
            <a:r>
              <a:rPr dirty="0" sz="1200" spc="-25">
                <a:latin typeface="Calibri"/>
                <a:cs typeface="Calibri"/>
                <a:hlinkClick r:id="rId17" action="ppaction://hlinksldjump"/>
              </a:rPr>
              <a:t> 55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23340" y="435356"/>
            <a:ext cx="5746115" cy="92544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22860">
              <a:lnSpc>
                <a:spcPct val="100000"/>
              </a:lnSpc>
              <a:spcBef>
                <a:spcPts val="100"/>
              </a:spcBef>
            </a:pPr>
            <a:r>
              <a:rPr dirty="0" sz="1100" spc="-50">
                <a:latin typeface="Arial MT"/>
                <a:cs typeface="Arial MT"/>
              </a:rPr>
              <a:t>8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15"/>
              </a:spcBef>
            </a:pPr>
            <a:endParaRPr sz="1100">
              <a:latin typeface="Arial MT"/>
              <a:cs typeface="Arial MT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5"/>
              </a:spcBef>
              <a:buAutoNum type="arabicPeriod" startAt="2"/>
              <a:tabLst>
                <a:tab pos="343535" algn="l"/>
              </a:tabLst>
            </a:pPr>
            <a:r>
              <a:rPr dirty="0" sz="1200">
                <a:latin typeface="Calibri"/>
                <a:cs typeface="Calibri"/>
                <a:hlinkClick r:id="rId2" action="ppaction://hlinksldjump"/>
              </a:rPr>
              <a:t>Inspección</a:t>
            </a:r>
            <a:r>
              <a:rPr dirty="0" sz="1200" spc="14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de</a:t>
            </a:r>
            <a:r>
              <a:rPr dirty="0" sz="1200" spc="15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20">
                <a:latin typeface="Calibri"/>
                <a:cs typeface="Calibri"/>
                <a:hlinkClick r:id="rId2" action="ppaction://hlinksldjump"/>
              </a:rPr>
              <a:t>cuñas</a:t>
            </a:r>
            <a:r>
              <a:rPr dirty="0" sz="1200" spc="-3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" action="ppaction://hlinksldjump"/>
              </a:rPr>
              <a:t>.................................................................................................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" action="ppaction://hlinksldjump"/>
              </a:rPr>
              <a:t>55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5"/>
              </a:spcBef>
              <a:buAutoNum type="arabicPeriod" startAt="2"/>
              <a:tabLst>
                <a:tab pos="343535" algn="l"/>
              </a:tabLst>
            </a:pPr>
            <a:r>
              <a:rPr dirty="0" sz="1200">
                <a:latin typeface="Calibri"/>
                <a:cs typeface="Calibri"/>
                <a:hlinkClick r:id="rId3" action="ppaction://hlinksldjump"/>
              </a:rPr>
              <a:t>Inspección</a:t>
            </a:r>
            <a:r>
              <a:rPr dirty="0" sz="1200" spc="12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de</a:t>
            </a:r>
            <a:r>
              <a:rPr dirty="0" sz="1200" spc="114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3" action="ppaction://hlinksldjump"/>
              </a:rPr>
              <a:t>espaciamientos</a:t>
            </a:r>
            <a:r>
              <a:rPr dirty="0" sz="1200" spc="-4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3" action="ppaction://hlinksldjump"/>
              </a:rPr>
              <a:t>.................................................................................</a:t>
            </a:r>
            <a:r>
              <a:rPr dirty="0" sz="1200" spc="-1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3" action="ppaction://hlinksldjump"/>
              </a:rPr>
              <a:t>56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5"/>
              </a:spcBef>
              <a:buAutoNum type="arabicPeriod" startAt="2"/>
              <a:tabLst>
                <a:tab pos="343535" algn="l"/>
              </a:tabLst>
            </a:pPr>
            <a:r>
              <a:rPr dirty="0" sz="1200">
                <a:latin typeface="Calibri"/>
                <a:cs typeface="Calibri"/>
                <a:hlinkClick r:id="rId3" action="ppaction://hlinksldjump"/>
              </a:rPr>
              <a:t>Inspección</a:t>
            </a:r>
            <a:r>
              <a:rPr dirty="0" sz="1200" spc="5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de</a:t>
            </a:r>
            <a:r>
              <a:rPr dirty="0" sz="1200" spc="6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3" action="ppaction://hlinksldjump"/>
              </a:rPr>
              <a:t>aislamiento</a:t>
            </a:r>
            <a:r>
              <a:rPr dirty="0" sz="1200" spc="6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del</a:t>
            </a:r>
            <a:r>
              <a:rPr dirty="0" sz="1200" spc="5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3" action="ppaction://hlinksldjump"/>
              </a:rPr>
              <a:t>bobinado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3" action="ppaction://hlinksldjump"/>
              </a:rPr>
              <a:t>.................................................................</a:t>
            </a:r>
            <a:r>
              <a:rPr dirty="0" sz="1200" spc="-6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3" action="ppaction://hlinksldjump"/>
              </a:rPr>
              <a:t>56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0"/>
              </a:spcBef>
              <a:buAutoNum type="arabicPeriod" startAt="2"/>
              <a:tabLst>
                <a:tab pos="343535" algn="l"/>
              </a:tabLst>
            </a:pPr>
            <a:r>
              <a:rPr dirty="0" sz="1200">
                <a:latin typeface="Calibri"/>
                <a:cs typeface="Calibri"/>
                <a:hlinkClick r:id="rId4" action="ppaction://hlinksldjump"/>
              </a:rPr>
              <a:t>Inspección</a:t>
            </a:r>
            <a:r>
              <a:rPr dirty="0" sz="1200" spc="65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4" action="ppaction://hlinksldjump"/>
              </a:rPr>
              <a:t>de</a:t>
            </a:r>
            <a:r>
              <a:rPr dirty="0" sz="1200" spc="60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4" action="ppaction://hlinksldjump"/>
              </a:rPr>
              <a:t>descargas</a:t>
            </a:r>
            <a:r>
              <a:rPr dirty="0" sz="1200" spc="65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4" action="ppaction://hlinksldjump"/>
              </a:rPr>
              <a:t>parciales</a:t>
            </a:r>
            <a:r>
              <a:rPr dirty="0" sz="1200" spc="-65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4" action="ppaction://hlinksldjump"/>
              </a:rPr>
              <a:t>...........................................................................</a:t>
            </a:r>
            <a:r>
              <a:rPr dirty="0" sz="1200" spc="-55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4" action="ppaction://hlinksldjump"/>
              </a:rPr>
              <a:t>57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5"/>
              </a:spcBef>
              <a:buAutoNum type="arabicPeriod" startAt="2"/>
              <a:tabLst>
                <a:tab pos="343535" algn="l"/>
              </a:tabLst>
            </a:pPr>
            <a:r>
              <a:rPr dirty="0" sz="1200">
                <a:latin typeface="Calibri"/>
                <a:cs typeface="Calibri"/>
                <a:hlinkClick r:id="rId4" action="ppaction://hlinksldjump"/>
              </a:rPr>
              <a:t>Inspección</a:t>
            </a:r>
            <a:r>
              <a:rPr dirty="0" sz="1200" spc="190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4" action="ppaction://hlinksldjump"/>
              </a:rPr>
              <a:t>de</a:t>
            </a:r>
            <a:r>
              <a:rPr dirty="0" sz="1200" spc="180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4" action="ppaction://hlinksldjump"/>
              </a:rPr>
              <a:t>temperatura......................................................................................</a:t>
            </a:r>
            <a:r>
              <a:rPr dirty="0" sz="1200" spc="30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4" action="ppaction://hlinksldjump"/>
              </a:rPr>
              <a:t>57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45"/>
              </a:spcBef>
            </a:pPr>
            <a:r>
              <a:rPr dirty="0" sz="1200">
                <a:latin typeface="Calibri"/>
                <a:cs typeface="Calibri"/>
                <a:hlinkClick r:id="rId5" action="ppaction://hlinksldjump"/>
              </a:rPr>
              <a:t>Capitulo</a:t>
            </a:r>
            <a:r>
              <a:rPr dirty="0" sz="1200" spc="-5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3 Mantenimiento basado</a:t>
            </a:r>
            <a:r>
              <a:rPr dirty="0" sz="1200" spc="-1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en la</a:t>
            </a:r>
            <a:r>
              <a:rPr dirty="0" sz="1200" spc="5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condición</a:t>
            </a:r>
            <a:r>
              <a:rPr dirty="0" sz="1200" spc="1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en</a:t>
            </a:r>
            <a:r>
              <a:rPr dirty="0" sz="1200" spc="5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5" action="ppaction://hlinksldjump"/>
              </a:rPr>
              <a:t>generadores</a:t>
            </a:r>
            <a:r>
              <a:rPr dirty="0" sz="1200" spc="-16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5" action="ppaction://hlinksldjump"/>
              </a:rPr>
              <a:t>......................................</a:t>
            </a:r>
            <a:r>
              <a:rPr dirty="0" sz="1200" spc="-95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5" action="ppaction://hlinksldjump"/>
              </a:rPr>
              <a:t>59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343535" algn="l"/>
              </a:tabLst>
            </a:pPr>
            <a:r>
              <a:rPr dirty="0" sz="1200">
                <a:latin typeface="Calibri"/>
                <a:cs typeface="Calibri"/>
                <a:hlinkClick r:id="rId6" action="ppaction://hlinksldjump"/>
              </a:rPr>
              <a:t>Criterio</a:t>
            </a:r>
            <a:r>
              <a:rPr dirty="0" sz="1200" spc="40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6" action="ppaction://hlinksldjump"/>
              </a:rPr>
              <a:t>de</a:t>
            </a:r>
            <a:r>
              <a:rPr dirty="0" sz="1200" spc="65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6" action="ppaction://hlinksldjump"/>
              </a:rPr>
              <a:t>calificación</a:t>
            </a:r>
            <a:r>
              <a:rPr dirty="0" sz="1200" spc="55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6" action="ppaction://hlinksldjump"/>
              </a:rPr>
              <a:t>de</a:t>
            </a:r>
            <a:r>
              <a:rPr dirty="0" sz="1200" spc="65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6" action="ppaction://hlinksldjump"/>
              </a:rPr>
              <a:t>condición</a:t>
            </a:r>
            <a:r>
              <a:rPr dirty="0" sz="1200" spc="65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6" action="ppaction://hlinksldjump"/>
              </a:rPr>
              <a:t>visual..............................................................</a:t>
            </a:r>
            <a:r>
              <a:rPr dirty="0" sz="1200" spc="-55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6" action="ppaction://hlinksldjump"/>
              </a:rPr>
              <a:t>61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343535" algn="l"/>
              </a:tabLst>
            </a:pPr>
            <a:r>
              <a:rPr dirty="0" sz="1200">
                <a:latin typeface="Calibri"/>
                <a:cs typeface="Calibri"/>
                <a:hlinkClick r:id="rId7" action="ppaction://hlinksldjump"/>
              </a:rPr>
              <a:t>Criterio</a:t>
            </a:r>
            <a:r>
              <a:rPr dirty="0" sz="1200" spc="125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7" action="ppaction://hlinksldjump"/>
              </a:rPr>
              <a:t>de</a:t>
            </a:r>
            <a:r>
              <a:rPr dirty="0" sz="1200" spc="125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7" action="ppaction://hlinksldjump"/>
              </a:rPr>
              <a:t>edad</a:t>
            </a:r>
            <a:r>
              <a:rPr dirty="0" sz="1200" spc="110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7" action="ppaction://hlinksldjump"/>
              </a:rPr>
              <a:t>....................................................................................................... </a:t>
            </a:r>
            <a:r>
              <a:rPr dirty="0" sz="1200" spc="-25">
                <a:latin typeface="Calibri"/>
                <a:cs typeface="Calibri"/>
                <a:hlinkClick r:id="rId7" action="ppaction://hlinksldjump"/>
              </a:rPr>
              <a:t>63</a:t>
            </a:r>
            <a:endParaRPr sz="1200">
              <a:latin typeface="Calibri"/>
              <a:cs typeface="Calibri"/>
            </a:endParaRPr>
          </a:p>
          <a:p>
            <a:pPr algn="r" lvl="2" marL="344170" marR="5080" indent="-344170">
              <a:lnSpc>
                <a:spcPct val="100000"/>
              </a:lnSpc>
              <a:spcBef>
                <a:spcPts val="740"/>
              </a:spcBef>
              <a:buAutoNum type="arabicPeriod"/>
              <a:tabLst>
                <a:tab pos="344170" algn="l"/>
              </a:tabLst>
            </a:pPr>
            <a:r>
              <a:rPr dirty="0" sz="1200">
                <a:latin typeface="Calibri"/>
                <a:cs typeface="Calibri"/>
                <a:hlinkClick r:id="rId8" action="ppaction://hlinksldjump"/>
              </a:rPr>
              <a:t>Criterio</a:t>
            </a:r>
            <a:r>
              <a:rPr dirty="0" sz="1200" spc="35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8" action="ppaction://hlinksldjump"/>
              </a:rPr>
              <a:t>de</a:t>
            </a:r>
            <a:r>
              <a:rPr dirty="0" sz="1200" spc="35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8" action="ppaction://hlinksldjump"/>
              </a:rPr>
              <a:t>nivel</a:t>
            </a:r>
            <a:r>
              <a:rPr dirty="0" sz="1200" spc="30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8" action="ppaction://hlinksldjump"/>
              </a:rPr>
              <a:t>de</a:t>
            </a:r>
            <a:r>
              <a:rPr dirty="0" sz="1200" spc="40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8" action="ppaction://hlinksldjump"/>
              </a:rPr>
              <a:t>tecnología</a:t>
            </a:r>
            <a:r>
              <a:rPr dirty="0" sz="1200" spc="65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8" action="ppaction://hlinksldjump"/>
              </a:rPr>
              <a:t>instalada</a:t>
            </a:r>
            <a:r>
              <a:rPr dirty="0" sz="1200" spc="-25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8" action="ppaction://hlinksldjump"/>
              </a:rPr>
              <a:t>.................................................................</a:t>
            </a:r>
            <a:r>
              <a:rPr dirty="0" sz="1200" spc="-70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8" action="ppaction://hlinksldjump"/>
              </a:rPr>
              <a:t>64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50"/>
              </a:spcBef>
              <a:buAutoNum type="arabicPeriod"/>
              <a:tabLst>
                <a:tab pos="343535" algn="l"/>
              </a:tabLst>
            </a:pPr>
            <a:r>
              <a:rPr dirty="0" sz="1200">
                <a:latin typeface="Calibri"/>
                <a:cs typeface="Calibri"/>
                <a:hlinkClick r:id="rId9" action="ppaction://hlinksldjump"/>
              </a:rPr>
              <a:t>Criterio</a:t>
            </a:r>
            <a:r>
              <a:rPr dirty="0" sz="1200" spc="80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de</a:t>
            </a:r>
            <a:r>
              <a:rPr dirty="0" sz="1200" spc="100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9" action="ppaction://hlinksldjump"/>
              </a:rPr>
              <a:t>restricciones</a:t>
            </a:r>
            <a:r>
              <a:rPr dirty="0" sz="1200" spc="90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de</a:t>
            </a:r>
            <a:r>
              <a:rPr dirty="0" sz="1200" spc="80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9" action="ppaction://hlinksldjump"/>
              </a:rPr>
              <a:t>operación.....................................................................</a:t>
            </a:r>
            <a:r>
              <a:rPr dirty="0" sz="1200" spc="-35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9" action="ppaction://hlinksldjump"/>
              </a:rPr>
              <a:t>66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343535" algn="l"/>
              </a:tabLst>
            </a:pPr>
            <a:r>
              <a:rPr dirty="0" sz="1200">
                <a:latin typeface="Calibri"/>
                <a:cs typeface="Calibri"/>
                <a:hlinkClick r:id="rId10" action="ppaction://hlinksldjump"/>
              </a:rPr>
              <a:t>Criterio</a:t>
            </a:r>
            <a:r>
              <a:rPr dirty="0" sz="1200" spc="25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de</a:t>
            </a:r>
            <a:r>
              <a:rPr dirty="0" sz="1200" spc="35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pruebas</a:t>
            </a:r>
            <a:r>
              <a:rPr dirty="0" sz="1200" spc="30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0" action="ppaction://hlinksldjump"/>
              </a:rPr>
              <a:t>eléctricas</a:t>
            </a:r>
            <a:r>
              <a:rPr dirty="0" sz="1200" spc="30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en</a:t>
            </a:r>
            <a:r>
              <a:rPr dirty="0" sz="1200" spc="35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estator</a:t>
            </a:r>
            <a:r>
              <a:rPr dirty="0" sz="1200" spc="50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0" action="ppaction://hlinksldjump"/>
              </a:rPr>
              <a:t>................................................................</a:t>
            </a:r>
            <a:r>
              <a:rPr dirty="0" sz="1200" spc="-65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0" action="ppaction://hlinksldjump"/>
              </a:rPr>
              <a:t>67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0"/>
              </a:spcBef>
              <a:buAutoNum type="arabicPeriod"/>
              <a:tabLst>
                <a:tab pos="343535" algn="l"/>
              </a:tabLst>
            </a:pPr>
            <a:r>
              <a:rPr dirty="0" sz="1200">
                <a:latin typeface="Calibri"/>
                <a:cs typeface="Calibri"/>
                <a:hlinkClick r:id="rId11" action="ppaction://hlinksldjump"/>
              </a:rPr>
              <a:t>Criterio</a:t>
            </a:r>
            <a:r>
              <a:rPr dirty="0" sz="1200" spc="70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de</a:t>
            </a:r>
            <a:r>
              <a:rPr dirty="0" sz="1200" spc="70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pruebas</a:t>
            </a:r>
            <a:r>
              <a:rPr dirty="0" sz="1200" spc="70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1" action="ppaction://hlinksldjump"/>
              </a:rPr>
              <a:t>eléctricas</a:t>
            </a:r>
            <a:r>
              <a:rPr dirty="0" sz="1200" spc="6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en</a:t>
            </a:r>
            <a:r>
              <a:rPr dirty="0" sz="1200" spc="70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1" action="ppaction://hlinksldjump"/>
              </a:rPr>
              <a:t>rotor....................................................................</a:t>
            </a:r>
            <a:r>
              <a:rPr dirty="0" sz="1200" spc="-40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1" action="ppaction://hlinksldjump"/>
              </a:rPr>
              <a:t>69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343535" algn="l"/>
              </a:tabLst>
            </a:pPr>
            <a:r>
              <a:rPr dirty="0" sz="1200">
                <a:latin typeface="Calibri"/>
                <a:cs typeface="Calibri"/>
                <a:hlinkClick r:id="rId11" action="ppaction://hlinksldjump"/>
              </a:rPr>
              <a:t>Criterio</a:t>
            </a:r>
            <a:r>
              <a:rPr dirty="0" sz="1200" spc="2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de</a:t>
            </a:r>
            <a:r>
              <a:rPr dirty="0" sz="1200" spc="30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pruebas</a:t>
            </a:r>
            <a:r>
              <a:rPr dirty="0" sz="1200" spc="20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1" action="ppaction://hlinksldjump"/>
              </a:rPr>
              <a:t>eléctricas</a:t>
            </a:r>
            <a:r>
              <a:rPr dirty="0" sz="1200" spc="20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en</a:t>
            </a:r>
            <a:r>
              <a:rPr dirty="0" sz="1200" spc="5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núcleo</a:t>
            </a:r>
            <a:r>
              <a:rPr dirty="0" sz="1200" spc="3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de</a:t>
            </a:r>
            <a:r>
              <a:rPr dirty="0" sz="1200" spc="30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1" action="ppaction://hlinksldjump"/>
              </a:rPr>
              <a:t>estator................................................</a:t>
            </a:r>
            <a:r>
              <a:rPr dirty="0" sz="1200" spc="-7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1" action="ppaction://hlinksldjump"/>
              </a:rPr>
              <a:t>69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343535" algn="l"/>
              </a:tabLst>
            </a:pPr>
            <a:r>
              <a:rPr dirty="0" sz="1200">
                <a:latin typeface="Calibri"/>
                <a:cs typeface="Calibri"/>
                <a:hlinkClick r:id="rId12" action="ppaction://hlinksldjump"/>
              </a:rPr>
              <a:t>Criterio</a:t>
            </a:r>
            <a:r>
              <a:rPr dirty="0" sz="1200" spc="80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2" action="ppaction://hlinksldjump"/>
              </a:rPr>
              <a:t>de</a:t>
            </a:r>
            <a:r>
              <a:rPr dirty="0" sz="1200" spc="90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2" action="ppaction://hlinksldjump"/>
              </a:rPr>
              <a:t>requerimiento</a:t>
            </a:r>
            <a:r>
              <a:rPr dirty="0" sz="1200" spc="95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2" action="ppaction://hlinksldjump"/>
              </a:rPr>
              <a:t>de</a:t>
            </a:r>
            <a:r>
              <a:rPr dirty="0" sz="1200" spc="120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2" action="ppaction://hlinksldjump"/>
              </a:rPr>
              <a:t>mantenimiento.........................................................</a:t>
            </a:r>
            <a:r>
              <a:rPr dirty="0" sz="1200" spc="-40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2" action="ppaction://hlinksldjump"/>
              </a:rPr>
              <a:t>70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343535" algn="l"/>
              </a:tabLst>
            </a:pPr>
            <a:r>
              <a:rPr dirty="0" sz="1200">
                <a:latin typeface="Calibri"/>
                <a:cs typeface="Calibri"/>
                <a:hlinkClick r:id="rId13" action="ppaction://hlinksldjump"/>
              </a:rPr>
              <a:t>Calidad</a:t>
            </a:r>
            <a:r>
              <a:rPr dirty="0" sz="1200" spc="200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3" action="ppaction://hlinksldjump"/>
              </a:rPr>
              <a:t>de</a:t>
            </a:r>
            <a:r>
              <a:rPr dirty="0" sz="1200" spc="200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3" action="ppaction://hlinksldjump"/>
              </a:rPr>
              <a:t>datos.......................................................................................................</a:t>
            </a:r>
            <a:r>
              <a:rPr dirty="0" sz="1200" spc="40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3" action="ppaction://hlinksldjump"/>
              </a:rPr>
              <a:t>71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55"/>
              </a:spcBef>
            </a:pPr>
            <a:r>
              <a:rPr dirty="0" sz="1200">
                <a:latin typeface="Calibri"/>
                <a:cs typeface="Calibri"/>
                <a:hlinkClick r:id="rId14" action="ppaction://hlinksldjump"/>
              </a:rPr>
              <a:t>Capítulo</a:t>
            </a:r>
            <a:r>
              <a:rPr dirty="0" sz="1200" spc="-25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4</a:t>
            </a:r>
            <a:r>
              <a:rPr dirty="0" sz="1200" spc="-1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Mantenimiento</a:t>
            </a:r>
            <a:r>
              <a:rPr dirty="0" sz="1200" spc="-5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y</a:t>
            </a:r>
            <a:r>
              <a:rPr dirty="0" sz="1200" spc="-10">
                <a:latin typeface="Calibri"/>
                <a:cs typeface="Calibri"/>
                <a:hlinkClick r:id="rId14" action="ppaction://hlinksldjump"/>
              </a:rPr>
              <a:t> reparación</a:t>
            </a:r>
            <a:r>
              <a:rPr dirty="0" sz="1200" spc="-15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de</a:t>
            </a:r>
            <a:r>
              <a:rPr dirty="0" sz="1200" spc="1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generadores</a:t>
            </a:r>
            <a:r>
              <a:rPr dirty="0" sz="1200" spc="-1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U.P.H</a:t>
            </a:r>
            <a:r>
              <a:rPr dirty="0" sz="1200" spc="-15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Carhuaquero </a:t>
            </a:r>
            <a:r>
              <a:rPr dirty="0" sz="1200" spc="-10">
                <a:latin typeface="Calibri"/>
                <a:cs typeface="Calibri"/>
                <a:hlinkClick r:id="rId14" action="ppaction://hlinksldjump"/>
              </a:rPr>
              <a:t>......................</a:t>
            </a:r>
            <a:r>
              <a:rPr dirty="0" sz="1200" spc="-95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4" action="ppaction://hlinksldjump"/>
              </a:rPr>
              <a:t>75</a:t>
            </a:r>
            <a:endParaRPr sz="1200">
              <a:latin typeface="Calibri"/>
              <a:cs typeface="Calibri"/>
            </a:endParaRPr>
          </a:p>
          <a:p>
            <a:pPr algn="r" lvl="1" marL="227965" marR="5080" indent="-22796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227965" algn="l"/>
              </a:tabLst>
            </a:pPr>
            <a:r>
              <a:rPr dirty="0" sz="1200" spc="-10">
                <a:latin typeface="Calibri"/>
                <a:cs typeface="Calibri"/>
                <a:hlinkClick r:id="rId14" action="ppaction://hlinksldjump"/>
              </a:rPr>
              <a:t>Mantenimiento</a:t>
            </a:r>
            <a:r>
              <a:rPr dirty="0" sz="1200" spc="21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preventivo</a:t>
            </a:r>
            <a:r>
              <a:rPr dirty="0" sz="1200" spc="204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4" action="ppaction://hlinksldjump"/>
              </a:rPr>
              <a:t>U3.......................................................................................</a:t>
            </a:r>
            <a:r>
              <a:rPr dirty="0" sz="1200" spc="5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4" action="ppaction://hlinksldjump"/>
              </a:rPr>
              <a:t>75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343535" algn="l"/>
              </a:tabLst>
            </a:pPr>
            <a:r>
              <a:rPr dirty="0" sz="1200" spc="-10">
                <a:latin typeface="Calibri"/>
                <a:cs typeface="Calibri"/>
                <a:hlinkClick r:id="rId14" action="ppaction://hlinksldjump"/>
              </a:rPr>
              <a:t>Inspecciones</a:t>
            </a:r>
            <a:r>
              <a:rPr dirty="0" sz="1200" spc="229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4" action="ppaction://hlinksldjump"/>
              </a:rPr>
              <a:t>visuales</a:t>
            </a:r>
            <a:r>
              <a:rPr dirty="0" sz="1200" spc="4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4" action="ppaction://hlinksldjump"/>
              </a:rPr>
              <a:t>...............................................................................................</a:t>
            </a:r>
            <a:r>
              <a:rPr dirty="0" sz="1200" spc="6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4" action="ppaction://hlinksldjump"/>
              </a:rPr>
              <a:t>75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343535" algn="l"/>
              </a:tabLst>
            </a:pPr>
            <a:r>
              <a:rPr dirty="0" sz="1200" spc="-10">
                <a:latin typeface="Calibri"/>
                <a:cs typeface="Calibri"/>
                <a:hlinkClick r:id="rId15" action="ppaction://hlinksldjump"/>
              </a:rPr>
              <a:t>Mantenimiento</a:t>
            </a:r>
            <a:r>
              <a:rPr dirty="0" sz="1200" spc="145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5" action="ppaction://hlinksldjump"/>
              </a:rPr>
              <a:t>estator</a:t>
            </a:r>
            <a:r>
              <a:rPr dirty="0" sz="1200" spc="145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5" action="ppaction://hlinksldjump"/>
              </a:rPr>
              <a:t>y</a:t>
            </a:r>
            <a:r>
              <a:rPr dirty="0" sz="1200" spc="114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5" action="ppaction://hlinksldjump"/>
              </a:rPr>
              <a:t>rotor................................................................................</a:t>
            </a:r>
            <a:r>
              <a:rPr dirty="0" sz="1200" spc="-5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5" action="ppaction://hlinksldjump"/>
              </a:rPr>
              <a:t>79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343535" algn="l"/>
              </a:tabLst>
            </a:pPr>
            <a:r>
              <a:rPr dirty="0" sz="1200">
                <a:latin typeface="Calibri"/>
                <a:cs typeface="Calibri"/>
                <a:hlinkClick r:id="rId16" action="ppaction://hlinksldjump"/>
              </a:rPr>
              <a:t>Pruebas</a:t>
            </a:r>
            <a:r>
              <a:rPr dirty="0" sz="1200" spc="25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6" action="ppaction://hlinksldjump"/>
              </a:rPr>
              <a:t>eléctricas</a:t>
            </a:r>
            <a:r>
              <a:rPr dirty="0" sz="1200" spc="10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6" action="ppaction://hlinksldjump"/>
              </a:rPr>
              <a:t>antes</a:t>
            </a:r>
            <a:r>
              <a:rPr dirty="0" sz="1200" spc="15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6" action="ppaction://hlinksldjump"/>
              </a:rPr>
              <a:t>y</a:t>
            </a:r>
            <a:r>
              <a:rPr dirty="0" sz="1200" spc="25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6" action="ppaction://hlinksldjump"/>
              </a:rPr>
              <a:t>después</a:t>
            </a:r>
            <a:r>
              <a:rPr dirty="0" sz="1200" spc="15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6" action="ppaction://hlinksldjump"/>
              </a:rPr>
              <a:t>del</a:t>
            </a:r>
            <a:r>
              <a:rPr dirty="0" sz="1200" spc="15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6" action="ppaction://hlinksldjump"/>
              </a:rPr>
              <a:t>mantenimiento</a:t>
            </a:r>
            <a:r>
              <a:rPr dirty="0" sz="1200" spc="-15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6" action="ppaction://hlinksldjump"/>
              </a:rPr>
              <a:t>.........................................</a:t>
            </a:r>
            <a:r>
              <a:rPr dirty="0" sz="1200" spc="-80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6" action="ppaction://hlinksldjump"/>
              </a:rPr>
              <a:t>84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0"/>
              </a:spcBef>
              <a:buAutoNum type="arabicPeriod"/>
              <a:tabLst>
                <a:tab pos="343535" algn="l"/>
              </a:tabLst>
            </a:pPr>
            <a:r>
              <a:rPr dirty="0" sz="1200" spc="-10">
                <a:latin typeface="Calibri"/>
                <a:cs typeface="Calibri"/>
                <a:hlinkClick r:id="rId17" action="ppaction://hlinksldjump"/>
              </a:rPr>
              <a:t>Recomendaciones</a:t>
            </a:r>
            <a:r>
              <a:rPr dirty="0" sz="1200" spc="60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7" action="ppaction://hlinksldjump"/>
              </a:rPr>
              <a:t>....................................................................................................</a:t>
            </a:r>
            <a:r>
              <a:rPr dirty="0" sz="1200" spc="225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7" action="ppaction://hlinksldjump"/>
              </a:rPr>
              <a:t>85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343535" algn="l"/>
              </a:tabLst>
            </a:pPr>
            <a:r>
              <a:rPr dirty="0" sz="1200" spc="-10">
                <a:latin typeface="Calibri"/>
                <a:cs typeface="Calibri"/>
                <a:hlinkClick r:id="rId17" action="ppaction://hlinksldjump"/>
              </a:rPr>
              <a:t>Evaluación</a:t>
            </a:r>
            <a:r>
              <a:rPr dirty="0" sz="1200" spc="15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y</a:t>
            </a:r>
            <a:r>
              <a:rPr dirty="0" sz="1200" spc="-5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7" action="ppaction://hlinksldjump"/>
              </a:rPr>
              <a:t>puntuación</a:t>
            </a:r>
            <a:r>
              <a:rPr dirty="0" sz="1200" spc="20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de</a:t>
            </a:r>
            <a:r>
              <a:rPr dirty="0" sz="1200" spc="20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la condición</a:t>
            </a:r>
            <a:r>
              <a:rPr dirty="0" sz="1200" spc="15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de</a:t>
            </a:r>
            <a:r>
              <a:rPr dirty="0" sz="1200" spc="5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la</a:t>
            </a:r>
            <a:r>
              <a:rPr dirty="0" sz="1200" spc="15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unidad</a:t>
            </a:r>
            <a:r>
              <a:rPr dirty="0" sz="1200" spc="5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U3</a:t>
            </a:r>
            <a:r>
              <a:rPr dirty="0" sz="1200" spc="-5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7" action="ppaction://hlinksldjump"/>
              </a:rPr>
              <a:t>......................................</a:t>
            </a:r>
            <a:r>
              <a:rPr dirty="0" sz="1200" spc="-90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7" action="ppaction://hlinksldjump"/>
              </a:rPr>
              <a:t>85</a:t>
            </a:r>
            <a:endParaRPr sz="1200">
              <a:latin typeface="Calibri"/>
              <a:cs typeface="Calibri"/>
            </a:endParaRPr>
          </a:p>
          <a:p>
            <a:pPr algn="r" lvl="1" marL="227965" marR="5080" indent="-22796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227965" algn="l"/>
              </a:tabLst>
            </a:pPr>
            <a:r>
              <a:rPr dirty="0" sz="1200" spc="-10">
                <a:latin typeface="Calibri"/>
                <a:cs typeface="Calibri"/>
                <a:hlinkClick r:id="rId18" action="ppaction://hlinksldjump"/>
              </a:rPr>
              <a:t>Mantenimiento</a:t>
            </a:r>
            <a:r>
              <a:rPr dirty="0" sz="1200" spc="210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preventivo</a:t>
            </a:r>
            <a:r>
              <a:rPr dirty="0" sz="1200" spc="204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8" action="ppaction://hlinksldjump"/>
              </a:rPr>
              <a:t>U1.......................................................................................</a:t>
            </a:r>
            <a:r>
              <a:rPr dirty="0" sz="1200" spc="50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8" action="ppaction://hlinksldjump"/>
              </a:rPr>
              <a:t>87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343535" algn="l"/>
              </a:tabLst>
            </a:pPr>
            <a:r>
              <a:rPr dirty="0" sz="1200" spc="-10">
                <a:latin typeface="Calibri"/>
                <a:cs typeface="Calibri"/>
                <a:hlinkClick r:id="rId18" action="ppaction://hlinksldjump"/>
              </a:rPr>
              <a:t>Inspecciones</a:t>
            </a:r>
            <a:r>
              <a:rPr dirty="0" sz="1200" spc="229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8" action="ppaction://hlinksldjump"/>
              </a:rPr>
              <a:t>visuales</a:t>
            </a:r>
            <a:r>
              <a:rPr dirty="0" sz="1200" spc="40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8" action="ppaction://hlinksldjump"/>
              </a:rPr>
              <a:t>...............................................................................................</a:t>
            </a:r>
            <a:r>
              <a:rPr dirty="0" sz="1200" spc="60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8" action="ppaction://hlinksldjump"/>
              </a:rPr>
              <a:t>87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343535" algn="l"/>
              </a:tabLst>
            </a:pPr>
            <a:r>
              <a:rPr dirty="0" sz="1200" spc="-10">
                <a:latin typeface="Calibri"/>
                <a:cs typeface="Calibri"/>
                <a:hlinkClick r:id="rId18" action="ppaction://hlinksldjump"/>
              </a:rPr>
              <a:t>Mantenimiento</a:t>
            </a:r>
            <a:r>
              <a:rPr dirty="0" sz="1200" spc="95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de</a:t>
            </a:r>
            <a:r>
              <a:rPr dirty="0" sz="1200" spc="95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estator</a:t>
            </a:r>
            <a:r>
              <a:rPr dirty="0" sz="1200" spc="110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y</a:t>
            </a:r>
            <a:r>
              <a:rPr dirty="0" sz="1200" spc="105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8" action="ppaction://hlinksldjump"/>
              </a:rPr>
              <a:t>rotor...........................................................................</a:t>
            </a:r>
            <a:r>
              <a:rPr dirty="0" sz="1200" spc="-30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8" action="ppaction://hlinksldjump"/>
              </a:rPr>
              <a:t>87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343535" algn="l"/>
              </a:tabLst>
            </a:pPr>
            <a:r>
              <a:rPr dirty="0" sz="1200">
                <a:latin typeface="Calibri"/>
                <a:cs typeface="Calibri"/>
                <a:hlinkClick r:id="rId19" action="ppaction://hlinksldjump"/>
              </a:rPr>
              <a:t>Pruebas</a:t>
            </a:r>
            <a:r>
              <a:rPr dirty="0" sz="1200" spc="25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9" action="ppaction://hlinksldjump"/>
              </a:rPr>
              <a:t>eléctricas</a:t>
            </a:r>
            <a:r>
              <a:rPr dirty="0" sz="1200" spc="10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9" action="ppaction://hlinksldjump"/>
              </a:rPr>
              <a:t>antes</a:t>
            </a:r>
            <a:r>
              <a:rPr dirty="0" sz="1200" spc="15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9" action="ppaction://hlinksldjump"/>
              </a:rPr>
              <a:t>y</a:t>
            </a:r>
            <a:r>
              <a:rPr dirty="0" sz="1200" spc="25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9" action="ppaction://hlinksldjump"/>
              </a:rPr>
              <a:t>después</a:t>
            </a:r>
            <a:r>
              <a:rPr dirty="0" sz="1200" spc="15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9" action="ppaction://hlinksldjump"/>
              </a:rPr>
              <a:t>del</a:t>
            </a:r>
            <a:r>
              <a:rPr dirty="0" sz="1200" spc="15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9" action="ppaction://hlinksldjump"/>
              </a:rPr>
              <a:t>mantenimiento</a:t>
            </a:r>
            <a:r>
              <a:rPr dirty="0" sz="1200" spc="-15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9" action="ppaction://hlinksldjump"/>
              </a:rPr>
              <a:t>.........................................</a:t>
            </a:r>
            <a:r>
              <a:rPr dirty="0" sz="1200" spc="-80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9" action="ppaction://hlinksldjump"/>
              </a:rPr>
              <a:t>88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343535" algn="l"/>
              </a:tabLst>
            </a:pPr>
            <a:r>
              <a:rPr dirty="0" sz="1200" spc="-10">
                <a:latin typeface="Calibri"/>
                <a:cs typeface="Calibri"/>
                <a:hlinkClick r:id="rId19" action="ppaction://hlinksldjump"/>
              </a:rPr>
              <a:t>Recomendaciones</a:t>
            </a:r>
            <a:r>
              <a:rPr dirty="0" sz="1200" spc="60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9" action="ppaction://hlinksldjump"/>
              </a:rPr>
              <a:t>....................................................................................................</a:t>
            </a:r>
            <a:r>
              <a:rPr dirty="0" sz="1200" spc="225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9" action="ppaction://hlinksldjump"/>
              </a:rPr>
              <a:t>88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343535" algn="l"/>
              </a:tabLst>
            </a:pPr>
            <a:r>
              <a:rPr dirty="0" sz="1200" spc="-10">
                <a:latin typeface="Calibri"/>
                <a:cs typeface="Calibri"/>
                <a:hlinkClick r:id="rId20" action="ppaction://hlinksldjump"/>
              </a:rPr>
              <a:t>Evaluación</a:t>
            </a:r>
            <a:r>
              <a:rPr dirty="0" sz="1200" spc="60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y</a:t>
            </a:r>
            <a:r>
              <a:rPr dirty="0" sz="1200" spc="40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0" action="ppaction://hlinksldjump"/>
              </a:rPr>
              <a:t>puntuación</a:t>
            </a:r>
            <a:r>
              <a:rPr dirty="0" sz="1200" spc="65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de</a:t>
            </a:r>
            <a:r>
              <a:rPr dirty="0" sz="1200" spc="65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la</a:t>
            </a:r>
            <a:r>
              <a:rPr dirty="0" sz="1200" spc="45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unidad</a:t>
            </a:r>
            <a:r>
              <a:rPr dirty="0" sz="1200" spc="65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0" action="ppaction://hlinksldjump"/>
              </a:rPr>
              <a:t>U1................................................................</a:t>
            </a:r>
            <a:r>
              <a:rPr dirty="0" sz="1200" spc="-55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0" action="ppaction://hlinksldjump"/>
              </a:rPr>
              <a:t>89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0"/>
              </a:spcBef>
              <a:buAutoNum type="arabicPeriod"/>
              <a:tabLst>
                <a:tab pos="343535" algn="l"/>
              </a:tabLst>
            </a:pPr>
            <a:r>
              <a:rPr dirty="0" sz="1200" spc="-10">
                <a:latin typeface="Calibri"/>
                <a:cs typeface="Calibri"/>
                <a:hlinkClick r:id="rId20" action="ppaction://hlinksldjump"/>
              </a:rPr>
              <a:t>Instalación</a:t>
            </a:r>
            <a:r>
              <a:rPr dirty="0" sz="1200" spc="80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de</a:t>
            </a:r>
            <a:r>
              <a:rPr dirty="0" sz="1200" spc="80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descargas</a:t>
            </a:r>
            <a:r>
              <a:rPr dirty="0" sz="1200" spc="90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0" action="ppaction://hlinksldjump"/>
              </a:rPr>
              <a:t>parciales</a:t>
            </a:r>
            <a:r>
              <a:rPr dirty="0" sz="1200" spc="75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0" action="ppaction://hlinksldjump"/>
              </a:rPr>
              <a:t>online................................................................</a:t>
            </a:r>
            <a:r>
              <a:rPr dirty="0" sz="1200" spc="-35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0" action="ppaction://hlinksldjump"/>
              </a:rPr>
              <a:t>89</a:t>
            </a:r>
            <a:endParaRPr sz="1200">
              <a:latin typeface="Calibri"/>
              <a:cs typeface="Calibri"/>
            </a:endParaRPr>
          </a:p>
          <a:p>
            <a:pPr algn="r" lvl="1" marL="227965" marR="5080" indent="-22796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227965" algn="l"/>
              </a:tabLst>
            </a:pPr>
            <a:r>
              <a:rPr dirty="0" sz="1200">
                <a:latin typeface="Calibri"/>
                <a:cs typeface="Calibri"/>
                <a:hlinkClick r:id="rId21" action="ppaction://hlinksldjump"/>
              </a:rPr>
              <a:t>Reparación</a:t>
            </a:r>
            <a:r>
              <a:rPr dirty="0" sz="1200" spc="90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por</a:t>
            </a:r>
            <a:r>
              <a:rPr dirty="0" sz="1200" spc="85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emergencia</a:t>
            </a:r>
            <a:r>
              <a:rPr dirty="0" sz="1200" spc="90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1" action="ppaction://hlinksldjump"/>
              </a:rPr>
              <a:t>U4</a:t>
            </a:r>
            <a:r>
              <a:rPr dirty="0" sz="1200" spc="-110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1" action="ppaction://hlinksldjump"/>
              </a:rPr>
              <a:t>......................................................................................</a:t>
            </a:r>
            <a:r>
              <a:rPr dirty="0" sz="1200" spc="-35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1" action="ppaction://hlinksldjump"/>
              </a:rPr>
              <a:t>91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343535" algn="l"/>
              </a:tabLst>
            </a:pPr>
            <a:r>
              <a:rPr dirty="0" sz="1200" spc="-10">
                <a:latin typeface="Calibri"/>
                <a:cs typeface="Calibri"/>
                <a:hlinkClick r:id="rId21" action="ppaction://hlinksldjump"/>
              </a:rPr>
              <a:t>Inspecciones</a:t>
            </a:r>
            <a:r>
              <a:rPr dirty="0" sz="1200" spc="229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1" action="ppaction://hlinksldjump"/>
              </a:rPr>
              <a:t>visuales</a:t>
            </a:r>
            <a:r>
              <a:rPr dirty="0" sz="1200" spc="40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1" action="ppaction://hlinksldjump"/>
              </a:rPr>
              <a:t>...............................................................................................</a:t>
            </a:r>
            <a:r>
              <a:rPr dirty="0" sz="1200" spc="60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1" action="ppaction://hlinksldjump"/>
              </a:rPr>
              <a:t>91</a:t>
            </a:r>
            <a:endParaRPr sz="1200">
              <a:latin typeface="Calibri"/>
              <a:cs typeface="Calibri"/>
            </a:endParaRPr>
          </a:p>
          <a:p>
            <a:pPr algn="r" lvl="2" marL="343535" marR="5080" indent="-34353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343535" algn="l"/>
              </a:tabLst>
            </a:pPr>
            <a:r>
              <a:rPr dirty="0" sz="1200">
                <a:latin typeface="Calibri"/>
                <a:cs typeface="Calibri"/>
                <a:hlinkClick r:id="rId22" action="ppaction://hlinksldjump"/>
              </a:rPr>
              <a:t>Pruebas</a:t>
            </a:r>
            <a:r>
              <a:rPr dirty="0" sz="1200" spc="125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2" action="ppaction://hlinksldjump"/>
              </a:rPr>
              <a:t>eléctricas</a:t>
            </a:r>
            <a:r>
              <a:rPr dirty="0" sz="1200" spc="114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2" action="ppaction://hlinksldjump"/>
              </a:rPr>
              <a:t>al</a:t>
            </a:r>
            <a:r>
              <a:rPr dirty="0" sz="1200" spc="140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2" action="ppaction://hlinksldjump"/>
              </a:rPr>
              <a:t>generador............................................................................... </a:t>
            </a:r>
            <a:r>
              <a:rPr dirty="0" sz="1200" spc="-25">
                <a:latin typeface="Calibri"/>
                <a:cs typeface="Calibri"/>
                <a:hlinkClick r:id="rId22" action="ppaction://hlinksldjump"/>
              </a:rPr>
              <a:t>93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23340" y="435356"/>
            <a:ext cx="5746115" cy="7867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22860">
              <a:lnSpc>
                <a:spcPct val="100000"/>
              </a:lnSpc>
              <a:spcBef>
                <a:spcPts val="100"/>
              </a:spcBef>
            </a:pPr>
            <a:r>
              <a:rPr dirty="0" sz="1100" spc="-50">
                <a:latin typeface="Arial MT"/>
                <a:cs typeface="Arial MT"/>
              </a:rPr>
              <a:t>9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15"/>
              </a:spcBef>
            </a:pPr>
            <a:endParaRPr sz="1100">
              <a:latin typeface="Arial MT"/>
              <a:cs typeface="Arial MT"/>
            </a:endParaRPr>
          </a:p>
          <a:p>
            <a:pPr lvl="2" marL="600075" indent="-343535">
              <a:lnSpc>
                <a:spcPct val="100000"/>
              </a:lnSpc>
              <a:spcBef>
                <a:spcPts val="5"/>
              </a:spcBef>
              <a:buAutoNum type="arabicPeriod" startAt="3"/>
              <a:tabLst>
                <a:tab pos="600075" algn="l"/>
              </a:tabLst>
            </a:pPr>
            <a:r>
              <a:rPr dirty="0" sz="1200">
                <a:latin typeface="Calibri"/>
                <a:cs typeface="Calibri"/>
                <a:hlinkClick r:id="rId2" action="ppaction://hlinksldjump"/>
              </a:rPr>
              <a:t>Primera</a:t>
            </a:r>
            <a:r>
              <a:rPr dirty="0" sz="1200" spc="6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reparación</a:t>
            </a:r>
            <a:r>
              <a:rPr dirty="0" sz="1200" spc="5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de</a:t>
            </a:r>
            <a:r>
              <a:rPr dirty="0" sz="1200" spc="6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estator</a:t>
            </a:r>
            <a:r>
              <a:rPr dirty="0" sz="1200" spc="7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y</a:t>
            </a:r>
            <a:r>
              <a:rPr dirty="0" sz="1200" spc="4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" action="ppaction://hlinksldjump"/>
              </a:rPr>
              <a:t>rotor.....................................................................</a:t>
            </a:r>
            <a:r>
              <a:rPr dirty="0" sz="1200" spc="-5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" action="ppaction://hlinksldjump"/>
              </a:rPr>
              <a:t>94</a:t>
            </a:r>
            <a:endParaRPr sz="1200">
              <a:latin typeface="Calibri"/>
              <a:cs typeface="Calibri"/>
            </a:endParaRPr>
          </a:p>
          <a:p>
            <a:pPr lvl="2" marL="600075" indent="-343535">
              <a:lnSpc>
                <a:spcPct val="100000"/>
              </a:lnSpc>
              <a:spcBef>
                <a:spcPts val="745"/>
              </a:spcBef>
              <a:buAutoNum type="arabicPeriod" startAt="3"/>
              <a:tabLst>
                <a:tab pos="600075" algn="l"/>
              </a:tabLst>
            </a:pPr>
            <a:r>
              <a:rPr dirty="0" sz="1200" spc="-10">
                <a:latin typeface="Calibri"/>
                <a:cs typeface="Calibri"/>
                <a:hlinkClick r:id="rId3" action="ppaction://hlinksldjump"/>
              </a:rPr>
              <a:t>Recomendaciones</a:t>
            </a:r>
            <a:r>
              <a:rPr dirty="0" sz="1200" spc="5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de</a:t>
            </a:r>
            <a:r>
              <a:rPr dirty="0" sz="1200" spc="7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la</a:t>
            </a:r>
            <a:r>
              <a:rPr dirty="0" sz="1200" spc="5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primera</a:t>
            </a:r>
            <a:r>
              <a:rPr dirty="0" sz="1200" spc="6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3" action="ppaction://hlinksldjump"/>
              </a:rPr>
              <a:t>reparación</a:t>
            </a:r>
            <a:r>
              <a:rPr dirty="0" sz="1200" spc="-10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3" action="ppaction://hlinksldjump"/>
              </a:rPr>
              <a:t>...........................................................</a:t>
            </a:r>
            <a:r>
              <a:rPr dirty="0" sz="1200" spc="-5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3" action="ppaction://hlinksldjump"/>
              </a:rPr>
              <a:t>97</a:t>
            </a:r>
            <a:endParaRPr sz="1200">
              <a:latin typeface="Calibri"/>
              <a:cs typeface="Calibri"/>
            </a:endParaRPr>
          </a:p>
          <a:p>
            <a:pPr lvl="2" marL="600075" indent="-343535">
              <a:lnSpc>
                <a:spcPct val="100000"/>
              </a:lnSpc>
              <a:spcBef>
                <a:spcPts val="745"/>
              </a:spcBef>
              <a:buAutoNum type="arabicPeriod" startAt="3"/>
              <a:tabLst>
                <a:tab pos="600075" algn="l"/>
              </a:tabLst>
            </a:pPr>
            <a:r>
              <a:rPr dirty="0" sz="1200">
                <a:latin typeface="Calibri"/>
                <a:cs typeface="Calibri"/>
                <a:hlinkClick r:id="rId4" action="ppaction://hlinksldjump"/>
              </a:rPr>
              <a:t>Segunda</a:t>
            </a:r>
            <a:r>
              <a:rPr dirty="0" sz="1200" spc="50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4" action="ppaction://hlinksldjump"/>
              </a:rPr>
              <a:t>reparación</a:t>
            </a:r>
            <a:r>
              <a:rPr dirty="0" sz="1200" spc="60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4" action="ppaction://hlinksldjump"/>
              </a:rPr>
              <a:t>del</a:t>
            </a:r>
            <a:r>
              <a:rPr dirty="0" sz="1200" spc="55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4" action="ppaction://hlinksldjump"/>
              </a:rPr>
              <a:t>generador</a:t>
            </a:r>
            <a:r>
              <a:rPr dirty="0" sz="1200" spc="60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4" action="ppaction://hlinksldjump"/>
              </a:rPr>
              <a:t>U4</a:t>
            </a:r>
            <a:r>
              <a:rPr dirty="0" sz="1200" spc="-105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4" action="ppaction://hlinksldjump"/>
              </a:rPr>
              <a:t>....................................................................</a:t>
            </a:r>
            <a:r>
              <a:rPr dirty="0" sz="1200" spc="-60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4" action="ppaction://hlinksldjump"/>
              </a:rPr>
              <a:t>98</a:t>
            </a:r>
            <a:endParaRPr sz="1200">
              <a:latin typeface="Calibri"/>
              <a:cs typeface="Calibri"/>
            </a:endParaRPr>
          </a:p>
          <a:p>
            <a:pPr lvl="2" marL="600075" indent="-343535">
              <a:lnSpc>
                <a:spcPct val="100000"/>
              </a:lnSpc>
              <a:spcBef>
                <a:spcPts val="740"/>
              </a:spcBef>
              <a:buAutoNum type="arabicPeriod" startAt="3"/>
              <a:tabLst>
                <a:tab pos="600075" algn="l"/>
              </a:tabLst>
            </a:pPr>
            <a:r>
              <a:rPr dirty="0" sz="1200" spc="-10">
                <a:latin typeface="Calibri"/>
                <a:cs typeface="Calibri"/>
                <a:hlinkClick r:id="rId5" action="ppaction://hlinksldjump"/>
              </a:rPr>
              <a:t>Recomendaciones</a:t>
            </a:r>
            <a:r>
              <a:rPr dirty="0" sz="1200" spc="6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de</a:t>
            </a:r>
            <a:r>
              <a:rPr dirty="0" sz="1200" spc="8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segunda</a:t>
            </a:r>
            <a:r>
              <a:rPr dirty="0" sz="1200" spc="75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5" action="ppaction://hlinksldjump"/>
              </a:rPr>
              <a:t>reparación</a:t>
            </a:r>
            <a:r>
              <a:rPr dirty="0" sz="1200" spc="-10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5" action="ppaction://hlinksldjump"/>
              </a:rPr>
              <a:t>............................................................</a:t>
            </a:r>
            <a:r>
              <a:rPr dirty="0" sz="1200" spc="-6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5" action="ppaction://hlinksldjump"/>
              </a:rPr>
              <a:t>104</a:t>
            </a:r>
            <a:endParaRPr sz="1200">
              <a:latin typeface="Calibri"/>
              <a:cs typeface="Calibri"/>
            </a:endParaRPr>
          </a:p>
          <a:p>
            <a:pPr lvl="2" marL="12700" marR="5080" indent="587375">
              <a:lnSpc>
                <a:spcPct val="151700"/>
              </a:lnSpc>
              <a:buAutoNum type="arabicPeriod" startAt="3"/>
              <a:tabLst>
                <a:tab pos="600075" algn="l"/>
              </a:tabLst>
            </a:pPr>
            <a:r>
              <a:rPr dirty="0" sz="1200" spc="-10">
                <a:latin typeface="Calibri"/>
                <a:cs typeface="Calibri"/>
                <a:hlinkClick r:id="rId5" action="ppaction://hlinksldjump"/>
              </a:rPr>
              <a:t>Evaluación</a:t>
            </a:r>
            <a:r>
              <a:rPr dirty="0" sz="1200" spc="6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y</a:t>
            </a:r>
            <a:r>
              <a:rPr dirty="0" sz="1200" spc="4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5" action="ppaction://hlinksldjump"/>
              </a:rPr>
              <a:t>puntuación</a:t>
            </a:r>
            <a:r>
              <a:rPr dirty="0" sz="1200" spc="65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de</a:t>
            </a:r>
            <a:r>
              <a:rPr dirty="0" sz="1200" spc="6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la</a:t>
            </a:r>
            <a:r>
              <a:rPr dirty="0" sz="1200" spc="45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unidad</a:t>
            </a:r>
            <a:r>
              <a:rPr dirty="0" sz="1200" spc="65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5" action="ppaction://hlinksldjump"/>
              </a:rPr>
              <a:t>U4..............................................................</a:t>
            </a:r>
            <a:r>
              <a:rPr dirty="0" sz="1200" spc="-7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5" action="ppaction://hlinksldjump"/>
              </a:rPr>
              <a:t>104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  <a:hlinkClick r:id="rId6" action="ppaction://hlinksldjump"/>
              </a:rPr>
              <a:t>Conclusiones..........................................................................................................................</a:t>
            </a:r>
            <a:r>
              <a:rPr dirty="0" sz="1200" spc="165">
                <a:latin typeface="Calibri"/>
                <a:cs typeface="Calibri"/>
                <a:hlinkClick r:id="rId6" action="ppaction://hlinksldjump"/>
              </a:rPr>
              <a:t>  </a:t>
            </a:r>
            <a:r>
              <a:rPr dirty="0" sz="1200" spc="-25">
                <a:latin typeface="Calibri"/>
                <a:cs typeface="Calibri"/>
                <a:hlinkClick r:id="rId6" action="ppaction://hlinksldjump"/>
              </a:rPr>
              <a:t>107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dirty="0" sz="1200">
                <a:latin typeface="Calibri"/>
                <a:cs typeface="Calibri"/>
                <a:hlinkClick r:id="rId7" action="ppaction://hlinksldjump"/>
              </a:rPr>
              <a:t>Referencias</a:t>
            </a:r>
            <a:r>
              <a:rPr dirty="0" sz="1200" spc="330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7" action="ppaction://hlinksldjump"/>
              </a:rPr>
              <a:t>bibliográficas......................................................................................................</a:t>
            </a:r>
            <a:r>
              <a:rPr dirty="0" sz="1200" spc="90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7" action="ppaction://hlinksldjump"/>
              </a:rPr>
              <a:t>109</a:t>
            </a: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745"/>
              </a:spcBef>
            </a:pPr>
            <a:r>
              <a:rPr dirty="0" sz="1200" spc="-10">
                <a:latin typeface="Calibri"/>
                <a:cs typeface="Calibri"/>
                <a:hlinkClick r:id="rId8" action="ppaction://hlinksldjump"/>
              </a:rPr>
              <a:t>Apéndices</a:t>
            </a:r>
            <a:r>
              <a:rPr dirty="0" sz="1200" spc="285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8" action="ppaction://hlinksldjump"/>
              </a:rPr>
              <a:t>..............................................................................................................................</a:t>
            </a:r>
            <a:r>
              <a:rPr dirty="0" sz="1200" spc="204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8" action="ppaction://hlinksldjump"/>
              </a:rPr>
              <a:t>111</a:t>
            </a:r>
            <a:endParaRPr sz="1200">
              <a:latin typeface="Calibri"/>
              <a:cs typeface="Calibri"/>
            </a:endParaRPr>
          </a:p>
          <a:p>
            <a:pPr algn="r" marL="152400" marR="5080">
              <a:lnSpc>
                <a:spcPts val="2190"/>
              </a:lnSpc>
              <a:spcBef>
                <a:spcPts val="190"/>
              </a:spcBef>
            </a:pPr>
            <a:r>
              <a:rPr dirty="0" sz="1200">
                <a:latin typeface="Calibri"/>
                <a:cs typeface="Calibri"/>
                <a:hlinkClick r:id="rId9" action="ppaction://hlinksldjump"/>
              </a:rPr>
              <a:t>Apéndice</a:t>
            </a:r>
            <a:r>
              <a:rPr dirty="0" sz="1200" spc="-30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1:</a:t>
            </a:r>
            <a:r>
              <a:rPr dirty="0" sz="1200" spc="-25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Ficha</a:t>
            </a:r>
            <a:r>
              <a:rPr dirty="0" sz="1200" spc="-30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de</a:t>
            </a:r>
            <a:r>
              <a:rPr dirty="0" sz="1200" spc="-15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control</a:t>
            </a:r>
            <a:r>
              <a:rPr dirty="0" sz="1200" spc="-25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de</a:t>
            </a:r>
            <a:r>
              <a:rPr dirty="0" sz="1200" spc="-30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9" action="ppaction://hlinksldjump"/>
              </a:rPr>
              <a:t>descargas</a:t>
            </a:r>
            <a:r>
              <a:rPr dirty="0" sz="1200" spc="-25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parciales</a:t>
            </a:r>
            <a:r>
              <a:rPr dirty="0" sz="1200" spc="-20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en</a:t>
            </a:r>
            <a:r>
              <a:rPr dirty="0" sz="1200" spc="-25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gradiente</a:t>
            </a:r>
            <a:r>
              <a:rPr dirty="0" sz="1200" spc="-20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de</a:t>
            </a:r>
            <a:r>
              <a:rPr dirty="0" sz="1200" spc="-15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voltaje</a:t>
            </a:r>
            <a:r>
              <a:rPr dirty="0" sz="1200" spc="-15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de</a:t>
            </a:r>
            <a:r>
              <a:rPr dirty="0" sz="1200" spc="-30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estator</a:t>
            </a:r>
            <a:r>
              <a:rPr dirty="0" sz="1200" spc="15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9" action="ppaction://hlinksldjump"/>
              </a:rPr>
              <a:t>113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Apéndice</a:t>
            </a:r>
            <a:r>
              <a:rPr dirty="0" sz="1200" spc="-10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2.</a:t>
            </a:r>
            <a:r>
              <a:rPr dirty="0" sz="1200" spc="5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Ficha</a:t>
            </a:r>
            <a:r>
              <a:rPr dirty="0" sz="1200" spc="-5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de</a:t>
            </a:r>
            <a:r>
              <a:rPr dirty="0" sz="1200" spc="-10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control</a:t>
            </a:r>
            <a:r>
              <a:rPr dirty="0" sz="1200" spc="-5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de</a:t>
            </a:r>
            <a:r>
              <a:rPr dirty="0" sz="1200" spc="-5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ajuste</a:t>
            </a:r>
            <a:r>
              <a:rPr dirty="0" sz="1200" spc="-5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de</a:t>
            </a:r>
            <a:r>
              <a:rPr dirty="0" sz="1200" spc="-10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cuñas</a:t>
            </a:r>
            <a:r>
              <a:rPr dirty="0" sz="1200" spc="-15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en</a:t>
            </a:r>
            <a:r>
              <a:rPr dirty="0" sz="1200" spc="15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el</a:t>
            </a:r>
            <a:r>
              <a:rPr dirty="0" sz="1200" spc="-5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0" action="ppaction://hlinksldjump"/>
              </a:rPr>
              <a:t>estator</a:t>
            </a:r>
            <a:r>
              <a:rPr dirty="0" sz="1200" spc="-155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0" action="ppaction://hlinksldjump"/>
              </a:rPr>
              <a:t>.........................................</a:t>
            </a:r>
            <a:r>
              <a:rPr dirty="0" sz="1200" spc="-110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0" action="ppaction://hlinksldjump"/>
              </a:rPr>
              <a:t>114</a:t>
            </a: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545"/>
              </a:spcBef>
            </a:pPr>
            <a:r>
              <a:rPr dirty="0" sz="1200">
                <a:latin typeface="Calibri"/>
                <a:cs typeface="Calibri"/>
                <a:hlinkClick r:id="rId11" action="ppaction://hlinksldjump"/>
              </a:rPr>
              <a:t>Apéndice</a:t>
            </a:r>
            <a:r>
              <a:rPr dirty="0" sz="1200" spc="-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3.</a:t>
            </a:r>
            <a:r>
              <a:rPr dirty="0" sz="1200" spc="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Formato</a:t>
            </a:r>
            <a:r>
              <a:rPr dirty="0" sz="1200" spc="-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de</a:t>
            </a:r>
            <a:r>
              <a:rPr dirty="0" sz="1200" spc="-1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pruebas</a:t>
            </a:r>
            <a:r>
              <a:rPr dirty="0" sz="1200" spc="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1" action="ppaction://hlinksldjump"/>
              </a:rPr>
              <a:t>eléctricas</a:t>
            </a:r>
            <a:r>
              <a:rPr dirty="0" sz="1200" spc="-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para</a:t>
            </a:r>
            <a:r>
              <a:rPr dirty="0" sz="1200" spc="1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generadores</a:t>
            </a:r>
            <a:r>
              <a:rPr dirty="0" sz="1200" spc="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1" action="ppaction://hlinksldjump"/>
              </a:rPr>
              <a:t>........................................</a:t>
            </a:r>
            <a:r>
              <a:rPr dirty="0" sz="1200" spc="-10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1" action="ppaction://hlinksldjump"/>
              </a:rPr>
              <a:t>115</a:t>
            </a: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745"/>
              </a:spcBef>
            </a:pPr>
            <a:r>
              <a:rPr dirty="0" sz="1200">
                <a:latin typeface="Calibri"/>
                <a:cs typeface="Calibri"/>
                <a:hlinkClick r:id="rId12" action="ppaction://hlinksldjump"/>
              </a:rPr>
              <a:t>Apéndice</a:t>
            </a:r>
            <a:r>
              <a:rPr dirty="0" sz="1200" spc="15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2" action="ppaction://hlinksldjump"/>
              </a:rPr>
              <a:t>4.</a:t>
            </a:r>
            <a:r>
              <a:rPr dirty="0" sz="1200" spc="40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2" action="ppaction://hlinksldjump"/>
              </a:rPr>
              <a:t>Pruebas</a:t>
            </a:r>
            <a:r>
              <a:rPr dirty="0" sz="1200" spc="30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2" action="ppaction://hlinksldjump"/>
              </a:rPr>
              <a:t>eléctricas</a:t>
            </a:r>
            <a:r>
              <a:rPr dirty="0" sz="1200" spc="25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2" action="ppaction://hlinksldjump"/>
              </a:rPr>
              <a:t>en</a:t>
            </a:r>
            <a:r>
              <a:rPr dirty="0" sz="1200" spc="25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2" action="ppaction://hlinksldjump"/>
              </a:rPr>
              <a:t>generador</a:t>
            </a:r>
            <a:r>
              <a:rPr dirty="0" sz="1200" spc="35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2" action="ppaction://hlinksldjump"/>
              </a:rPr>
              <a:t>U3..............................................................</a:t>
            </a:r>
            <a:r>
              <a:rPr dirty="0" sz="1200" spc="-85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2" action="ppaction://hlinksldjump"/>
              </a:rPr>
              <a:t>118</a:t>
            </a: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740"/>
              </a:spcBef>
            </a:pPr>
            <a:r>
              <a:rPr dirty="0" sz="1200">
                <a:latin typeface="Calibri"/>
                <a:cs typeface="Calibri"/>
                <a:hlinkClick r:id="rId12" action="ppaction://hlinksldjump"/>
              </a:rPr>
              <a:t>Pruebas</a:t>
            </a:r>
            <a:r>
              <a:rPr dirty="0" sz="1200" spc="114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2" action="ppaction://hlinksldjump"/>
              </a:rPr>
              <a:t>antes</a:t>
            </a:r>
            <a:r>
              <a:rPr dirty="0" sz="1200" spc="114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2" action="ppaction://hlinksldjump"/>
              </a:rPr>
              <a:t>del</a:t>
            </a:r>
            <a:r>
              <a:rPr dirty="0" sz="1200" spc="125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2" action="ppaction://hlinksldjump"/>
              </a:rPr>
              <a:t>mantenimiento.................................................................................</a:t>
            </a:r>
            <a:r>
              <a:rPr dirty="0" sz="1200" spc="-40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2" action="ppaction://hlinksldjump"/>
              </a:rPr>
              <a:t>118</a:t>
            </a: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745"/>
              </a:spcBef>
            </a:pPr>
            <a:r>
              <a:rPr dirty="0" sz="1200">
                <a:latin typeface="Calibri"/>
                <a:cs typeface="Calibri"/>
                <a:hlinkClick r:id="rId13" action="ppaction://hlinksldjump"/>
              </a:rPr>
              <a:t>Pruebas</a:t>
            </a:r>
            <a:r>
              <a:rPr dirty="0" sz="1200" spc="4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3" action="ppaction://hlinksldjump"/>
              </a:rPr>
              <a:t>eléctricas</a:t>
            </a:r>
            <a:r>
              <a:rPr dirty="0" sz="1200" spc="4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3" action="ppaction://hlinksldjump"/>
              </a:rPr>
              <a:t>después</a:t>
            </a:r>
            <a:r>
              <a:rPr dirty="0" sz="1200" spc="5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3" action="ppaction://hlinksldjump"/>
              </a:rPr>
              <a:t>del</a:t>
            </a:r>
            <a:r>
              <a:rPr dirty="0" sz="1200" spc="6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3" action="ppaction://hlinksldjump"/>
              </a:rPr>
              <a:t>mantenimiento</a:t>
            </a:r>
            <a:r>
              <a:rPr dirty="0" sz="1200" spc="-140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3" action="ppaction://hlinksldjump"/>
              </a:rPr>
              <a:t>............................................................</a:t>
            </a:r>
            <a:r>
              <a:rPr dirty="0" sz="1200" spc="-70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3" action="ppaction://hlinksldjump"/>
              </a:rPr>
              <a:t>123</a:t>
            </a: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745"/>
              </a:spcBef>
            </a:pPr>
            <a:r>
              <a:rPr dirty="0" sz="1200">
                <a:latin typeface="Calibri"/>
                <a:cs typeface="Calibri"/>
                <a:hlinkClick r:id="rId14" action="ppaction://hlinksldjump"/>
              </a:rPr>
              <a:t>Apéndice</a:t>
            </a:r>
            <a:r>
              <a:rPr dirty="0" sz="1200" spc="35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5.</a:t>
            </a:r>
            <a:r>
              <a:rPr dirty="0" sz="1200" spc="45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Pruebas</a:t>
            </a:r>
            <a:r>
              <a:rPr dirty="0" sz="1200" spc="5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4" action="ppaction://hlinksldjump"/>
              </a:rPr>
              <a:t>Eléctricas</a:t>
            </a:r>
            <a:r>
              <a:rPr dirty="0" sz="1200" spc="4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en</a:t>
            </a:r>
            <a:r>
              <a:rPr dirty="0" sz="1200" spc="4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U1</a:t>
            </a:r>
            <a:r>
              <a:rPr dirty="0" sz="1200" spc="2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4" action="ppaction://hlinksldjump"/>
              </a:rPr>
              <a:t>...............................................................................</a:t>
            </a:r>
            <a:r>
              <a:rPr dirty="0" sz="1200" spc="-85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4" action="ppaction://hlinksldjump"/>
              </a:rPr>
              <a:t>128</a:t>
            </a: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755"/>
              </a:spcBef>
            </a:pPr>
            <a:r>
              <a:rPr dirty="0" sz="1200">
                <a:latin typeface="Calibri"/>
                <a:cs typeface="Calibri"/>
                <a:hlinkClick r:id="rId14" action="ppaction://hlinksldjump"/>
              </a:rPr>
              <a:t>Valores</a:t>
            </a:r>
            <a:r>
              <a:rPr dirty="0" sz="1200" spc="2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de</a:t>
            </a:r>
            <a:r>
              <a:rPr dirty="0" sz="1200" spc="2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resistencia</a:t>
            </a:r>
            <a:r>
              <a:rPr dirty="0" sz="1200" spc="2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antes</a:t>
            </a:r>
            <a:r>
              <a:rPr dirty="0" sz="1200" spc="25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del</a:t>
            </a:r>
            <a:r>
              <a:rPr dirty="0" sz="1200" spc="2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4" action="ppaction://hlinksldjump"/>
              </a:rPr>
              <a:t>mantenimiento</a:t>
            </a:r>
            <a:r>
              <a:rPr dirty="0" sz="1200" spc="4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4" action="ppaction://hlinksldjump"/>
              </a:rPr>
              <a:t>..........................................................</a:t>
            </a:r>
            <a:r>
              <a:rPr dirty="0" sz="1200" spc="-85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4" action="ppaction://hlinksldjump"/>
              </a:rPr>
              <a:t>128</a:t>
            </a: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745"/>
              </a:spcBef>
            </a:pPr>
            <a:r>
              <a:rPr dirty="0" sz="1200">
                <a:latin typeface="Calibri"/>
                <a:cs typeface="Calibri"/>
                <a:hlinkClick r:id="rId14" action="ppaction://hlinksldjump"/>
              </a:rPr>
              <a:t>Valores</a:t>
            </a:r>
            <a:r>
              <a:rPr dirty="0" sz="1200" spc="15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de</a:t>
            </a:r>
            <a:r>
              <a:rPr dirty="0" sz="1200" spc="2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resistencia</a:t>
            </a:r>
            <a:r>
              <a:rPr dirty="0" sz="1200" spc="2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después</a:t>
            </a:r>
            <a:r>
              <a:rPr dirty="0" sz="1200" spc="2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del</a:t>
            </a:r>
            <a:r>
              <a:rPr dirty="0" sz="1200" spc="2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4" action="ppaction://hlinksldjump"/>
              </a:rPr>
              <a:t>mantenimiento</a:t>
            </a:r>
            <a:r>
              <a:rPr dirty="0" sz="1200" spc="-14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4" action="ppaction://hlinksldjump"/>
              </a:rPr>
              <a:t>......................................................</a:t>
            </a:r>
            <a:r>
              <a:rPr dirty="0" sz="1200" spc="-9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4" action="ppaction://hlinksldjump"/>
              </a:rPr>
              <a:t>128</a:t>
            </a: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745"/>
              </a:spcBef>
            </a:pPr>
            <a:r>
              <a:rPr dirty="0" sz="1200">
                <a:latin typeface="Calibri"/>
                <a:cs typeface="Calibri"/>
                <a:hlinkClick r:id="rId15" action="ppaction://hlinksldjump"/>
              </a:rPr>
              <a:t>Apéndice</a:t>
            </a:r>
            <a:r>
              <a:rPr dirty="0" sz="1200" spc="20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5" action="ppaction://hlinksldjump"/>
              </a:rPr>
              <a:t>6.</a:t>
            </a:r>
            <a:r>
              <a:rPr dirty="0" sz="1200" spc="30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5" action="ppaction://hlinksldjump"/>
              </a:rPr>
              <a:t>Resultados</a:t>
            </a:r>
            <a:r>
              <a:rPr dirty="0" sz="1200" spc="25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5" action="ppaction://hlinksldjump"/>
              </a:rPr>
              <a:t>de</a:t>
            </a:r>
            <a:r>
              <a:rPr dirty="0" sz="1200" spc="35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5" action="ppaction://hlinksldjump"/>
              </a:rPr>
              <a:t>las</a:t>
            </a:r>
            <a:r>
              <a:rPr dirty="0" sz="1200" spc="20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5" action="ppaction://hlinksldjump"/>
              </a:rPr>
              <a:t>pruebas</a:t>
            </a:r>
            <a:r>
              <a:rPr dirty="0" sz="1200" spc="20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5" action="ppaction://hlinksldjump"/>
              </a:rPr>
              <a:t>de</a:t>
            </a:r>
            <a:r>
              <a:rPr dirty="0" sz="1200" spc="20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5" action="ppaction://hlinksldjump"/>
              </a:rPr>
              <a:t>resistencia</a:t>
            </a:r>
            <a:r>
              <a:rPr dirty="0" sz="1200" spc="-145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5" action="ppaction://hlinksldjump"/>
              </a:rPr>
              <a:t>......................................................</a:t>
            </a:r>
            <a:r>
              <a:rPr dirty="0" sz="1200" spc="-90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5" action="ppaction://hlinksldjump"/>
              </a:rPr>
              <a:t>129</a:t>
            </a:r>
            <a:endParaRPr sz="1200">
              <a:latin typeface="Calibri"/>
              <a:cs typeface="Calibri"/>
            </a:endParaRPr>
          </a:p>
          <a:p>
            <a:pPr algn="just" marL="152400">
              <a:lnSpc>
                <a:spcPct val="100000"/>
              </a:lnSpc>
              <a:spcBef>
                <a:spcPts val="745"/>
              </a:spcBef>
            </a:pPr>
            <a:r>
              <a:rPr dirty="0" sz="1200">
                <a:latin typeface="Calibri"/>
                <a:cs typeface="Calibri"/>
                <a:hlinkClick r:id="rId16" action="ppaction://hlinksldjump"/>
              </a:rPr>
              <a:t>Apéndice</a:t>
            </a:r>
            <a:r>
              <a:rPr dirty="0" sz="1200" spc="15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6" action="ppaction://hlinksldjump"/>
              </a:rPr>
              <a:t>7.</a:t>
            </a:r>
            <a:r>
              <a:rPr dirty="0" sz="1200" spc="30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6" action="ppaction://hlinksldjump"/>
              </a:rPr>
              <a:t>Prueba</a:t>
            </a:r>
            <a:r>
              <a:rPr dirty="0" sz="1200" spc="15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6" action="ppaction://hlinksldjump"/>
              </a:rPr>
              <a:t>de</a:t>
            </a:r>
            <a:r>
              <a:rPr dirty="0" sz="1200" spc="35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6" action="ppaction://hlinksldjump"/>
              </a:rPr>
              <a:t>resistencia</a:t>
            </a:r>
            <a:r>
              <a:rPr dirty="0" sz="1200" spc="15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6" action="ppaction://hlinksldjump"/>
              </a:rPr>
              <a:t>de</a:t>
            </a:r>
            <a:r>
              <a:rPr dirty="0" sz="1200" spc="15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6" action="ppaction://hlinksldjump"/>
              </a:rPr>
              <a:t>aislamiento</a:t>
            </a:r>
            <a:r>
              <a:rPr dirty="0" sz="1200" spc="20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6" action="ppaction://hlinksldjump"/>
              </a:rPr>
              <a:t>fase-tierra..........................................</a:t>
            </a:r>
            <a:r>
              <a:rPr dirty="0" sz="1200" spc="-95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6" action="ppaction://hlinksldjump"/>
              </a:rPr>
              <a:t>130</a:t>
            </a:r>
            <a:endParaRPr sz="1200">
              <a:latin typeface="Calibri"/>
              <a:cs typeface="Calibri"/>
            </a:endParaRPr>
          </a:p>
          <a:p>
            <a:pPr algn="just" marL="152400" marR="5080">
              <a:lnSpc>
                <a:spcPct val="151700"/>
              </a:lnSpc>
            </a:pPr>
            <a:r>
              <a:rPr dirty="0" sz="1200">
                <a:latin typeface="Calibri"/>
                <a:cs typeface="Calibri"/>
                <a:hlinkClick r:id="rId17" action="ppaction://hlinksldjump"/>
              </a:rPr>
              <a:t>Apéndice</a:t>
            </a:r>
            <a:r>
              <a:rPr dirty="0" sz="1200" spc="-25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8.</a:t>
            </a:r>
            <a:r>
              <a:rPr dirty="0" sz="1200" spc="25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Pruebas</a:t>
            </a:r>
            <a:r>
              <a:rPr dirty="0" sz="1200" spc="25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de</a:t>
            </a:r>
            <a:r>
              <a:rPr dirty="0" sz="1200" spc="20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resistencia</a:t>
            </a:r>
            <a:r>
              <a:rPr dirty="0" sz="1200" spc="15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aislamiento</a:t>
            </a:r>
            <a:r>
              <a:rPr dirty="0" sz="1200" spc="15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7" action="ppaction://hlinksldjump"/>
              </a:rPr>
              <a:t>bobina-tierra.........................................</a:t>
            </a:r>
            <a:r>
              <a:rPr dirty="0" sz="1200" spc="-60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7" action="ppaction://hlinksldjump"/>
              </a:rPr>
              <a:t>131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Apéndice</a:t>
            </a:r>
            <a:r>
              <a:rPr dirty="0" sz="1200" spc="-70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9.</a:t>
            </a:r>
            <a:r>
              <a:rPr dirty="0" sz="1200" spc="5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Prueba</a:t>
            </a:r>
            <a:r>
              <a:rPr dirty="0" sz="1200" spc="25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de</a:t>
            </a:r>
            <a:r>
              <a:rPr dirty="0" sz="1200" spc="40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impedancia</a:t>
            </a:r>
            <a:r>
              <a:rPr dirty="0" sz="1200" spc="40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en</a:t>
            </a:r>
            <a:r>
              <a:rPr dirty="0" sz="1200" spc="45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el</a:t>
            </a:r>
            <a:r>
              <a:rPr dirty="0" sz="1200" spc="25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 spc="-30">
                <a:latin typeface="Calibri"/>
                <a:cs typeface="Calibri"/>
                <a:hlinkClick r:id="rId18" action="ppaction://hlinksldjump"/>
              </a:rPr>
              <a:t>rotor</a:t>
            </a:r>
            <a:r>
              <a:rPr dirty="0" sz="1200" spc="-40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8" action="ppaction://hlinksldjump"/>
              </a:rPr>
              <a:t>.................................................................</a:t>
            </a:r>
            <a:r>
              <a:rPr dirty="0" sz="1200" spc="-60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8" action="ppaction://hlinksldjump"/>
              </a:rPr>
              <a:t>132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19" action="ppaction://hlinksldjump"/>
              </a:rPr>
              <a:t>Apéndice</a:t>
            </a:r>
            <a:r>
              <a:rPr dirty="0" sz="1200" spc="30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9" action="ppaction://hlinksldjump"/>
              </a:rPr>
              <a:t>10.</a:t>
            </a:r>
            <a:r>
              <a:rPr dirty="0" sz="1200" spc="35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9" action="ppaction://hlinksldjump"/>
              </a:rPr>
              <a:t>Instructivo:</a:t>
            </a:r>
            <a:r>
              <a:rPr dirty="0" sz="1200" spc="45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9" action="ppaction://hlinksldjump"/>
              </a:rPr>
              <a:t>Reparación</a:t>
            </a:r>
            <a:r>
              <a:rPr dirty="0" sz="1200" spc="40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9" action="ppaction://hlinksldjump"/>
              </a:rPr>
              <a:t>de</a:t>
            </a:r>
            <a:r>
              <a:rPr dirty="0" sz="1200" spc="35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9" action="ppaction://hlinksldjump"/>
              </a:rPr>
              <a:t>bobina</a:t>
            </a:r>
            <a:r>
              <a:rPr dirty="0" sz="1200" spc="45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9" action="ppaction://hlinksldjump"/>
              </a:rPr>
              <a:t>U4</a:t>
            </a:r>
            <a:r>
              <a:rPr dirty="0" sz="1200" spc="50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9" action="ppaction://hlinksldjump"/>
              </a:rPr>
              <a:t>Carhuaquero...................................</a:t>
            </a:r>
            <a:r>
              <a:rPr dirty="0" sz="1200" spc="-85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9" action="ppaction://hlinksldjump"/>
              </a:rPr>
              <a:t>133</a:t>
            </a:r>
            <a:endParaRPr sz="1200">
              <a:latin typeface="Calibri"/>
              <a:cs typeface="Calibri"/>
            </a:endParaRPr>
          </a:p>
          <a:p>
            <a:pPr algn="just" marL="152400">
              <a:lnSpc>
                <a:spcPct val="100000"/>
              </a:lnSpc>
              <a:spcBef>
                <a:spcPts val="745"/>
              </a:spcBef>
            </a:pPr>
            <a:r>
              <a:rPr dirty="0" sz="1200">
                <a:latin typeface="Calibri"/>
                <a:cs typeface="Calibri"/>
                <a:hlinkClick r:id="rId20" action="ppaction://hlinksldjump"/>
              </a:rPr>
              <a:t>Apéndice</a:t>
            </a:r>
            <a:r>
              <a:rPr dirty="0" sz="1200" spc="-5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11.</a:t>
            </a:r>
            <a:r>
              <a:rPr dirty="0" sz="1200" spc="5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0" action="ppaction://hlinksldjump"/>
              </a:rPr>
              <a:t>Resultados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 de</a:t>
            </a:r>
            <a:r>
              <a:rPr dirty="0" sz="1200" spc="5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prueba de impedancia</a:t>
            </a:r>
            <a:r>
              <a:rPr dirty="0" sz="1200" spc="10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en</a:t>
            </a:r>
            <a:r>
              <a:rPr dirty="0" sz="1200" spc="5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el</a:t>
            </a:r>
            <a:r>
              <a:rPr dirty="0" sz="1200" spc="15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0" action="ppaction://hlinksldjump"/>
              </a:rPr>
              <a:t>rotor</a:t>
            </a:r>
            <a:r>
              <a:rPr dirty="0" sz="1200" spc="-60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0" action="ppaction://hlinksldjump"/>
              </a:rPr>
              <a:t>.......................................</a:t>
            </a:r>
            <a:r>
              <a:rPr dirty="0" sz="1200" spc="-105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0" action="ppaction://hlinksldjump"/>
              </a:rPr>
              <a:t>140</a:t>
            </a:r>
            <a:endParaRPr sz="1200">
              <a:latin typeface="Calibri"/>
              <a:cs typeface="Calibri"/>
            </a:endParaRPr>
          </a:p>
          <a:p>
            <a:pPr algn="just" marL="152400">
              <a:lnSpc>
                <a:spcPct val="100000"/>
              </a:lnSpc>
              <a:spcBef>
                <a:spcPts val="745"/>
              </a:spcBef>
            </a:pPr>
            <a:r>
              <a:rPr dirty="0" sz="1200">
                <a:latin typeface="Calibri"/>
                <a:cs typeface="Calibri"/>
                <a:hlinkClick r:id="rId21" action="ppaction://hlinksldjump"/>
              </a:rPr>
              <a:t>Apéndice 12.</a:t>
            </a:r>
            <a:r>
              <a:rPr dirty="0" sz="1200" spc="10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1" action="ppaction://hlinksldjump"/>
              </a:rPr>
              <a:t>Resultados</a:t>
            </a:r>
            <a:r>
              <a:rPr dirty="0" sz="1200" spc="5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de</a:t>
            </a:r>
            <a:r>
              <a:rPr dirty="0" sz="1200" spc="10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prueba</a:t>
            </a:r>
            <a:r>
              <a:rPr dirty="0" sz="1200" spc="5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de resistencia</a:t>
            </a:r>
            <a:r>
              <a:rPr dirty="0" sz="1200" spc="5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de</a:t>
            </a:r>
            <a:r>
              <a:rPr dirty="0" sz="1200" spc="10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1" action="ppaction://hlinksldjump"/>
              </a:rPr>
              <a:t>aislamiento</a:t>
            </a:r>
            <a:r>
              <a:rPr dirty="0" sz="1200" spc="-145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1" action="ppaction://hlinksldjump"/>
              </a:rPr>
              <a:t>..................................</a:t>
            </a:r>
            <a:r>
              <a:rPr dirty="0" sz="1200" spc="-100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1" action="ppaction://hlinksldjump"/>
              </a:rPr>
              <a:t>141</a:t>
            </a:r>
            <a:endParaRPr sz="1200">
              <a:latin typeface="Calibri"/>
              <a:cs typeface="Calibri"/>
            </a:endParaRPr>
          </a:p>
          <a:p>
            <a:pPr algn="just" marL="152400">
              <a:lnSpc>
                <a:spcPct val="100000"/>
              </a:lnSpc>
              <a:spcBef>
                <a:spcPts val="740"/>
              </a:spcBef>
            </a:pPr>
            <a:r>
              <a:rPr dirty="0" sz="1200">
                <a:latin typeface="Calibri"/>
                <a:cs typeface="Calibri"/>
                <a:hlinkClick r:id="rId22" action="ppaction://hlinksldjump"/>
              </a:rPr>
              <a:t>Apéndice</a:t>
            </a:r>
            <a:r>
              <a:rPr dirty="0" sz="1200" spc="-5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2" action="ppaction://hlinksldjump"/>
              </a:rPr>
              <a:t>13.</a:t>
            </a:r>
            <a:r>
              <a:rPr dirty="0" sz="1200" spc="5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2" action="ppaction://hlinksldjump"/>
              </a:rPr>
              <a:t>Resultados</a:t>
            </a:r>
            <a:r>
              <a:rPr dirty="0" sz="1200" spc="-5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2" action="ppaction://hlinksldjump"/>
              </a:rPr>
              <a:t>de</a:t>
            </a:r>
            <a:r>
              <a:rPr dirty="0" sz="1200" spc="5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2" action="ppaction://hlinksldjump"/>
              </a:rPr>
              <a:t>prueba de</a:t>
            </a:r>
            <a:r>
              <a:rPr dirty="0" sz="1200" spc="-5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2" action="ppaction://hlinksldjump"/>
              </a:rPr>
              <a:t>resistencia en las</a:t>
            </a:r>
            <a:r>
              <a:rPr dirty="0" sz="1200" spc="10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2" action="ppaction://hlinksldjump"/>
              </a:rPr>
              <a:t>fases</a:t>
            </a:r>
            <a:r>
              <a:rPr dirty="0" sz="1200" spc="-35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2" action="ppaction://hlinksldjump"/>
              </a:rPr>
              <a:t>.......................................</a:t>
            </a:r>
            <a:r>
              <a:rPr dirty="0" sz="1200" spc="-105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2" action="ppaction://hlinksldjump"/>
              </a:rPr>
              <a:t>142</a:t>
            </a:r>
            <a:endParaRPr sz="1200">
              <a:latin typeface="Calibri"/>
              <a:cs typeface="Calibri"/>
            </a:endParaRPr>
          </a:p>
          <a:p>
            <a:pPr algn="just" marL="152400" marR="5080">
              <a:lnSpc>
                <a:spcPct val="151700"/>
              </a:lnSpc>
              <a:spcBef>
                <a:spcPts val="5"/>
              </a:spcBef>
            </a:pPr>
            <a:r>
              <a:rPr dirty="0" sz="1200">
                <a:latin typeface="Calibri"/>
                <a:cs typeface="Calibri"/>
                <a:hlinkClick r:id="rId23" action="ppaction://hlinksldjump"/>
              </a:rPr>
              <a:t>Apéndice</a:t>
            </a:r>
            <a:r>
              <a:rPr dirty="0" sz="1200" spc="-30">
                <a:latin typeface="Calibri"/>
                <a:cs typeface="Calibri"/>
                <a:hlinkClick r:id="rId2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3" action="ppaction://hlinksldjump"/>
              </a:rPr>
              <a:t>14. Tabla</a:t>
            </a:r>
            <a:r>
              <a:rPr dirty="0" sz="1200" spc="10">
                <a:latin typeface="Calibri"/>
                <a:cs typeface="Calibri"/>
                <a:hlinkClick r:id="rId2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3" action="ppaction://hlinksldjump"/>
              </a:rPr>
              <a:t>de</a:t>
            </a:r>
            <a:r>
              <a:rPr dirty="0" sz="1200" spc="10">
                <a:latin typeface="Calibri"/>
                <a:cs typeface="Calibri"/>
                <a:hlinkClick r:id="rId2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3" action="ppaction://hlinksldjump"/>
              </a:rPr>
              <a:t>voltajes</a:t>
            </a:r>
            <a:r>
              <a:rPr dirty="0" sz="1200" spc="20">
                <a:latin typeface="Calibri"/>
                <a:cs typeface="Calibri"/>
                <a:hlinkClick r:id="rId2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3" action="ppaction://hlinksldjump"/>
              </a:rPr>
              <a:t>y</a:t>
            </a:r>
            <a:r>
              <a:rPr dirty="0" sz="1200" spc="5">
                <a:latin typeface="Calibri"/>
                <a:cs typeface="Calibri"/>
                <a:hlinkClick r:id="rId2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3" action="ppaction://hlinksldjump"/>
              </a:rPr>
              <a:t>corrientes</a:t>
            </a:r>
            <a:r>
              <a:rPr dirty="0" sz="1200" spc="10">
                <a:latin typeface="Calibri"/>
                <a:cs typeface="Calibri"/>
                <a:hlinkClick r:id="rId2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3" action="ppaction://hlinksldjump"/>
              </a:rPr>
              <a:t>para </a:t>
            </a:r>
            <a:r>
              <a:rPr dirty="0" sz="1200" spc="-10">
                <a:latin typeface="Calibri"/>
                <a:cs typeface="Calibri"/>
                <a:hlinkClick r:id="rId23" action="ppaction://hlinksldjump"/>
              </a:rPr>
              <a:t>pruebas................................................</a:t>
            </a:r>
            <a:r>
              <a:rPr dirty="0" sz="1200" spc="-60">
                <a:latin typeface="Calibri"/>
                <a:cs typeface="Calibri"/>
                <a:hlinkClick r:id="rId23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3" action="ppaction://hlinksldjump"/>
              </a:rPr>
              <a:t>143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4" action="ppaction://hlinksldjump"/>
              </a:rPr>
              <a:t>Apéndice</a:t>
            </a:r>
            <a:r>
              <a:rPr dirty="0" sz="1200" spc="-20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4" action="ppaction://hlinksldjump"/>
              </a:rPr>
              <a:t>15.</a:t>
            </a:r>
            <a:r>
              <a:rPr dirty="0" sz="1200" spc="-10">
                <a:latin typeface="Calibri"/>
                <a:cs typeface="Calibri"/>
                <a:hlinkClick r:id="rId24" action="ppaction://hlinksldjump"/>
              </a:rPr>
              <a:t> Resultados</a:t>
            </a:r>
            <a:r>
              <a:rPr dirty="0" sz="1200" spc="-15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4" action="ppaction://hlinksldjump"/>
              </a:rPr>
              <a:t>finales</a:t>
            </a:r>
            <a:r>
              <a:rPr dirty="0" sz="1200" spc="-5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4" action="ppaction://hlinksldjump"/>
              </a:rPr>
              <a:t>de</a:t>
            </a:r>
            <a:r>
              <a:rPr dirty="0" sz="1200" spc="-10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4" action="ppaction://hlinksldjump"/>
              </a:rPr>
              <a:t>pruebas</a:t>
            </a:r>
            <a:r>
              <a:rPr dirty="0" sz="1200" spc="-5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4" action="ppaction://hlinksldjump"/>
              </a:rPr>
              <a:t>eléctricas</a:t>
            </a:r>
            <a:r>
              <a:rPr dirty="0" sz="1200" spc="-5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4" action="ppaction://hlinksldjump"/>
              </a:rPr>
              <a:t>en el</a:t>
            </a:r>
            <a:r>
              <a:rPr dirty="0" sz="1200" spc="-5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4" action="ppaction://hlinksldjump"/>
              </a:rPr>
              <a:t>generador U4</a:t>
            </a:r>
            <a:r>
              <a:rPr dirty="0" sz="1200" spc="20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4" action="ppaction://hlinksldjump"/>
              </a:rPr>
              <a:t>....................</a:t>
            </a:r>
            <a:r>
              <a:rPr dirty="0" sz="1200" spc="-110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4" action="ppaction://hlinksldjump"/>
              </a:rPr>
              <a:t>144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288" y="2557017"/>
            <a:ext cx="5781040" cy="68268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Calibri"/>
                <a:cs typeface="Calibri"/>
              </a:rPr>
              <a:t>Lista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1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tablas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dirty="0" sz="1200">
                <a:latin typeface="Calibri"/>
                <a:cs typeface="Calibri"/>
                <a:hlinkClick r:id="rId2" action="ppaction://hlinksldjump"/>
              </a:rPr>
              <a:t>Tabla</a:t>
            </a:r>
            <a:r>
              <a:rPr dirty="0" sz="1200" spc="1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1.</a:t>
            </a:r>
            <a:r>
              <a:rPr dirty="0" sz="1200" spc="32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Datos</a:t>
            </a:r>
            <a:r>
              <a:rPr dirty="0" sz="1200" spc="2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" action="ppaction://hlinksldjump"/>
              </a:rPr>
              <a:t>técnicos</a:t>
            </a:r>
            <a:r>
              <a:rPr dirty="0" sz="1200" spc="2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de</a:t>
            </a:r>
            <a:r>
              <a:rPr dirty="0" sz="1200" spc="1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turbinas</a:t>
            </a:r>
            <a:r>
              <a:rPr dirty="0" sz="1200" spc="1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U1,</a:t>
            </a:r>
            <a:r>
              <a:rPr dirty="0" sz="1200" spc="2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U2</a:t>
            </a:r>
            <a:r>
              <a:rPr dirty="0" sz="1200" spc="1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y</a:t>
            </a:r>
            <a:r>
              <a:rPr dirty="0" sz="1200" spc="2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" action="ppaction://hlinksldjump"/>
              </a:rPr>
              <a:t>U3.</a:t>
            </a:r>
            <a:r>
              <a:rPr dirty="0" sz="1200" spc="-8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" action="ppaction://hlinksldjump"/>
              </a:rPr>
              <a:t>...................................................................</a:t>
            </a:r>
            <a:r>
              <a:rPr dirty="0" sz="1200" spc="-8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" action="ppaction://hlinksldjump"/>
              </a:rPr>
              <a:t>24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  <a:hlinkClick r:id="rId3" action="ppaction://hlinksldjump"/>
              </a:rPr>
              <a:t>Tabla</a:t>
            </a:r>
            <a:r>
              <a:rPr dirty="0" sz="1200" spc="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2.</a:t>
            </a:r>
            <a:r>
              <a:rPr dirty="0" sz="1200" spc="30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Datos</a:t>
            </a:r>
            <a:r>
              <a:rPr dirty="0" sz="1200" spc="2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3" action="ppaction://hlinksldjump"/>
              </a:rPr>
              <a:t>técnicos</a:t>
            </a:r>
            <a:r>
              <a:rPr dirty="0" sz="1200" spc="1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de</a:t>
            </a:r>
            <a:r>
              <a:rPr dirty="0" sz="1200" spc="2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los</a:t>
            </a:r>
            <a:r>
              <a:rPr dirty="0" sz="1200" spc="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generadores</a:t>
            </a:r>
            <a:r>
              <a:rPr dirty="0" sz="1200" spc="1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U1,</a:t>
            </a:r>
            <a:r>
              <a:rPr dirty="0" sz="1200" spc="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U2</a:t>
            </a:r>
            <a:r>
              <a:rPr dirty="0" sz="1200" spc="2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y</a:t>
            </a:r>
            <a:r>
              <a:rPr dirty="0" sz="1200" spc="1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3" action="ppaction://hlinksldjump"/>
              </a:rPr>
              <a:t>U3........................................................</a:t>
            </a:r>
            <a:r>
              <a:rPr dirty="0" sz="1200" spc="-8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3" action="ppaction://hlinksldjump"/>
              </a:rPr>
              <a:t>25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ts val="1760"/>
              </a:lnSpc>
              <a:spcBef>
                <a:spcPts val="105"/>
              </a:spcBef>
            </a:pPr>
            <a:r>
              <a:rPr dirty="0" sz="1200">
                <a:latin typeface="Calibri"/>
                <a:cs typeface="Calibri"/>
                <a:hlinkClick r:id="rId4" action="ppaction://hlinksldjump"/>
              </a:rPr>
              <a:t>Tabla</a:t>
            </a:r>
            <a:r>
              <a:rPr dirty="0" sz="1200" spc="15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4" action="ppaction://hlinksldjump"/>
              </a:rPr>
              <a:t>3.</a:t>
            </a:r>
            <a:r>
              <a:rPr dirty="0" sz="1200" spc="325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4" action="ppaction://hlinksldjump"/>
              </a:rPr>
              <a:t>Datos</a:t>
            </a:r>
            <a:r>
              <a:rPr dirty="0" sz="1200" spc="35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4" action="ppaction://hlinksldjump"/>
              </a:rPr>
              <a:t>técnicos</a:t>
            </a:r>
            <a:r>
              <a:rPr dirty="0" sz="1200" spc="20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4" action="ppaction://hlinksldjump"/>
              </a:rPr>
              <a:t>de</a:t>
            </a:r>
            <a:r>
              <a:rPr dirty="0" sz="1200" spc="30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4" action="ppaction://hlinksldjump"/>
              </a:rPr>
              <a:t>los</a:t>
            </a:r>
            <a:r>
              <a:rPr dirty="0" sz="1200" spc="20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4" action="ppaction://hlinksldjump"/>
              </a:rPr>
              <a:t>transformadores</a:t>
            </a:r>
            <a:r>
              <a:rPr dirty="0" sz="1200" spc="15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4" action="ppaction://hlinksldjump"/>
              </a:rPr>
              <a:t>U1,</a:t>
            </a:r>
            <a:r>
              <a:rPr dirty="0" sz="1200" spc="30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4" action="ppaction://hlinksldjump"/>
              </a:rPr>
              <a:t>U2</a:t>
            </a:r>
            <a:r>
              <a:rPr dirty="0" sz="1200" spc="30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4" action="ppaction://hlinksldjump"/>
              </a:rPr>
              <a:t>y</a:t>
            </a:r>
            <a:r>
              <a:rPr dirty="0" sz="1200" spc="25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4" action="ppaction://hlinksldjump"/>
              </a:rPr>
              <a:t>U3.................................................</a:t>
            </a:r>
            <a:r>
              <a:rPr dirty="0" sz="1200" spc="-80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4" action="ppaction://hlinksldjump"/>
              </a:rPr>
              <a:t>26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Tabla</a:t>
            </a:r>
            <a:r>
              <a:rPr dirty="0" sz="1200" spc="3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4.</a:t>
            </a:r>
            <a:r>
              <a:rPr dirty="0" sz="1200" spc="365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Datos</a:t>
            </a:r>
            <a:r>
              <a:rPr dirty="0" sz="1200" spc="5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5" action="ppaction://hlinksldjump"/>
              </a:rPr>
              <a:t>técnicos</a:t>
            </a:r>
            <a:r>
              <a:rPr dirty="0" sz="1200" spc="4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de</a:t>
            </a:r>
            <a:r>
              <a:rPr dirty="0" sz="1200" spc="5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la</a:t>
            </a:r>
            <a:r>
              <a:rPr dirty="0" sz="1200" spc="3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turbina</a:t>
            </a:r>
            <a:r>
              <a:rPr dirty="0" sz="1200" spc="45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5" action="ppaction://hlinksldjump"/>
              </a:rPr>
              <a:t>U4.................................................................................</a:t>
            </a:r>
            <a:r>
              <a:rPr dirty="0" sz="1200" spc="-65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5" action="ppaction://hlinksldjump"/>
              </a:rPr>
              <a:t>27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200">
                <a:latin typeface="Calibri"/>
                <a:cs typeface="Calibri"/>
                <a:hlinkClick r:id="rId6" action="ppaction://hlinksldjump"/>
              </a:rPr>
              <a:t>Tabla</a:t>
            </a:r>
            <a:r>
              <a:rPr dirty="0" sz="1200" spc="15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6" action="ppaction://hlinksldjump"/>
              </a:rPr>
              <a:t>5.</a:t>
            </a:r>
            <a:r>
              <a:rPr dirty="0" sz="1200" spc="340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6" action="ppaction://hlinksldjump"/>
              </a:rPr>
              <a:t>Datos</a:t>
            </a:r>
            <a:r>
              <a:rPr dirty="0" sz="1200" spc="35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6" action="ppaction://hlinksldjump"/>
              </a:rPr>
              <a:t>técnicos</a:t>
            </a:r>
            <a:r>
              <a:rPr dirty="0" sz="1200" spc="25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6" action="ppaction://hlinksldjump"/>
              </a:rPr>
              <a:t>del</a:t>
            </a:r>
            <a:r>
              <a:rPr dirty="0" sz="1200" spc="40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6" action="ppaction://hlinksldjump"/>
              </a:rPr>
              <a:t>generador</a:t>
            </a:r>
            <a:r>
              <a:rPr dirty="0" sz="1200" spc="35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6" action="ppaction://hlinksldjump"/>
              </a:rPr>
              <a:t>U4.</a:t>
            </a:r>
            <a:r>
              <a:rPr dirty="0" sz="1200" spc="35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6" action="ppaction://hlinksldjump"/>
              </a:rPr>
              <a:t>.............................................................................</a:t>
            </a:r>
            <a:r>
              <a:rPr dirty="0" sz="1200" spc="-75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6" action="ppaction://hlinksldjump"/>
              </a:rPr>
              <a:t>28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  <a:hlinkClick r:id="rId6" action="ppaction://hlinksldjump"/>
              </a:rPr>
              <a:t>Tabla</a:t>
            </a:r>
            <a:r>
              <a:rPr dirty="0" sz="1200" spc="25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6" action="ppaction://hlinksldjump"/>
              </a:rPr>
              <a:t>6.</a:t>
            </a:r>
            <a:r>
              <a:rPr dirty="0" sz="1200" spc="350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6" action="ppaction://hlinksldjump"/>
              </a:rPr>
              <a:t>Datos</a:t>
            </a:r>
            <a:r>
              <a:rPr dirty="0" sz="1200" spc="40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6" action="ppaction://hlinksldjump"/>
              </a:rPr>
              <a:t>técnicos</a:t>
            </a:r>
            <a:r>
              <a:rPr dirty="0" sz="1200" spc="35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6" action="ppaction://hlinksldjump"/>
              </a:rPr>
              <a:t>del</a:t>
            </a:r>
            <a:r>
              <a:rPr dirty="0" sz="1200" spc="30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6" action="ppaction://hlinksldjump"/>
              </a:rPr>
              <a:t>transformador</a:t>
            </a:r>
            <a:r>
              <a:rPr dirty="0" sz="1200" spc="35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6" action="ppaction://hlinksldjump"/>
              </a:rPr>
              <a:t>U4........................................................................</a:t>
            </a:r>
            <a:r>
              <a:rPr dirty="0" sz="1200" spc="-75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6" action="ppaction://hlinksldjump"/>
              </a:rPr>
              <a:t>28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ts val="176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  <a:hlinkClick r:id="rId7" action="ppaction://hlinksldjump"/>
              </a:rPr>
              <a:t>Tabla</a:t>
            </a:r>
            <a:r>
              <a:rPr dirty="0" sz="1200" spc="10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7" action="ppaction://hlinksldjump"/>
              </a:rPr>
              <a:t>7.</a:t>
            </a:r>
            <a:r>
              <a:rPr dirty="0" sz="1200" spc="315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7" action="ppaction://hlinksldjump"/>
              </a:rPr>
              <a:t>Datos</a:t>
            </a:r>
            <a:r>
              <a:rPr dirty="0" sz="1200" spc="30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7" action="ppaction://hlinksldjump"/>
              </a:rPr>
              <a:t>técnicos</a:t>
            </a:r>
            <a:r>
              <a:rPr dirty="0" sz="1200" spc="15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7" action="ppaction://hlinksldjump"/>
              </a:rPr>
              <a:t>del</a:t>
            </a:r>
            <a:r>
              <a:rPr dirty="0" sz="1200" spc="30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7" action="ppaction://hlinksldjump"/>
              </a:rPr>
              <a:t>canal</a:t>
            </a:r>
            <a:r>
              <a:rPr dirty="0" sz="1200" spc="20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7" action="ppaction://hlinksldjump"/>
              </a:rPr>
              <a:t>de</a:t>
            </a:r>
            <a:r>
              <a:rPr dirty="0" sz="1200" spc="30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7" action="ppaction://hlinksldjump"/>
              </a:rPr>
              <a:t>conducción</a:t>
            </a:r>
            <a:r>
              <a:rPr dirty="0" sz="1200" spc="15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7" action="ppaction://hlinksldjump"/>
              </a:rPr>
              <a:t>U5.</a:t>
            </a:r>
            <a:r>
              <a:rPr dirty="0" sz="1200" spc="-20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7" action="ppaction://hlinksldjump"/>
              </a:rPr>
              <a:t>.............................................................</a:t>
            </a:r>
            <a:r>
              <a:rPr dirty="0" sz="1200" spc="-85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7" action="ppaction://hlinksldjump"/>
              </a:rPr>
              <a:t>29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8" action="ppaction://hlinksldjump"/>
              </a:rPr>
              <a:t>Tabla</a:t>
            </a:r>
            <a:r>
              <a:rPr dirty="0" sz="1200" spc="35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8" action="ppaction://hlinksldjump"/>
              </a:rPr>
              <a:t>8.</a:t>
            </a:r>
            <a:r>
              <a:rPr dirty="0" sz="1200" spc="375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8" action="ppaction://hlinksldjump"/>
              </a:rPr>
              <a:t>Datos</a:t>
            </a:r>
            <a:r>
              <a:rPr dirty="0" sz="1200" spc="55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8" action="ppaction://hlinksldjump"/>
              </a:rPr>
              <a:t>técnicos</a:t>
            </a:r>
            <a:r>
              <a:rPr dirty="0" sz="1200" spc="40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8" action="ppaction://hlinksldjump"/>
              </a:rPr>
              <a:t>turbina</a:t>
            </a:r>
            <a:r>
              <a:rPr dirty="0" sz="1200" spc="50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8" action="ppaction://hlinksldjump"/>
              </a:rPr>
              <a:t>U5.</a:t>
            </a:r>
            <a:r>
              <a:rPr dirty="0" sz="1200" spc="25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8" action="ppaction://hlinksldjump"/>
              </a:rPr>
              <a:t>........................................................................................</a:t>
            </a:r>
            <a:r>
              <a:rPr dirty="0" sz="1200" spc="-65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8" action="ppaction://hlinksldjump"/>
              </a:rPr>
              <a:t>30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200">
                <a:latin typeface="Calibri"/>
                <a:cs typeface="Calibri"/>
                <a:hlinkClick r:id="rId9" action="ppaction://hlinksldjump"/>
              </a:rPr>
              <a:t>Tabla</a:t>
            </a:r>
            <a:r>
              <a:rPr dirty="0" sz="1200" spc="30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9.</a:t>
            </a:r>
            <a:r>
              <a:rPr dirty="0" sz="1200" spc="365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Datos</a:t>
            </a:r>
            <a:r>
              <a:rPr dirty="0" sz="1200" spc="50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9" action="ppaction://hlinksldjump"/>
              </a:rPr>
              <a:t>técnicos</a:t>
            </a:r>
            <a:r>
              <a:rPr dirty="0" sz="1200" spc="40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generador</a:t>
            </a:r>
            <a:r>
              <a:rPr dirty="0" sz="1200" spc="50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U5.</a:t>
            </a:r>
            <a:r>
              <a:rPr dirty="0" sz="1200" spc="10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9" action="ppaction://hlinksldjump"/>
              </a:rPr>
              <a:t>...................................................................................</a:t>
            </a:r>
            <a:r>
              <a:rPr dirty="0" sz="1200" spc="-65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9" action="ppaction://hlinksldjump"/>
              </a:rPr>
              <a:t>31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  <a:hlinkClick r:id="rId9" action="ppaction://hlinksldjump"/>
              </a:rPr>
              <a:t>Tabla</a:t>
            </a:r>
            <a:r>
              <a:rPr dirty="0" sz="1200" spc="10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10.</a:t>
            </a:r>
            <a:r>
              <a:rPr dirty="0" sz="1200" spc="325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Datos</a:t>
            </a:r>
            <a:r>
              <a:rPr dirty="0" sz="1200" spc="20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técnicos</a:t>
            </a:r>
            <a:r>
              <a:rPr dirty="0" sz="1200" spc="10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del</a:t>
            </a:r>
            <a:r>
              <a:rPr dirty="0" sz="1200" spc="15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transformador</a:t>
            </a:r>
            <a:r>
              <a:rPr dirty="0" sz="1200" spc="35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9" action="ppaction://hlinksldjump"/>
              </a:rPr>
              <a:t>U5......................................................................</a:t>
            </a:r>
            <a:r>
              <a:rPr dirty="0" sz="1200" spc="-80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9" action="ppaction://hlinksldjump"/>
              </a:rPr>
              <a:t>31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1200">
                <a:latin typeface="Calibri"/>
                <a:cs typeface="Calibri"/>
                <a:hlinkClick r:id="rId10" action="ppaction://hlinksldjump"/>
              </a:rPr>
              <a:t>Tabla</a:t>
            </a:r>
            <a:r>
              <a:rPr dirty="0" sz="1200" spc="-15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11.</a:t>
            </a:r>
            <a:r>
              <a:rPr dirty="0" sz="1200" spc="-10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Valores</a:t>
            </a:r>
            <a:r>
              <a:rPr dirty="0" sz="1200" spc="-10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de</a:t>
            </a:r>
            <a:r>
              <a:rPr dirty="0" sz="1200" spc="-15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0" action="ppaction://hlinksldjump"/>
              </a:rPr>
              <a:t>aceptación</a:t>
            </a:r>
            <a:r>
              <a:rPr dirty="0" sz="1200" spc="5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basados</a:t>
            </a:r>
            <a:r>
              <a:rPr dirty="0" sz="1200" spc="-10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en</a:t>
            </a:r>
            <a:r>
              <a:rPr dirty="0" sz="1200" spc="-5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los valores</a:t>
            </a:r>
            <a:r>
              <a:rPr dirty="0" sz="1200" spc="-10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de</a:t>
            </a:r>
            <a:r>
              <a:rPr dirty="0" sz="1200" spc="-10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DAR</a:t>
            </a:r>
            <a:r>
              <a:rPr dirty="0" sz="1200" spc="-5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e IP.</a:t>
            </a:r>
            <a:r>
              <a:rPr dirty="0" sz="1200" spc="15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0" action="ppaction://hlinksldjump"/>
              </a:rPr>
              <a:t>....................................</a:t>
            </a:r>
            <a:r>
              <a:rPr dirty="0" sz="1200" spc="-95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0" action="ppaction://hlinksldjump"/>
              </a:rPr>
              <a:t>41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21800"/>
              </a:lnSpc>
              <a:spcBef>
                <a:spcPts val="10"/>
              </a:spcBef>
            </a:pPr>
            <a:r>
              <a:rPr dirty="0" sz="1200">
                <a:latin typeface="Calibri"/>
                <a:cs typeface="Calibri"/>
                <a:hlinkClick r:id="rId11" action="ppaction://hlinksldjump"/>
              </a:rPr>
              <a:t>Tabla</a:t>
            </a:r>
            <a:r>
              <a:rPr dirty="0" sz="1200" spc="-30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12.</a:t>
            </a:r>
            <a:r>
              <a:rPr dirty="0" sz="1200" spc="250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Resultados</a:t>
            </a:r>
            <a:r>
              <a:rPr dirty="0" sz="1200" spc="-1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de</a:t>
            </a:r>
            <a:r>
              <a:rPr dirty="0" sz="1200" spc="-30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prueba</a:t>
            </a:r>
            <a:r>
              <a:rPr dirty="0" sz="1200" spc="-20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de resistencia</a:t>
            </a:r>
            <a:r>
              <a:rPr dirty="0" sz="1200" spc="-10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de</a:t>
            </a:r>
            <a:r>
              <a:rPr dirty="0" sz="1200" spc="-1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aislamiento</a:t>
            </a:r>
            <a:r>
              <a:rPr dirty="0" sz="1200" spc="-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generador</a:t>
            </a:r>
            <a:r>
              <a:rPr dirty="0" sz="1200" spc="-1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U1</a:t>
            </a:r>
            <a:r>
              <a:rPr dirty="0" sz="1200" spc="-10">
                <a:latin typeface="Calibri"/>
                <a:cs typeface="Calibri"/>
                <a:hlinkClick r:id="rId11" action="ppaction://hlinksldjump"/>
              </a:rPr>
              <a:t> 2017..............</a:t>
            </a:r>
            <a:r>
              <a:rPr dirty="0" sz="1200" spc="-9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1" action="ppaction://hlinksldjump"/>
              </a:rPr>
              <a:t>42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12" action="ppaction://hlinksldjump"/>
              </a:rPr>
              <a:t>Tabla</a:t>
            </a:r>
            <a:r>
              <a:rPr dirty="0" sz="1200" spc="5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2" action="ppaction://hlinksldjump"/>
              </a:rPr>
              <a:t>13.</a:t>
            </a:r>
            <a:r>
              <a:rPr dirty="0" sz="1200" spc="10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2" action="ppaction://hlinksldjump"/>
              </a:rPr>
              <a:t>Resultados</a:t>
            </a:r>
            <a:r>
              <a:rPr dirty="0" sz="1200" spc="10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2" action="ppaction://hlinksldjump"/>
              </a:rPr>
              <a:t>de</a:t>
            </a:r>
            <a:r>
              <a:rPr dirty="0" sz="1200" spc="15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2" action="ppaction://hlinksldjump"/>
              </a:rPr>
              <a:t>prueba</a:t>
            </a:r>
            <a:r>
              <a:rPr dirty="0" sz="1200" spc="5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2" action="ppaction://hlinksldjump"/>
              </a:rPr>
              <a:t>de</a:t>
            </a:r>
            <a:r>
              <a:rPr dirty="0" sz="1200" spc="10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2" action="ppaction://hlinksldjump"/>
              </a:rPr>
              <a:t>factor</a:t>
            </a:r>
            <a:r>
              <a:rPr dirty="0" sz="1200" spc="25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2" action="ppaction://hlinksldjump"/>
              </a:rPr>
              <a:t>de</a:t>
            </a:r>
            <a:r>
              <a:rPr dirty="0" sz="1200" spc="20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2" action="ppaction://hlinksldjump"/>
              </a:rPr>
              <a:t>disipación</a:t>
            </a:r>
            <a:r>
              <a:rPr dirty="0" sz="1200" spc="20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2" action="ppaction://hlinksldjump"/>
              </a:rPr>
              <a:t>Unidad</a:t>
            </a:r>
            <a:r>
              <a:rPr dirty="0" sz="1200" spc="15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2" action="ppaction://hlinksldjump"/>
              </a:rPr>
              <a:t>1..........................................</a:t>
            </a:r>
            <a:r>
              <a:rPr dirty="0" sz="1200" spc="-85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2" action="ppaction://hlinksldjump"/>
              </a:rPr>
              <a:t>44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  <a:hlinkClick r:id="rId13" action="ppaction://hlinksldjump"/>
              </a:rPr>
              <a:t>Tabla</a:t>
            </a:r>
            <a:r>
              <a:rPr dirty="0" sz="1200" spc="-1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3" action="ppaction://hlinksldjump"/>
              </a:rPr>
              <a:t>14.</a:t>
            </a:r>
            <a:r>
              <a:rPr dirty="0" sz="1200" spc="270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3" action="ppaction://hlinksldjump"/>
              </a:rPr>
              <a:t>Evaluación</a:t>
            </a:r>
            <a:r>
              <a:rPr dirty="0" sz="1200" spc="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3" action="ppaction://hlinksldjump"/>
              </a:rPr>
              <a:t>y</a:t>
            </a:r>
            <a:r>
              <a:rPr dirty="0" sz="1200" spc="-1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3" action="ppaction://hlinksldjump"/>
              </a:rPr>
              <a:t>puntuación</a:t>
            </a:r>
            <a:r>
              <a:rPr dirty="0" sz="1200" spc="-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3" action="ppaction://hlinksldjump"/>
              </a:rPr>
              <a:t>de</a:t>
            </a:r>
            <a:r>
              <a:rPr dirty="0" sz="1200" spc="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3" action="ppaction://hlinksldjump"/>
              </a:rPr>
              <a:t>la</a:t>
            </a:r>
            <a:r>
              <a:rPr dirty="0" sz="1200" spc="-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3" action="ppaction://hlinksldjump"/>
              </a:rPr>
              <a:t>condición</a:t>
            </a:r>
            <a:r>
              <a:rPr dirty="0" sz="1200" spc="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3" action="ppaction://hlinksldjump"/>
              </a:rPr>
              <a:t>de</a:t>
            </a:r>
            <a:r>
              <a:rPr dirty="0" sz="1200" spc="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3" action="ppaction://hlinksldjump"/>
              </a:rPr>
              <a:t>un</a:t>
            </a:r>
            <a:r>
              <a:rPr dirty="0" sz="1200" spc="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3" action="ppaction://hlinksldjump"/>
              </a:rPr>
              <a:t>generador</a:t>
            </a:r>
            <a:r>
              <a:rPr dirty="0" sz="1200" spc="4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3" action="ppaction://hlinksldjump"/>
              </a:rPr>
              <a:t>....................................</a:t>
            </a:r>
            <a:r>
              <a:rPr dirty="0" sz="1200" spc="-9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3" action="ppaction://hlinksldjump"/>
              </a:rPr>
              <a:t>60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200">
                <a:latin typeface="Calibri"/>
                <a:cs typeface="Calibri"/>
                <a:hlinkClick r:id="rId14" action="ppaction://hlinksldjump"/>
              </a:rPr>
              <a:t>Tabla 15.</a:t>
            </a:r>
            <a:r>
              <a:rPr dirty="0" sz="1200" spc="29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Criterio</a:t>
            </a:r>
            <a:r>
              <a:rPr dirty="0" sz="1200" spc="15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de</a:t>
            </a:r>
            <a:r>
              <a:rPr dirty="0" sz="1200" spc="2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4" action="ppaction://hlinksldjump"/>
              </a:rPr>
              <a:t>Clasificación</a:t>
            </a:r>
            <a:r>
              <a:rPr dirty="0" sz="1200" spc="5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de</a:t>
            </a:r>
            <a:r>
              <a:rPr dirty="0" sz="1200" spc="2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la </a:t>
            </a:r>
            <a:r>
              <a:rPr dirty="0" sz="1200" spc="-10">
                <a:latin typeface="Calibri"/>
                <a:cs typeface="Calibri"/>
                <a:hlinkClick r:id="rId14" action="ppaction://hlinksldjump"/>
              </a:rPr>
              <a:t>condición</a:t>
            </a:r>
            <a:r>
              <a:rPr dirty="0" sz="1200" spc="1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visual del</a:t>
            </a:r>
            <a:r>
              <a:rPr dirty="0" sz="1200" spc="55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4" action="ppaction://hlinksldjump"/>
              </a:rPr>
              <a:t>generador</a:t>
            </a:r>
            <a:r>
              <a:rPr dirty="0" sz="1200" spc="-14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4" action="ppaction://hlinksldjump"/>
              </a:rPr>
              <a:t>................................</a:t>
            </a:r>
            <a:r>
              <a:rPr dirty="0" sz="1200" spc="-85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4" action="ppaction://hlinksldjump"/>
              </a:rPr>
              <a:t>61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1200">
                <a:latin typeface="Calibri"/>
                <a:cs typeface="Calibri"/>
                <a:hlinkClick r:id="rId15" action="ppaction://hlinksldjump"/>
              </a:rPr>
              <a:t>Tabla</a:t>
            </a:r>
            <a:r>
              <a:rPr dirty="0" sz="1200" spc="-10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5" action="ppaction://hlinksldjump"/>
              </a:rPr>
              <a:t>16.</a:t>
            </a:r>
            <a:r>
              <a:rPr dirty="0" sz="1200" spc="275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5" action="ppaction://hlinksldjump"/>
              </a:rPr>
              <a:t>Criterios</a:t>
            </a:r>
            <a:r>
              <a:rPr dirty="0" sz="1200" spc="10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5" action="ppaction://hlinksldjump"/>
              </a:rPr>
              <a:t>de</a:t>
            </a:r>
            <a:r>
              <a:rPr dirty="0" sz="1200" spc="10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5" action="ppaction://hlinksldjump"/>
              </a:rPr>
              <a:t>calificación</a:t>
            </a:r>
            <a:r>
              <a:rPr dirty="0" sz="1200">
                <a:latin typeface="Calibri"/>
                <a:cs typeface="Calibri"/>
                <a:hlinkClick r:id="rId15" action="ppaction://hlinksldjump"/>
              </a:rPr>
              <a:t> de</a:t>
            </a:r>
            <a:r>
              <a:rPr dirty="0" sz="1200" spc="5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5" action="ppaction://hlinksldjump"/>
              </a:rPr>
              <a:t>la</a:t>
            </a:r>
            <a:r>
              <a:rPr dirty="0" sz="1200" spc="-5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5" action="ppaction://hlinksldjump"/>
              </a:rPr>
              <a:t>edad</a:t>
            </a:r>
            <a:r>
              <a:rPr dirty="0" sz="1200" spc="-5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5" action="ppaction://hlinksldjump"/>
              </a:rPr>
              <a:t>de</a:t>
            </a:r>
            <a:r>
              <a:rPr dirty="0" sz="1200" spc="-5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5" action="ppaction://hlinksldjump"/>
              </a:rPr>
              <a:t>las</a:t>
            </a:r>
            <a:r>
              <a:rPr dirty="0" sz="1200" spc="5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5" action="ppaction://hlinksldjump"/>
              </a:rPr>
              <a:t>piezas del</a:t>
            </a:r>
            <a:r>
              <a:rPr dirty="0" sz="1200" spc="10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5" action="ppaction://hlinksldjump"/>
              </a:rPr>
              <a:t>generador.</a:t>
            </a:r>
            <a:r>
              <a:rPr dirty="0" sz="1200" spc="-135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5" action="ppaction://hlinksldjump"/>
              </a:rPr>
              <a:t>............................</a:t>
            </a:r>
            <a:r>
              <a:rPr dirty="0" sz="1200" spc="-90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5" action="ppaction://hlinksldjump"/>
              </a:rPr>
              <a:t>64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ct val="122100"/>
              </a:lnSpc>
              <a:spcBef>
                <a:spcPts val="5"/>
              </a:spcBef>
            </a:pPr>
            <a:r>
              <a:rPr dirty="0" sz="1200">
                <a:latin typeface="Calibri"/>
                <a:cs typeface="Calibri"/>
                <a:hlinkClick r:id="rId16" action="ppaction://hlinksldjump"/>
              </a:rPr>
              <a:t>Tabla</a:t>
            </a:r>
            <a:r>
              <a:rPr dirty="0" sz="1200" spc="-30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6" action="ppaction://hlinksldjump"/>
              </a:rPr>
              <a:t>17.</a:t>
            </a:r>
            <a:r>
              <a:rPr dirty="0" sz="1200" spc="295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6" action="ppaction://hlinksldjump"/>
              </a:rPr>
              <a:t>Criterios</a:t>
            </a:r>
            <a:r>
              <a:rPr dirty="0" sz="1200" spc="20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6" action="ppaction://hlinksldjump"/>
              </a:rPr>
              <a:t>para</a:t>
            </a:r>
            <a:r>
              <a:rPr dirty="0" sz="1200" spc="20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6" action="ppaction://hlinksldjump"/>
              </a:rPr>
              <a:t>la</a:t>
            </a:r>
            <a:r>
              <a:rPr dirty="0" sz="1200" spc="10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6" action="ppaction://hlinksldjump"/>
              </a:rPr>
              <a:t>clasificación</a:t>
            </a:r>
            <a:r>
              <a:rPr dirty="0" sz="1200" spc="10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6" action="ppaction://hlinksldjump"/>
              </a:rPr>
              <a:t>de la</a:t>
            </a:r>
            <a:r>
              <a:rPr dirty="0" sz="1200" spc="5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6" action="ppaction://hlinksldjump"/>
              </a:rPr>
              <a:t>tecnología.</a:t>
            </a:r>
            <a:r>
              <a:rPr dirty="0" sz="1200" spc="40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6" action="ppaction://hlinksldjump"/>
              </a:rPr>
              <a:t>.......................................................</a:t>
            </a:r>
            <a:r>
              <a:rPr dirty="0" sz="1200" spc="-55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6" action="ppaction://hlinksldjump"/>
              </a:rPr>
              <a:t>65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Tabla</a:t>
            </a:r>
            <a:r>
              <a:rPr dirty="0" sz="1200" spc="-55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18.</a:t>
            </a:r>
            <a:r>
              <a:rPr dirty="0" sz="1200" spc="260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Criterios de </a:t>
            </a:r>
            <a:r>
              <a:rPr dirty="0" sz="1200" spc="-10">
                <a:latin typeface="Calibri"/>
                <a:cs typeface="Calibri"/>
                <a:hlinkClick r:id="rId17" action="ppaction://hlinksldjump"/>
              </a:rPr>
              <a:t>clasificación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de las</a:t>
            </a:r>
            <a:r>
              <a:rPr dirty="0" sz="1200" spc="-10">
                <a:latin typeface="Calibri"/>
                <a:cs typeface="Calibri"/>
                <a:hlinkClick r:id="rId17" action="ppaction://hlinksldjump"/>
              </a:rPr>
              <a:t> restricciones</a:t>
            </a:r>
            <a:r>
              <a:rPr dirty="0" sz="1200" spc="-15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de</a:t>
            </a:r>
            <a:r>
              <a:rPr dirty="0" sz="1200" spc="-10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operación</a:t>
            </a:r>
            <a:r>
              <a:rPr dirty="0" sz="1200" spc="-10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del</a:t>
            </a:r>
            <a:r>
              <a:rPr dirty="0" sz="1200" spc="-15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generador.</a:t>
            </a:r>
            <a:r>
              <a:rPr dirty="0" sz="1200" spc="-25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7" action="ppaction://hlinksldjump"/>
              </a:rPr>
              <a:t>...........</a:t>
            </a:r>
            <a:r>
              <a:rPr dirty="0" sz="1200" spc="-55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7" action="ppaction://hlinksldjump"/>
              </a:rPr>
              <a:t>66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Tabla 19.</a:t>
            </a:r>
            <a:r>
              <a:rPr dirty="0" sz="1200" spc="300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Puntuación</a:t>
            </a:r>
            <a:r>
              <a:rPr dirty="0" sz="1200" spc="5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de</a:t>
            </a:r>
            <a:r>
              <a:rPr dirty="0" sz="1200" spc="-5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la</a:t>
            </a:r>
            <a:r>
              <a:rPr dirty="0" sz="1200" spc="15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prueba eléctrica</a:t>
            </a:r>
            <a:r>
              <a:rPr dirty="0" sz="1200" spc="15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del</a:t>
            </a:r>
            <a:r>
              <a:rPr dirty="0" sz="1200" spc="20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estator.</a:t>
            </a:r>
            <a:r>
              <a:rPr dirty="0" sz="1200" spc="5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8" action="ppaction://hlinksldjump"/>
              </a:rPr>
              <a:t>.......................................................</a:t>
            </a:r>
            <a:r>
              <a:rPr dirty="0" sz="1200" spc="-90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8" action="ppaction://hlinksldjump"/>
              </a:rPr>
              <a:t>68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310"/>
              </a:spcBef>
            </a:pPr>
            <a:r>
              <a:rPr dirty="0" sz="1200">
                <a:latin typeface="Calibri"/>
                <a:cs typeface="Calibri"/>
                <a:hlinkClick r:id="rId19" action="ppaction://hlinksldjump"/>
              </a:rPr>
              <a:t>Tabla</a:t>
            </a:r>
            <a:r>
              <a:rPr dirty="0" sz="1200" spc="10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9" action="ppaction://hlinksldjump"/>
              </a:rPr>
              <a:t>20.</a:t>
            </a:r>
            <a:r>
              <a:rPr dirty="0" sz="1200" spc="315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9" action="ppaction://hlinksldjump"/>
              </a:rPr>
              <a:t>Puntuación</a:t>
            </a:r>
            <a:r>
              <a:rPr dirty="0" sz="1200" spc="15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9" action="ppaction://hlinksldjump"/>
              </a:rPr>
              <a:t>de las</a:t>
            </a:r>
            <a:r>
              <a:rPr dirty="0" sz="1200" spc="20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9" action="ppaction://hlinksldjump"/>
              </a:rPr>
              <a:t>pruebas</a:t>
            </a:r>
            <a:r>
              <a:rPr dirty="0" sz="1200" spc="15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9" action="ppaction://hlinksldjump"/>
              </a:rPr>
              <a:t>eléctricas</a:t>
            </a:r>
            <a:r>
              <a:rPr dirty="0" sz="1200" spc="5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9" action="ppaction://hlinksldjump"/>
              </a:rPr>
              <a:t>en</a:t>
            </a:r>
            <a:r>
              <a:rPr dirty="0" sz="1200" spc="5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9" action="ppaction://hlinksldjump"/>
              </a:rPr>
              <a:t>el</a:t>
            </a:r>
            <a:r>
              <a:rPr dirty="0" sz="1200" spc="30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9" action="ppaction://hlinksldjump"/>
              </a:rPr>
              <a:t>rotor.</a:t>
            </a:r>
            <a:r>
              <a:rPr dirty="0" sz="1200" spc="-70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9" action="ppaction://hlinksldjump"/>
              </a:rPr>
              <a:t>...................................................</a:t>
            </a:r>
            <a:r>
              <a:rPr dirty="0" sz="1200" spc="-80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9" action="ppaction://hlinksldjump"/>
              </a:rPr>
              <a:t>69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ct val="122200"/>
              </a:lnSpc>
              <a:spcBef>
                <a:spcPts val="5"/>
              </a:spcBef>
            </a:pPr>
            <a:r>
              <a:rPr dirty="0" sz="1200">
                <a:latin typeface="Calibri"/>
                <a:cs typeface="Calibri"/>
                <a:hlinkClick r:id="rId20" action="ppaction://hlinksldjump"/>
              </a:rPr>
              <a:t>Tabla</a:t>
            </a:r>
            <a:r>
              <a:rPr dirty="0" sz="1200" spc="-30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21.</a:t>
            </a:r>
            <a:r>
              <a:rPr dirty="0" sz="1200" spc="290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Puntuación</a:t>
            </a:r>
            <a:r>
              <a:rPr dirty="0" sz="1200" spc="5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de</a:t>
            </a:r>
            <a:r>
              <a:rPr dirty="0" sz="1200" spc="-10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la</a:t>
            </a:r>
            <a:r>
              <a:rPr dirty="0" sz="1200" spc="10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prueba</a:t>
            </a:r>
            <a:r>
              <a:rPr dirty="0" sz="1200" spc="5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del</a:t>
            </a:r>
            <a:r>
              <a:rPr dirty="0" sz="1200" spc="10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núcleo</a:t>
            </a:r>
            <a:r>
              <a:rPr dirty="0" sz="1200" spc="5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del</a:t>
            </a:r>
            <a:r>
              <a:rPr dirty="0" sz="1200" spc="-10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estator.</a:t>
            </a:r>
            <a:r>
              <a:rPr dirty="0" sz="1200" spc="25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0" action="ppaction://hlinksldjump"/>
              </a:rPr>
              <a:t>....................................................</a:t>
            </a:r>
            <a:r>
              <a:rPr dirty="0" sz="1200" spc="-60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0" action="ppaction://hlinksldjump"/>
              </a:rPr>
              <a:t>70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Tabla</a:t>
            </a:r>
            <a:r>
              <a:rPr dirty="0" sz="1200" spc="-70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22.</a:t>
            </a:r>
            <a:r>
              <a:rPr dirty="0" sz="1200" spc="275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Criterio</a:t>
            </a:r>
            <a:r>
              <a:rPr dirty="0" sz="1200" spc="10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de</a:t>
            </a:r>
            <a:r>
              <a:rPr dirty="0" sz="1200" spc="10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1" action="ppaction://hlinksldjump"/>
              </a:rPr>
              <a:t>calificación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 del</a:t>
            </a:r>
            <a:r>
              <a:rPr dirty="0" sz="1200" spc="10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requerimiento</a:t>
            </a:r>
            <a:r>
              <a:rPr dirty="0" sz="1200" spc="10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de</a:t>
            </a:r>
            <a:r>
              <a:rPr dirty="0" sz="1200" spc="-5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1" action="ppaction://hlinksldjump"/>
              </a:rPr>
              <a:t>mantenimiento</a:t>
            </a:r>
            <a:r>
              <a:rPr dirty="0" sz="1200" spc="-5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del</a:t>
            </a:r>
            <a:r>
              <a:rPr dirty="0" sz="1200" spc="-15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1" action="ppaction://hlinksldjump"/>
              </a:rPr>
              <a:t>generador.</a:t>
            </a:r>
            <a:r>
              <a:rPr dirty="0" sz="1200" spc="-55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1" action="ppaction://hlinksldjump"/>
              </a:rPr>
              <a:t>.......</a:t>
            </a:r>
            <a:r>
              <a:rPr dirty="0" sz="1200" spc="-60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1" action="ppaction://hlinksldjump"/>
              </a:rPr>
              <a:t>71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2" action="ppaction://hlinksldjump"/>
              </a:rPr>
              <a:t>Tabla 23.</a:t>
            </a:r>
            <a:r>
              <a:rPr dirty="0" sz="1200" spc="290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2" action="ppaction://hlinksldjump"/>
              </a:rPr>
              <a:t>Criterios</a:t>
            </a:r>
            <a:r>
              <a:rPr dirty="0" sz="1200" spc="20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2" action="ppaction://hlinksldjump"/>
              </a:rPr>
              <a:t>de</a:t>
            </a:r>
            <a:r>
              <a:rPr dirty="0" sz="1200" spc="15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2" action="ppaction://hlinksldjump"/>
              </a:rPr>
              <a:t>evaluación</a:t>
            </a:r>
            <a:r>
              <a:rPr dirty="0" sz="1200" spc="10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2" action="ppaction://hlinksldjump"/>
              </a:rPr>
              <a:t>de la</a:t>
            </a:r>
            <a:r>
              <a:rPr dirty="0" sz="1200" spc="10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2" action="ppaction://hlinksldjump"/>
              </a:rPr>
              <a:t>calidad</a:t>
            </a:r>
            <a:r>
              <a:rPr dirty="0" sz="1200" spc="5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2" action="ppaction://hlinksldjump"/>
              </a:rPr>
              <a:t>de</a:t>
            </a:r>
            <a:r>
              <a:rPr dirty="0" sz="1200" spc="-5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2" action="ppaction://hlinksldjump"/>
              </a:rPr>
              <a:t>los</a:t>
            </a:r>
            <a:r>
              <a:rPr dirty="0" sz="1200" spc="15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2" action="ppaction://hlinksldjump"/>
              </a:rPr>
              <a:t>datos</a:t>
            </a:r>
            <a:r>
              <a:rPr dirty="0" sz="1200" spc="5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2" action="ppaction://hlinksldjump"/>
              </a:rPr>
              <a:t>del</a:t>
            </a:r>
            <a:r>
              <a:rPr dirty="0" sz="1200" spc="20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2" action="ppaction://hlinksldjump"/>
              </a:rPr>
              <a:t>generador...........................</a:t>
            </a:r>
            <a:r>
              <a:rPr dirty="0" sz="1200" spc="-90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2" action="ppaction://hlinksldjump"/>
              </a:rPr>
              <a:t>72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315"/>
              </a:spcBef>
            </a:pPr>
            <a:r>
              <a:rPr dirty="0" sz="1200">
                <a:latin typeface="Calibri"/>
                <a:cs typeface="Calibri"/>
                <a:hlinkClick r:id="rId23" action="ppaction://hlinksldjump"/>
              </a:rPr>
              <a:t>Tabla</a:t>
            </a:r>
            <a:r>
              <a:rPr dirty="0" sz="1200" spc="-5">
                <a:latin typeface="Calibri"/>
                <a:cs typeface="Calibri"/>
                <a:hlinkClick r:id="rId2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3" action="ppaction://hlinksldjump"/>
              </a:rPr>
              <a:t>24.</a:t>
            </a:r>
            <a:r>
              <a:rPr dirty="0" sz="1200" spc="285">
                <a:latin typeface="Calibri"/>
                <a:cs typeface="Calibri"/>
                <a:hlinkClick r:id="rId2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3" action="ppaction://hlinksldjump"/>
              </a:rPr>
              <a:t>Evaluación</a:t>
            </a:r>
            <a:r>
              <a:rPr dirty="0" sz="1200" spc="5">
                <a:latin typeface="Calibri"/>
                <a:cs typeface="Calibri"/>
                <a:hlinkClick r:id="rId2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3" action="ppaction://hlinksldjump"/>
              </a:rPr>
              <a:t>por</a:t>
            </a:r>
            <a:r>
              <a:rPr dirty="0" sz="1200" spc="5">
                <a:latin typeface="Calibri"/>
                <a:cs typeface="Calibri"/>
                <a:hlinkClick r:id="rId2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3" action="ppaction://hlinksldjump"/>
              </a:rPr>
              <a:t>condición</a:t>
            </a:r>
            <a:r>
              <a:rPr dirty="0" sz="1200" spc="15">
                <a:latin typeface="Calibri"/>
                <a:cs typeface="Calibri"/>
                <a:hlinkClick r:id="rId2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3" action="ppaction://hlinksldjump"/>
              </a:rPr>
              <a:t>generador unidad</a:t>
            </a:r>
            <a:r>
              <a:rPr dirty="0" sz="1200" spc="15">
                <a:latin typeface="Calibri"/>
                <a:cs typeface="Calibri"/>
                <a:hlinkClick r:id="rId2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3" action="ppaction://hlinksldjump"/>
              </a:rPr>
              <a:t>II</a:t>
            </a:r>
            <a:r>
              <a:rPr dirty="0" sz="1200" spc="5">
                <a:latin typeface="Calibri"/>
                <a:cs typeface="Calibri"/>
                <a:hlinkClick r:id="rId2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3" action="ppaction://hlinksldjump"/>
              </a:rPr>
              <a:t>U.P.H </a:t>
            </a:r>
            <a:r>
              <a:rPr dirty="0" sz="1200" spc="-10">
                <a:latin typeface="Calibri"/>
                <a:cs typeface="Calibri"/>
                <a:hlinkClick r:id="rId23" action="ppaction://hlinksldjump"/>
              </a:rPr>
              <a:t>Carhuaquero........................</a:t>
            </a:r>
            <a:r>
              <a:rPr dirty="0" sz="1200" spc="-90">
                <a:latin typeface="Calibri"/>
                <a:cs typeface="Calibri"/>
                <a:hlinkClick r:id="rId23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3" action="ppaction://hlinksldjump"/>
              </a:rPr>
              <a:t>73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21700"/>
              </a:lnSpc>
              <a:spcBef>
                <a:spcPts val="10"/>
              </a:spcBef>
            </a:pPr>
            <a:r>
              <a:rPr dirty="0" sz="1200">
                <a:latin typeface="Calibri"/>
                <a:cs typeface="Calibri"/>
                <a:hlinkClick r:id="rId24" action="ppaction://hlinksldjump"/>
              </a:rPr>
              <a:t>Tabla</a:t>
            </a:r>
            <a:r>
              <a:rPr dirty="0" sz="1200" spc="-30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4" action="ppaction://hlinksldjump"/>
              </a:rPr>
              <a:t>25.</a:t>
            </a:r>
            <a:r>
              <a:rPr dirty="0" sz="1200" spc="240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4" action="ppaction://hlinksldjump"/>
              </a:rPr>
              <a:t>Evaluación</a:t>
            </a:r>
            <a:r>
              <a:rPr dirty="0" sz="1200" spc="-5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4" action="ppaction://hlinksldjump"/>
              </a:rPr>
              <a:t>y</a:t>
            </a:r>
            <a:r>
              <a:rPr dirty="0" sz="1200" spc="-25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4" action="ppaction://hlinksldjump"/>
              </a:rPr>
              <a:t>puntuación</a:t>
            </a:r>
            <a:r>
              <a:rPr dirty="0" sz="1200" spc="-15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4" action="ppaction://hlinksldjump"/>
              </a:rPr>
              <a:t>de</a:t>
            </a:r>
            <a:r>
              <a:rPr dirty="0" sz="1200" spc="-5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4" action="ppaction://hlinksldjump"/>
              </a:rPr>
              <a:t>la</a:t>
            </a:r>
            <a:r>
              <a:rPr dirty="0" sz="1200" spc="-15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4" action="ppaction://hlinksldjump"/>
              </a:rPr>
              <a:t>condición</a:t>
            </a:r>
            <a:r>
              <a:rPr dirty="0" sz="1200" spc="-5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4" action="ppaction://hlinksldjump"/>
              </a:rPr>
              <a:t>del</a:t>
            </a:r>
            <a:r>
              <a:rPr dirty="0" sz="1200" spc="-5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4" action="ppaction://hlinksldjump"/>
              </a:rPr>
              <a:t>generador</a:t>
            </a:r>
            <a:r>
              <a:rPr dirty="0" sz="1200" spc="-15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4" action="ppaction://hlinksldjump"/>
              </a:rPr>
              <a:t>de</a:t>
            </a:r>
            <a:r>
              <a:rPr dirty="0" sz="1200" spc="-10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4" action="ppaction://hlinksldjump"/>
              </a:rPr>
              <a:t>la</a:t>
            </a:r>
            <a:r>
              <a:rPr dirty="0" sz="1200" spc="-10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4" action="ppaction://hlinksldjump"/>
              </a:rPr>
              <a:t>unidad</a:t>
            </a:r>
            <a:r>
              <a:rPr dirty="0" sz="1200" spc="-5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4" action="ppaction://hlinksldjump"/>
              </a:rPr>
              <a:t>U3.</a:t>
            </a:r>
            <a:r>
              <a:rPr dirty="0" sz="1200" spc="-40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4" action="ppaction://hlinksldjump"/>
              </a:rPr>
              <a:t>.............</a:t>
            </a:r>
            <a:r>
              <a:rPr dirty="0" sz="1200" spc="-95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4" action="ppaction://hlinksldjump"/>
              </a:rPr>
              <a:t>86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5" action="ppaction://hlinksldjump"/>
              </a:rPr>
              <a:t>Tabla</a:t>
            </a:r>
            <a:r>
              <a:rPr dirty="0" sz="1200" spc="10">
                <a:latin typeface="Calibri"/>
                <a:cs typeface="Calibri"/>
                <a:hlinkClick r:id="rId2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5" action="ppaction://hlinksldjump"/>
              </a:rPr>
              <a:t>26.</a:t>
            </a:r>
            <a:r>
              <a:rPr dirty="0" sz="1200" spc="320">
                <a:latin typeface="Calibri"/>
                <a:cs typeface="Calibri"/>
                <a:hlinkClick r:id="rId2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5" action="ppaction://hlinksldjump"/>
              </a:rPr>
              <a:t>Valores</a:t>
            </a:r>
            <a:r>
              <a:rPr dirty="0" sz="1200" spc="25">
                <a:latin typeface="Calibri"/>
                <a:cs typeface="Calibri"/>
                <a:hlinkClick r:id="rId2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5" action="ppaction://hlinksldjump"/>
              </a:rPr>
              <a:t>de</a:t>
            </a:r>
            <a:r>
              <a:rPr dirty="0" sz="1200" spc="30">
                <a:latin typeface="Calibri"/>
                <a:cs typeface="Calibri"/>
                <a:hlinkClick r:id="rId2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5" action="ppaction://hlinksldjump"/>
              </a:rPr>
              <a:t>descargas</a:t>
            </a:r>
            <a:r>
              <a:rPr dirty="0" sz="1200" spc="20">
                <a:latin typeface="Calibri"/>
                <a:cs typeface="Calibri"/>
                <a:hlinkClick r:id="rId2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5" action="ppaction://hlinksldjump"/>
              </a:rPr>
              <a:t>parciales</a:t>
            </a:r>
            <a:r>
              <a:rPr dirty="0" sz="1200" spc="15">
                <a:latin typeface="Calibri"/>
                <a:cs typeface="Calibri"/>
                <a:hlinkClick r:id="rId2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5" action="ppaction://hlinksldjump"/>
              </a:rPr>
              <a:t>de</a:t>
            </a:r>
            <a:r>
              <a:rPr dirty="0" sz="1200" spc="30">
                <a:latin typeface="Calibri"/>
                <a:cs typeface="Calibri"/>
                <a:hlinkClick r:id="rId2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5" action="ppaction://hlinksldjump"/>
              </a:rPr>
              <a:t>U1.</a:t>
            </a:r>
            <a:r>
              <a:rPr dirty="0" sz="1200" spc="35">
                <a:latin typeface="Calibri"/>
                <a:cs typeface="Calibri"/>
                <a:hlinkClick r:id="rId2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5" action="ppaction://hlinksldjump"/>
              </a:rPr>
              <a:t>....................................................................</a:t>
            </a:r>
            <a:r>
              <a:rPr dirty="0" sz="1200" spc="-80">
                <a:latin typeface="Calibri"/>
                <a:cs typeface="Calibri"/>
                <a:hlinkClick r:id="rId25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5" action="ppaction://hlinksldjump"/>
              </a:rPr>
              <a:t>87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21700"/>
              </a:lnSpc>
              <a:spcBef>
                <a:spcPts val="10"/>
              </a:spcBef>
            </a:pPr>
            <a:r>
              <a:rPr dirty="0" sz="1200">
                <a:latin typeface="Calibri"/>
                <a:cs typeface="Calibri"/>
                <a:hlinkClick r:id="rId26" action="ppaction://hlinksldjump"/>
              </a:rPr>
              <a:t>Tabla</a:t>
            </a:r>
            <a:r>
              <a:rPr dirty="0" sz="1200" spc="-35">
                <a:latin typeface="Calibri"/>
                <a:cs typeface="Calibri"/>
                <a:hlinkClick r:id="rId2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6" action="ppaction://hlinksldjump"/>
              </a:rPr>
              <a:t>27.</a:t>
            </a:r>
            <a:r>
              <a:rPr dirty="0" sz="1200" spc="240">
                <a:latin typeface="Calibri"/>
                <a:cs typeface="Calibri"/>
                <a:hlinkClick r:id="rId2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6" action="ppaction://hlinksldjump"/>
              </a:rPr>
              <a:t>Evaluación</a:t>
            </a:r>
            <a:r>
              <a:rPr dirty="0" sz="1200" spc="-10">
                <a:latin typeface="Calibri"/>
                <a:cs typeface="Calibri"/>
                <a:hlinkClick r:id="rId2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6" action="ppaction://hlinksldjump"/>
              </a:rPr>
              <a:t>y</a:t>
            </a:r>
            <a:r>
              <a:rPr dirty="0" sz="1200" spc="-30">
                <a:latin typeface="Calibri"/>
                <a:cs typeface="Calibri"/>
                <a:hlinkClick r:id="rId26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6" action="ppaction://hlinksldjump"/>
              </a:rPr>
              <a:t>puntuación</a:t>
            </a:r>
            <a:r>
              <a:rPr dirty="0" sz="1200" spc="-15">
                <a:latin typeface="Calibri"/>
                <a:cs typeface="Calibri"/>
                <a:hlinkClick r:id="rId2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6" action="ppaction://hlinksldjump"/>
              </a:rPr>
              <a:t>de</a:t>
            </a:r>
            <a:r>
              <a:rPr dirty="0" sz="1200" spc="-10">
                <a:latin typeface="Calibri"/>
                <a:cs typeface="Calibri"/>
                <a:hlinkClick r:id="rId2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6" action="ppaction://hlinksldjump"/>
              </a:rPr>
              <a:t>la</a:t>
            </a:r>
            <a:r>
              <a:rPr dirty="0" sz="1200" spc="-15">
                <a:latin typeface="Calibri"/>
                <a:cs typeface="Calibri"/>
                <a:hlinkClick r:id="rId2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6" action="ppaction://hlinksldjump"/>
              </a:rPr>
              <a:t>condición</a:t>
            </a:r>
            <a:r>
              <a:rPr dirty="0" sz="1200" spc="-10">
                <a:latin typeface="Calibri"/>
                <a:cs typeface="Calibri"/>
                <a:hlinkClick r:id="rId2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6" action="ppaction://hlinksldjump"/>
              </a:rPr>
              <a:t>del</a:t>
            </a:r>
            <a:r>
              <a:rPr dirty="0" sz="1200" spc="-5">
                <a:latin typeface="Calibri"/>
                <a:cs typeface="Calibri"/>
                <a:hlinkClick r:id="rId2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6" action="ppaction://hlinksldjump"/>
              </a:rPr>
              <a:t>generador</a:t>
            </a:r>
            <a:r>
              <a:rPr dirty="0" sz="1200" spc="-20">
                <a:latin typeface="Calibri"/>
                <a:cs typeface="Calibri"/>
                <a:hlinkClick r:id="rId2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6" action="ppaction://hlinksldjump"/>
              </a:rPr>
              <a:t>de</a:t>
            </a:r>
            <a:r>
              <a:rPr dirty="0" sz="1200" spc="-10">
                <a:latin typeface="Calibri"/>
                <a:cs typeface="Calibri"/>
                <a:hlinkClick r:id="rId2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6" action="ppaction://hlinksldjump"/>
              </a:rPr>
              <a:t>la</a:t>
            </a:r>
            <a:r>
              <a:rPr dirty="0" sz="1200" spc="-15">
                <a:latin typeface="Calibri"/>
                <a:cs typeface="Calibri"/>
                <a:hlinkClick r:id="rId2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6" action="ppaction://hlinksldjump"/>
              </a:rPr>
              <a:t>unidad</a:t>
            </a:r>
            <a:r>
              <a:rPr dirty="0" sz="1200" spc="-5">
                <a:latin typeface="Calibri"/>
                <a:cs typeface="Calibri"/>
                <a:hlinkClick r:id="rId2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6" action="ppaction://hlinksldjump"/>
              </a:rPr>
              <a:t>U1.</a:t>
            </a:r>
            <a:r>
              <a:rPr dirty="0" sz="1200" spc="-10">
                <a:latin typeface="Calibri"/>
                <a:cs typeface="Calibri"/>
                <a:hlinkClick r:id="rId26" action="ppaction://hlinksldjump"/>
              </a:rPr>
              <a:t> .............</a:t>
            </a:r>
            <a:r>
              <a:rPr dirty="0" sz="1200" spc="-95">
                <a:latin typeface="Calibri"/>
                <a:cs typeface="Calibri"/>
                <a:hlinkClick r:id="rId26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6" action="ppaction://hlinksldjump"/>
              </a:rPr>
              <a:t>89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7" action="ppaction://hlinksldjump"/>
              </a:rPr>
              <a:t>Tabla</a:t>
            </a:r>
            <a:r>
              <a:rPr dirty="0" sz="1200" spc="35">
                <a:latin typeface="Calibri"/>
                <a:cs typeface="Calibri"/>
                <a:hlinkClick r:id="rId2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7" action="ppaction://hlinksldjump"/>
              </a:rPr>
              <a:t>28.</a:t>
            </a:r>
            <a:r>
              <a:rPr dirty="0" sz="1200" spc="365">
                <a:latin typeface="Calibri"/>
                <a:cs typeface="Calibri"/>
                <a:hlinkClick r:id="rId27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7" action="ppaction://hlinksldjump"/>
              </a:rPr>
              <a:t>Descargas</a:t>
            </a:r>
            <a:r>
              <a:rPr dirty="0" sz="1200" spc="35">
                <a:latin typeface="Calibri"/>
                <a:cs typeface="Calibri"/>
                <a:hlinkClick r:id="rId2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7" action="ppaction://hlinksldjump"/>
              </a:rPr>
              <a:t>parciales</a:t>
            </a:r>
            <a:r>
              <a:rPr dirty="0" sz="1200" spc="50">
                <a:latin typeface="Calibri"/>
                <a:cs typeface="Calibri"/>
                <a:hlinkClick r:id="rId2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7" action="ppaction://hlinksldjump"/>
              </a:rPr>
              <a:t>offline</a:t>
            </a:r>
            <a:r>
              <a:rPr dirty="0" sz="1200" spc="35">
                <a:latin typeface="Calibri"/>
                <a:cs typeface="Calibri"/>
                <a:hlinkClick r:id="rId2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7" action="ppaction://hlinksldjump"/>
              </a:rPr>
              <a:t>G1</a:t>
            </a:r>
            <a:r>
              <a:rPr dirty="0" sz="1200" spc="40">
                <a:latin typeface="Calibri"/>
                <a:cs typeface="Calibri"/>
                <a:hlinkClick r:id="rId27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7" action="ppaction://hlinksldjump"/>
              </a:rPr>
              <a:t>2019........................................................................</a:t>
            </a:r>
            <a:r>
              <a:rPr dirty="0" sz="1200" spc="-60">
                <a:latin typeface="Calibri"/>
                <a:cs typeface="Calibri"/>
                <a:hlinkClick r:id="rId27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7" action="ppaction://hlinksldjump"/>
              </a:rPr>
              <a:t>90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  <a:hlinkClick r:id="rId28" action="ppaction://hlinksldjump"/>
              </a:rPr>
              <a:t>Tabla</a:t>
            </a:r>
            <a:r>
              <a:rPr dirty="0" sz="1200" spc="-35">
                <a:latin typeface="Calibri"/>
                <a:cs typeface="Calibri"/>
                <a:hlinkClick r:id="rId2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8" action="ppaction://hlinksldjump"/>
              </a:rPr>
              <a:t>29.</a:t>
            </a:r>
            <a:r>
              <a:rPr dirty="0" sz="1200" spc="235">
                <a:latin typeface="Calibri"/>
                <a:cs typeface="Calibri"/>
                <a:hlinkClick r:id="rId2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8" action="ppaction://hlinksldjump"/>
              </a:rPr>
              <a:t>Evaluación</a:t>
            </a:r>
            <a:r>
              <a:rPr dirty="0" sz="1200" spc="-10">
                <a:latin typeface="Calibri"/>
                <a:cs typeface="Calibri"/>
                <a:hlinkClick r:id="rId2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8" action="ppaction://hlinksldjump"/>
              </a:rPr>
              <a:t>y</a:t>
            </a:r>
            <a:r>
              <a:rPr dirty="0" sz="1200" spc="-25">
                <a:latin typeface="Calibri"/>
                <a:cs typeface="Calibri"/>
                <a:hlinkClick r:id="rId28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8" action="ppaction://hlinksldjump"/>
              </a:rPr>
              <a:t>puntuación</a:t>
            </a:r>
            <a:r>
              <a:rPr dirty="0" sz="1200" spc="-20">
                <a:latin typeface="Calibri"/>
                <a:cs typeface="Calibri"/>
                <a:hlinkClick r:id="rId2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8" action="ppaction://hlinksldjump"/>
              </a:rPr>
              <a:t>de</a:t>
            </a:r>
            <a:r>
              <a:rPr dirty="0" sz="1200" spc="-10">
                <a:latin typeface="Calibri"/>
                <a:cs typeface="Calibri"/>
                <a:hlinkClick r:id="rId2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8" action="ppaction://hlinksldjump"/>
              </a:rPr>
              <a:t>la</a:t>
            </a:r>
            <a:r>
              <a:rPr dirty="0" sz="1200" spc="-15">
                <a:latin typeface="Calibri"/>
                <a:cs typeface="Calibri"/>
                <a:hlinkClick r:id="rId2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8" action="ppaction://hlinksldjump"/>
              </a:rPr>
              <a:t>condición</a:t>
            </a:r>
            <a:r>
              <a:rPr dirty="0" sz="1200" spc="-10">
                <a:latin typeface="Calibri"/>
                <a:cs typeface="Calibri"/>
                <a:hlinkClick r:id="rId2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8" action="ppaction://hlinksldjump"/>
              </a:rPr>
              <a:t>del</a:t>
            </a:r>
            <a:r>
              <a:rPr dirty="0" sz="1200" spc="-10">
                <a:latin typeface="Calibri"/>
                <a:cs typeface="Calibri"/>
                <a:hlinkClick r:id="rId2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8" action="ppaction://hlinksldjump"/>
              </a:rPr>
              <a:t>generador</a:t>
            </a:r>
            <a:r>
              <a:rPr dirty="0" sz="1200" spc="-20">
                <a:latin typeface="Calibri"/>
                <a:cs typeface="Calibri"/>
                <a:hlinkClick r:id="rId2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8" action="ppaction://hlinksldjump"/>
              </a:rPr>
              <a:t>de</a:t>
            </a:r>
            <a:r>
              <a:rPr dirty="0" sz="1200" spc="-10">
                <a:latin typeface="Calibri"/>
                <a:cs typeface="Calibri"/>
                <a:hlinkClick r:id="rId2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8" action="ppaction://hlinksldjump"/>
              </a:rPr>
              <a:t>la</a:t>
            </a:r>
            <a:r>
              <a:rPr dirty="0" sz="1200" spc="-10">
                <a:latin typeface="Calibri"/>
                <a:cs typeface="Calibri"/>
                <a:hlinkClick r:id="rId2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8" action="ppaction://hlinksldjump"/>
              </a:rPr>
              <a:t>unidad</a:t>
            </a:r>
            <a:r>
              <a:rPr dirty="0" sz="1200" spc="-10">
                <a:latin typeface="Calibri"/>
                <a:cs typeface="Calibri"/>
                <a:hlinkClick r:id="rId2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8" action="ppaction://hlinksldjump"/>
              </a:rPr>
              <a:t>U4.</a:t>
            </a:r>
            <a:r>
              <a:rPr dirty="0" sz="1200" spc="-10">
                <a:latin typeface="Calibri"/>
                <a:cs typeface="Calibri"/>
                <a:hlinkClick r:id="rId28" action="ppaction://hlinksldjump"/>
              </a:rPr>
              <a:t> ...........</a:t>
            </a:r>
            <a:r>
              <a:rPr dirty="0" sz="1200" spc="-110">
                <a:latin typeface="Calibri"/>
                <a:cs typeface="Calibri"/>
                <a:hlinkClick r:id="rId28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8" action="ppaction://hlinksldjump"/>
              </a:rPr>
              <a:t>105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288" y="2557017"/>
            <a:ext cx="5781040" cy="70491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3175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Calibri"/>
                <a:cs typeface="Calibri"/>
              </a:rPr>
              <a:t>Lista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figuras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ct val="122200"/>
              </a:lnSpc>
              <a:spcBef>
                <a:spcPts val="1120"/>
              </a:spcBef>
            </a:pP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9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1.</a:t>
            </a:r>
            <a:r>
              <a:rPr dirty="0" sz="1200" spc="7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Central</a:t>
            </a:r>
            <a:r>
              <a:rPr dirty="0" sz="1200" spc="8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hidroeléctrica</a:t>
            </a:r>
            <a:r>
              <a:rPr dirty="0" sz="1200" spc="8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" action="ppaction://hlinksldjump"/>
              </a:rPr>
              <a:t>Carhuaquero..........................................................................</a:t>
            </a:r>
            <a:r>
              <a:rPr dirty="0" sz="1200" spc="-4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" action="ppaction://hlinksldjump"/>
              </a:rPr>
              <a:t>19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Figura</a:t>
            </a:r>
            <a:r>
              <a:rPr dirty="0" sz="1200" spc="-4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2.</a:t>
            </a:r>
            <a:r>
              <a:rPr dirty="0" sz="1200" spc="-1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Esquema</a:t>
            </a:r>
            <a:r>
              <a:rPr dirty="0" sz="1200" spc="-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general de</a:t>
            </a:r>
            <a:r>
              <a:rPr dirty="0" sz="1200" spc="-1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la</a:t>
            </a:r>
            <a:r>
              <a:rPr dirty="0" sz="1200" spc="-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central</a:t>
            </a:r>
            <a:r>
              <a:rPr dirty="0" sz="1200" spc="-1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hidroeléctrica</a:t>
            </a:r>
            <a:r>
              <a:rPr dirty="0" sz="1200" spc="-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Carhuaquero.</a:t>
            </a:r>
            <a:r>
              <a:rPr dirty="0" sz="1200" spc="3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3" action="ppaction://hlinksldjump"/>
              </a:rPr>
              <a:t>...................................</a:t>
            </a:r>
            <a:r>
              <a:rPr dirty="0" sz="1200" spc="-6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3" action="ppaction://hlinksldjump"/>
              </a:rPr>
              <a:t>20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4" action="ppaction://hlinksldjump"/>
              </a:rPr>
              <a:t>Figura</a:t>
            </a:r>
            <a:r>
              <a:rPr dirty="0" sz="1200" spc="35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4" action="ppaction://hlinksldjump"/>
              </a:rPr>
              <a:t>3.</a:t>
            </a:r>
            <a:r>
              <a:rPr dirty="0" sz="1200" spc="20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4" action="ppaction://hlinksldjump"/>
              </a:rPr>
              <a:t>Sección</a:t>
            </a:r>
            <a:r>
              <a:rPr dirty="0" sz="1200" spc="30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4" action="ppaction://hlinksldjump"/>
              </a:rPr>
              <a:t>transversal</a:t>
            </a:r>
            <a:r>
              <a:rPr dirty="0" sz="1200" spc="35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4" action="ppaction://hlinksldjump"/>
              </a:rPr>
              <a:t>de</a:t>
            </a:r>
            <a:r>
              <a:rPr dirty="0" sz="1200" spc="20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4" action="ppaction://hlinksldjump"/>
              </a:rPr>
              <a:t>desarenador.</a:t>
            </a:r>
            <a:r>
              <a:rPr dirty="0" sz="1200" spc="15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4" action="ppaction://hlinksldjump"/>
              </a:rPr>
              <a:t>........................................................................</a:t>
            </a:r>
            <a:r>
              <a:rPr dirty="0" sz="1200" spc="-75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4" action="ppaction://hlinksldjump"/>
              </a:rPr>
              <a:t>21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  <a:hlinkClick r:id="rId4" action="ppaction://hlinksldjump"/>
              </a:rPr>
              <a:t>Figura</a:t>
            </a:r>
            <a:r>
              <a:rPr dirty="0" sz="1200" spc="55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4" action="ppaction://hlinksldjump"/>
              </a:rPr>
              <a:t>4.</a:t>
            </a:r>
            <a:r>
              <a:rPr dirty="0" sz="1200" spc="40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4" action="ppaction://hlinksldjump"/>
              </a:rPr>
              <a:t>Sección</a:t>
            </a:r>
            <a:r>
              <a:rPr dirty="0" sz="1200" spc="60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4" action="ppaction://hlinksldjump"/>
              </a:rPr>
              <a:t>longitudinal</a:t>
            </a:r>
            <a:r>
              <a:rPr dirty="0" sz="1200" spc="40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4" action="ppaction://hlinksldjump"/>
              </a:rPr>
              <a:t>de</a:t>
            </a:r>
            <a:r>
              <a:rPr dirty="0" sz="1200" spc="40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4" action="ppaction://hlinksldjump"/>
              </a:rPr>
              <a:t>desarenador.</a:t>
            </a:r>
            <a:r>
              <a:rPr dirty="0" sz="1200" spc="-120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4" action="ppaction://hlinksldjump"/>
              </a:rPr>
              <a:t>.......................................................................</a:t>
            </a:r>
            <a:r>
              <a:rPr dirty="0" sz="1200" spc="-60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4" action="ppaction://hlinksldjump"/>
              </a:rPr>
              <a:t>21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310"/>
              </a:spcBef>
            </a:pPr>
            <a:r>
              <a:rPr dirty="0" sz="1200">
                <a:latin typeface="Calibri"/>
                <a:cs typeface="Calibri"/>
                <a:hlinkClick r:id="rId5" action="ppaction://hlinksldjump"/>
              </a:rPr>
              <a:t>Figura</a:t>
            </a:r>
            <a:r>
              <a:rPr dirty="0" sz="1200" spc="5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5.</a:t>
            </a:r>
            <a:r>
              <a:rPr dirty="0" sz="1200" spc="3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Secciones</a:t>
            </a:r>
            <a:r>
              <a:rPr dirty="0" sz="1200" spc="35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de</a:t>
            </a:r>
            <a:r>
              <a:rPr dirty="0" sz="1200" spc="3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túnel</a:t>
            </a:r>
            <a:r>
              <a:rPr dirty="0" sz="1200" spc="4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de</a:t>
            </a:r>
            <a:r>
              <a:rPr dirty="0" sz="1200" spc="5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5" action="ppaction://hlinksldjump"/>
              </a:rPr>
              <a:t>aducción.</a:t>
            </a:r>
            <a:r>
              <a:rPr dirty="0" sz="1200" spc="-25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5" action="ppaction://hlinksldjump"/>
              </a:rPr>
              <a:t>...............................................................................</a:t>
            </a:r>
            <a:r>
              <a:rPr dirty="0" sz="1200" spc="-65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5" action="ppaction://hlinksldjump"/>
              </a:rPr>
              <a:t>22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ct val="121700"/>
              </a:lnSpc>
              <a:spcBef>
                <a:spcPts val="10"/>
              </a:spcBef>
            </a:pPr>
            <a:r>
              <a:rPr dirty="0" sz="1200">
                <a:latin typeface="Calibri"/>
                <a:cs typeface="Calibri"/>
                <a:hlinkClick r:id="rId5" action="ppaction://hlinksldjump"/>
              </a:rPr>
              <a:t>Figura</a:t>
            </a:r>
            <a:r>
              <a:rPr dirty="0" sz="1200" spc="-45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6.</a:t>
            </a:r>
            <a:r>
              <a:rPr dirty="0" sz="1200" spc="25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Sección</a:t>
            </a:r>
            <a:r>
              <a:rPr dirty="0" sz="1200" spc="35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transversal</a:t>
            </a:r>
            <a:r>
              <a:rPr dirty="0" sz="1200" spc="4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de</a:t>
            </a:r>
            <a:r>
              <a:rPr dirty="0" sz="1200" spc="25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la</a:t>
            </a:r>
            <a:r>
              <a:rPr dirty="0" sz="1200" spc="35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5" action="ppaction://hlinksldjump"/>
              </a:rPr>
              <a:t>chimenea</a:t>
            </a:r>
            <a:r>
              <a:rPr dirty="0" sz="1200" spc="35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de</a:t>
            </a:r>
            <a:r>
              <a:rPr dirty="0" sz="1200" spc="4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 spc="-20">
                <a:latin typeface="Calibri"/>
                <a:cs typeface="Calibri"/>
                <a:hlinkClick r:id="rId5" action="ppaction://hlinksldjump"/>
              </a:rPr>
              <a:t>equilibrio.</a:t>
            </a:r>
            <a:r>
              <a:rPr dirty="0" sz="1200" spc="-45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5" action="ppaction://hlinksldjump"/>
              </a:rPr>
              <a:t>....................................................</a:t>
            </a:r>
            <a:r>
              <a:rPr dirty="0" sz="1200" spc="-6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5" action="ppaction://hlinksldjump"/>
              </a:rPr>
              <a:t>22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6" action="ppaction://hlinksldjump"/>
              </a:rPr>
              <a:t>Figura</a:t>
            </a:r>
            <a:r>
              <a:rPr dirty="0" sz="1200" spc="125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6" action="ppaction://hlinksldjump"/>
              </a:rPr>
              <a:t>7.</a:t>
            </a:r>
            <a:r>
              <a:rPr dirty="0" sz="1200" spc="105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6" action="ppaction://hlinksldjump"/>
              </a:rPr>
              <a:t>Válvula</a:t>
            </a:r>
            <a:r>
              <a:rPr dirty="0" sz="1200" spc="110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6" action="ppaction://hlinksldjump"/>
              </a:rPr>
              <a:t>mariposa.</a:t>
            </a:r>
            <a:r>
              <a:rPr dirty="0" sz="1200" spc="5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6" action="ppaction://hlinksldjump"/>
              </a:rPr>
              <a:t>......................................................................................................</a:t>
            </a:r>
            <a:r>
              <a:rPr dirty="0" sz="1200" spc="-20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6" action="ppaction://hlinksldjump"/>
              </a:rPr>
              <a:t>23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  <a:hlinkClick r:id="rId6" action="ppaction://hlinksldjump"/>
              </a:rPr>
              <a:t>Figura</a:t>
            </a:r>
            <a:r>
              <a:rPr dirty="0" sz="1200" spc="45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6" action="ppaction://hlinksldjump"/>
              </a:rPr>
              <a:t>8.</a:t>
            </a:r>
            <a:r>
              <a:rPr dirty="0" sz="1200" spc="30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6" action="ppaction://hlinksldjump"/>
              </a:rPr>
              <a:t>Diseño</a:t>
            </a:r>
            <a:r>
              <a:rPr dirty="0" sz="1200" spc="35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6" action="ppaction://hlinksldjump"/>
              </a:rPr>
              <a:t>de</a:t>
            </a:r>
            <a:r>
              <a:rPr dirty="0" sz="1200" spc="45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6" action="ppaction://hlinksldjump"/>
              </a:rPr>
              <a:t>la</a:t>
            </a:r>
            <a:r>
              <a:rPr dirty="0" sz="1200" spc="40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6" action="ppaction://hlinksldjump"/>
              </a:rPr>
              <a:t>tubería</a:t>
            </a:r>
            <a:r>
              <a:rPr dirty="0" sz="1200" spc="30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6" action="ppaction://hlinksldjump"/>
              </a:rPr>
              <a:t>forzada.</a:t>
            </a:r>
            <a:r>
              <a:rPr dirty="0" sz="1200" spc="-5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6" action="ppaction://hlinksldjump"/>
              </a:rPr>
              <a:t>....................................................................................</a:t>
            </a:r>
            <a:r>
              <a:rPr dirty="0" sz="1200" spc="-70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6" action="ppaction://hlinksldjump"/>
              </a:rPr>
              <a:t>23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1200">
                <a:latin typeface="Calibri"/>
                <a:cs typeface="Calibri"/>
                <a:hlinkClick r:id="rId7" action="ppaction://hlinksldjump"/>
              </a:rPr>
              <a:t>Figura</a:t>
            </a:r>
            <a:r>
              <a:rPr dirty="0" sz="1200" spc="25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7" action="ppaction://hlinksldjump"/>
              </a:rPr>
              <a:t>9.</a:t>
            </a:r>
            <a:r>
              <a:rPr dirty="0" sz="1200" spc="10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7" action="ppaction://hlinksldjump"/>
              </a:rPr>
              <a:t>Casa</a:t>
            </a:r>
            <a:r>
              <a:rPr dirty="0" sz="1200" spc="25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7" action="ppaction://hlinksldjump"/>
              </a:rPr>
              <a:t>de</a:t>
            </a:r>
            <a:r>
              <a:rPr dirty="0" sz="1200" spc="10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7" action="ppaction://hlinksldjump"/>
              </a:rPr>
              <a:t>máquinas</a:t>
            </a:r>
            <a:r>
              <a:rPr dirty="0" sz="1200" spc="45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7" action="ppaction://hlinksldjump"/>
              </a:rPr>
              <a:t>–</a:t>
            </a:r>
            <a:r>
              <a:rPr dirty="0" sz="1200" spc="25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7" action="ppaction://hlinksldjump"/>
              </a:rPr>
              <a:t>Carhuaquero</a:t>
            </a:r>
            <a:r>
              <a:rPr dirty="0" sz="1200" spc="10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7" action="ppaction://hlinksldjump"/>
              </a:rPr>
              <a:t>I,</a:t>
            </a:r>
            <a:r>
              <a:rPr dirty="0" sz="1200" spc="25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7" action="ppaction://hlinksldjump"/>
              </a:rPr>
              <a:t>II,</a:t>
            </a:r>
            <a:r>
              <a:rPr dirty="0" sz="1200" spc="20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7" action="ppaction://hlinksldjump"/>
              </a:rPr>
              <a:t>III.</a:t>
            </a:r>
            <a:r>
              <a:rPr dirty="0" sz="1200" spc="-150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7" action="ppaction://hlinksldjump"/>
              </a:rPr>
              <a:t>.................................................................</a:t>
            </a:r>
            <a:r>
              <a:rPr dirty="0" sz="1200" spc="-80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7" action="ppaction://hlinksldjump"/>
              </a:rPr>
              <a:t>24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  <a:hlinkClick r:id="rId8" action="ppaction://hlinksldjump"/>
              </a:rPr>
              <a:t>Figura</a:t>
            </a:r>
            <a:r>
              <a:rPr dirty="0" sz="1200" spc="45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8" action="ppaction://hlinksldjump"/>
              </a:rPr>
              <a:t>10.</a:t>
            </a:r>
            <a:r>
              <a:rPr dirty="0" sz="1200" spc="40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8" action="ppaction://hlinksldjump"/>
              </a:rPr>
              <a:t>Turbina</a:t>
            </a:r>
            <a:r>
              <a:rPr dirty="0" sz="1200" spc="35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8" action="ppaction://hlinksldjump"/>
              </a:rPr>
              <a:t>Pelton-</a:t>
            </a:r>
            <a:r>
              <a:rPr dirty="0" sz="1200" spc="45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8" action="ppaction://hlinksldjump"/>
              </a:rPr>
              <a:t>U1,</a:t>
            </a:r>
            <a:r>
              <a:rPr dirty="0" sz="1200" spc="50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8" action="ppaction://hlinksldjump"/>
              </a:rPr>
              <a:t>U2</a:t>
            </a:r>
            <a:r>
              <a:rPr dirty="0" sz="1200" spc="45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8" action="ppaction://hlinksldjump"/>
              </a:rPr>
              <a:t>y</a:t>
            </a:r>
            <a:r>
              <a:rPr dirty="0" sz="1200" spc="45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8" action="ppaction://hlinksldjump"/>
              </a:rPr>
              <a:t>U3....................................................................................</a:t>
            </a:r>
            <a:r>
              <a:rPr dirty="0" sz="1200" spc="-70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8" action="ppaction://hlinksldjump"/>
              </a:rPr>
              <a:t>25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200">
                <a:latin typeface="Calibri"/>
                <a:cs typeface="Calibri"/>
                <a:hlinkClick r:id="rId9" action="ppaction://hlinksldjump"/>
              </a:rPr>
              <a:t>Figura</a:t>
            </a:r>
            <a:r>
              <a:rPr dirty="0" sz="1200" spc="80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11.</a:t>
            </a:r>
            <a:r>
              <a:rPr dirty="0" sz="1200" spc="75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9" action="ppaction://hlinksldjump"/>
              </a:rPr>
              <a:t>Transformadores</a:t>
            </a:r>
            <a:r>
              <a:rPr dirty="0" sz="1200" spc="75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U1,</a:t>
            </a:r>
            <a:r>
              <a:rPr dirty="0" sz="1200" spc="85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U2</a:t>
            </a:r>
            <a:r>
              <a:rPr dirty="0" sz="1200" spc="65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y</a:t>
            </a:r>
            <a:r>
              <a:rPr dirty="0" sz="1200" spc="75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9" action="ppaction://hlinksldjump"/>
              </a:rPr>
              <a:t>U3.................................................................................</a:t>
            </a:r>
            <a:r>
              <a:rPr dirty="0" sz="1200" spc="-45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9" action="ppaction://hlinksldjump"/>
              </a:rPr>
              <a:t>26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1200">
                <a:latin typeface="Calibri"/>
                <a:cs typeface="Calibri"/>
                <a:hlinkClick r:id="rId10" action="ppaction://hlinksldjump"/>
              </a:rPr>
              <a:t>Figura</a:t>
            </a:r>
            <a:r>
              <a:rPr dirty="0" sz="1200" spc="25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12.</a:t>
            </a:r>
            <a:r>
              <a:rPr dirty="0" sz="1200" spc="25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Casa</a:t>
            </a:r>
            <a:r>
              <a:rPr dirty="0" sz="1200" spc="25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de</a:t>
            </a:r>
            <a:r>
              <a:rPr dirty="0" sz="1200" spc="30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máquinas</a:t>
            </a:r>
            <a:r>
              <a:rPr dirty="0" sz="1200" spc="45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-</a:t>
            </a:r>
            <a:r>
              <a:rPr dirty="0" sz="1200" spc="20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Carhuaquero</a:t>
            </a:r>
            <a:r>
              <a:rPr dirty="0" sz="1200" spc="30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0" action="ppaction://hlinksldjump"/>
              </a:rPr>
              <a:t>IV.</a:t>
            </a:r>
            <a:r>
              <a:rPr dirty="0" sz="1200" spc="-50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0" action="ppaction://hlinksldjump"/>
              </a:rPr>
              <a:t>......................................................................</a:t>
            </a:r>
            <a:r>
              <a:rPr dirty="0" sz="1200" spc="-80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0" action="ppaction://hlinksldjump"/>
              </a:rPr>
              <a:t>27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200">
                <a:latin typeface="Calibri"/>
                <a:cs typeface="Calibri"/>
                <a:hlinkClick r:id="rId10" action="ppaction://hlinksldjump"/>
              </a:rPr>
              <a:t>Figura</a:t>
            </a:r>
            <a:r>
              <a:rPr dirty="0" sz="1200" spc="100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13.</a:t>
            </a:r>
            <a:r>
              <a:rPr dirty="0" sz="1200" spc="95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Turbina</a:t>
            </a:r>
            <a:r>
              <a:rPr dirty="0" sz="1200" spc="80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Pelton</a:t>
            </a:r>
            <a:r>
              <a:rPr dirty="0" sz="1200" spc="90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0" action="ppaction://hlinksldjump"/>
              </a:rPr>
              <a:t>U4....................................................................................................</a:t>
            </a:r>
            <a:r>
              <a:rPr dirty="0" sz="1200" spc="-35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0" action="ppaction://hlinksldjump"/>
              </a:rPr>
              <a:t>27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  <a:hlinkClick r:id="rId11" action="ppaction://hlinksldjump"/>
              </a:rPr>
              <a:t>Figura</a:t>
            </a:r>
            <a:r>
              <a:rPr dirty="0" sz="1200" spc="60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14.</a:t>
            </a:r>
            <a:r>
              <a:rPr dirty="0" sz="1200" spc="5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Canal</a:t>
            </a:r>
            <a:r>
              <a:rPr dirty="0" sz="1200" spc="40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de</a:t>
            </a:r>
            <a:r>
              <a:rPr dirty="0" sz="1200" spc="4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conducción</a:t>
            </a:r>
            <a:r>
              <a:rPr dirty="0" sz="1200" spc="6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1" action="ppaction://hlinksldjump"/>
              </a:rPr>
              <a:t>U5.</a:t>
            </a:r>
            <a:r>
              <a:rPr dirty="0" sz="1200" spc="-10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1" action="ppaction://hlinksldjump"/>
              </a:rPr>
              <a:t>.........................................................................................</a:t>
            </a:r>
            <a:r>
              <a:rPr dirty="0" sz="1200" spc="-60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1" action="ppaction://hlinksldjump"/>
              </a:rPr>
              <a:t>29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1200">
                <a:latin typeface="Calibri"/>
                <a:cs typeface="Calibri"/>
                <a:hlinkClick r:id="rId11" action="ppaction://hlinksldjump"/>
              </a:rPr>
              <a:t>Figura</a:t>
            </a:r>
            <a:r>
              <a:rPr dirty="0" sz="1200" spc="110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15.</a:t>
            </a:r>
            <a:r>
              <a:rPr dirty="0" sz="1200" spc="10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Bocatoma</a:t>
            </a:r>
            <a:r>
              <a:rPr dirty="0" sz="1200" spc="10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1" action="ppaction://hlinksldjump"/>
              </a:rPr>
              <a:t>U5.</a:t>
            </a:r>
            <a:r>
              <a:rPr dirty="0" sz="1200" spc="-70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1" action="ppaction://hlinksldjump"/>
              </a:rPr>
              <a:t>..........................................................................................................</a:t>
            </a:r>
            <a:r>
              <a:rPr dirty="0" sz="1200" spc="-30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1" action="ppaction://hlinksldjump"/>
              </a:rPr>
              <a:t>29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200">
                <a:latin typeface="Calibri"/>
                <a:cs typeface="Calibri"/>
                <a:hlinkClick r:id="rId12" action="ppaction://hlinksldjump"/>
              </a:rPr>
              <a:t>Figura</a:t>
            </a:r>
            <a:r>
              <a:rPr dirty="0" sz="1200" spc="75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2" action="ppaction://hlinksldjump"/>
              </a:rPr>
              <a:t>16.</a:t>
            </a:r>
            <a:r>
              <a:rPr dirty="0" sz="1200" spc="70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2" action="ppaction://hlinksldjump"/>
              </a:rPr>
              <a:t>Tubería</a:t>
            </a:r>
            <a:r>
              <a:rPr dirty="0" sz="1200" spc="70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2" action="ppaction://hlinksldjump"/>
              </a:rPr>
              <a:t>forzada</a:t>
            </a:r>
            <a:r>
              <a:rPr dirty="0" sz="1200" spc="75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2" action="ppaction://hlinksldjump"/>
              </a:rPr>
              <a:t>U5.</a:t>
            </a:r>
            <a:r>
              <a:rPr dirty="0" sz="1200" spc="-100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2" action="ppaction://hlinksldjump"/>
              </a:rPr>
              <a:t>.................................................................................................</a:t>
            </a:r>
            <a:r>
              <a:rPr dirty="0" sz="1200" spc="-50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2" action="ppaction://hlinksldjump"/>
              </a:rPr>
              <a:t>30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  <a:hlinkClick r:id="rId13" action="ppaction://hlinksldjump"/>
              </a:rPr>
              <a:t>Figura</a:t>
            </a:r>
            <a:r>
              <a:rPr dirty="0" sz="1200" spc="80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3" action="ppaction://hlinksldjump"/>
              </a:rPr>
              <a:t>17.</a:t>
            </a:r>
            <a:r>
              <a:rPr dirty="0" sz="1200" spc="70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3" action="ppaction://hlinksldjump"/>
              </a:rPr>
              <a:t>Turbina</a:t>
            </a:r>
            <a:r>
              <a:rPr dirty="0" sz="1200" spc="7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3" action="ppaction://hlinksldjump"/>
              </a:rPr>
              <a:t>Kaplan</a:t>
            </a:r>
            <a:r>
              <a:rPr dirty="0" sz="1200" spc="80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3" action="ppaction://hlinksldjump"/>
              </a:rPr>
              <a:t>U5.</a:t>
            </a:r>
            <a:r>
              <a:rPr dirty="0" sz="1200" spc="-6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3" action="ppaction://hlinksldjump"/>
              </a:rPr>
              <a:t>..................................................................................................</a:t>
            </a:r>
            <a:r>
              <a:rPr dirty="0" sz="1200" spc="-50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3" action="ppaction://hlinksldjump"/>
              </a:rPr>
              <a:t>31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1200">
                <a:latin typeface="Calibri"/>
                <a:cs typeface="Calibri"/>
                <a:hlinkClick r:id="rId14" action="ppaction://hlinksldjump"/>
              </a:rPr>
              <a:t>Figura</a:t>
            </a:r>
            <a:r>
              <a:rPr dirty="0" sz="1200" spc="6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18.</a:t>
            </a:r>
            <a:r>
              <a:rPr dirty="0" sz="1200" spc="55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Patio</a:t>
            </a:r>
            <a:r>
              <a:rPr dirty="0" sz="1200" spc="45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de</a:t>
            </a:r>
            <a:r>
              <a:rPr dirty="0" sz="1200" spc="45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maniobras</a:t>
            </a:r>
            <a:r>
              <a:rPr dirty="0" sz="1200" spc="55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4" action="ppaction://hlinksldjump"/>
              </a:rPr>
              <a:t>U5.</a:t>
            </a:r>
            <a:r>
              <a:rPr dirty="0" sz="1200" spc="-105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4" action="ppaction://hlinksldjump"/>
              </a:rPr>
              <a:t>...........................................................................................</a:t>
            </a:r>
            <a:r>
              <a:rPr dirty="0" sz="1200" spc="-55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4" action="ppaction://hlinksldjump"/>
              </a:rPr>
              <a:t>32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ct val="121700"/>
              </a:lnSpc>
              <a:spcBef>
                <a:spcPts val="10"/>
              </a:spcBef>
            </a:pPr>
            <a:r>
              <a:rPr dirty="0" sz="1200">
                <a:latin typeface="Calibri"/>
                <a:cs typeface="Calibri"/>
                <a:hlinkClick r:id="rId15" action="ppaction://hlinksldjump"/>
              </a:rPr>
              <a:t>Figura</a:t>
            </a:r>
            <a:r>
              <a:rPr dirty="0" sz="1200" spc="-15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5" action="ppaction://hlinksldjump"/>
              </a:rPr>
              <a:t>19.</a:t>
            </a:r>
            <a:r>
              <a:rPr dirty="0" sz="1200" spc="15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5" action="ppaction://hlinksldjump"/>
              </a:rPr>
              <a:t>Ejemplos de tendencia</a:t>
            </a:r>
            <a:r>
              <a:rPr dirty="0" sz="1200" spc="15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5" action="ppaction://hlinksldjump"/>
              </a:rPr>
              <a:t>con</a:t>
            </a:r>
            <a:r>
              <a:rPr dirty="0" sz="1200" spc="15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5" action="ppaction://hlinksldjump"/>
              </a:rPr>
              <a:t>prueba</a:t>
            </a:r>
            <a:r>
              <a:rPr dirty="0" sz="1200" spc="5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5" action="ppaction://hlinksldjump"/>
              </a:rPr>
              <a:t>de</a:t>
            </a:r>
            <a:r>
              <a:rPr dirty="0" sz="1200" spc="5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5" action="ppaction://hlinksldjump"/>
              </a:rPr>
              <a:t>corto</a:t>
            </a:r>
            <a:r>
              <a:rPr dirty="0" sz="1200" spc="10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5" action="ppaction://hlinksldjump"/>
              </a:rPr>
              <a:t>tiempo..............................................</a:t>
            </a:r>
            <a:r>
              <a:rPr dirty="0" sz="1200" spc="-60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5" action="ppaction://hlinksldjump"/>
              </a:rPr>
              <a:t>40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16" action="ppaction://hlinksldjump"/>
              </a:rPr>
              <a:t>Figura</a:t>
            </a:r>
            <a:r>
              <a:rPr dirty="0" sz="1200" spc="55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6" action="ppaction://hlinksldjump"/>
              </a:rPr>
              <a:t>20.</a:t>
            </a:r>
            <a:r>
              <a:rPr dirty="0" sz="1200" spc="50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6" action="ppaction://hlinksldjump"/>
              </a:rPr>
              <a:t>Gráfica</a:t>
            </a:r>
            <a:r>
              <a:rPr dirty="0" sz="1200" spc="55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6" action="ppaction://hlinksldjump"/>
              </a:rPr>
              <a:t>de</a:t>
            </a:r>
            <a:r>
              <a:rPr dirty="0" sz="1200" spc="35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6" action="ppaction://hlinksldjump"/>
              </a:rPr>
              <a:t>factor</a:t>
            </a:r>
            <a:r>
              <a:rPr dirty="0" sz="1200" spc="60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6" action="ppaction://hlinksldjump"/>
              </a:rPr>
              <a:t>de</a:t>
            </a:r>
            <a:r>
              <a:rPr dirty="0" sz="1200" spc="40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6" action="ppaction://hlinksldjump"/>
              </a:rPr>
              <a:t>disipación................................................................................</a:t>
            </a:r>
            <a:r>
              <a:rPr dirty="0" sz="1200" spc="-60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6" action="ppaction://hlinksldjump"/>
              </a:rPr>
              <a:t>43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ct val="122200"/>
              </a:lnSpc>
              <a:spcBef>
                <a:spcPts val="5"/>
              </a:spcBef>
            </a:pPr>
            <a:r>
              <a:rPr dirty="0" sz="1200">
                <a:latin typeface="Calibri"/>
                <a:cs typeface="Calibri"/>
                <a:hlinkClick r:id="rId17" action="ppaction://hlinksldjump"/>
              </a:rPr>
              <a:t>Figura</a:t>
            </a:r>
            <a:r>
              <a:rPr dirty="0" sz="1200" spc="-10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21.</a:t>
            </a:r>
            <a:r>
              <a:rPr dirty="0" sz="1200" spc="15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7" action="ppaction://hlinksldjump"/>
              </a:rPr>
              <a:t>Acopladores</a:t>
            </a:r>
            <a:r>
              <a:rPr dirty="0" sz="1200" spc="15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instalados</a:t>
            </a:r>
            <a:r>
              <a:rPr dirty="0" sz="1200" spc="20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en</a:t>
            </a:r>
            <a:r>
              <a:rPr dirty="0" sz="1200" spc="20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la</a:t>
            </a:r>
            <a:r>
              <a:rPr dirty="0" sz="1200" spc="5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salida</a:t>
            </a:r>
            <a:r>
              <a:rPr dirty="0" sz="1200" spc="5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de</a:t>
            </a:r>
            <a:r>
              <a:rPr dirty="0" sz="1200" spc="-5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fases.</a:t>
            </a:r>
            <a:r>
              <a:rPr dirty="0" sz="1200" spc="-15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7" action="ppaction://hlinksldjump"/>
              </a:rPr>
              <a:t>.........................................................</a:t>
            </a:r>
            <a:r>
              <a:rPr dirty="0" sz="1200" spc="-55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7" action="ppaction://hlinksldjump"/>
              </a:rPr>
              <a:t>45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Figura</a:t>
            </a:r>
            <a:r>
              <a:rPr dirty="0" sz="1200" spc="-35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22. Ejemplo</a:t>
            </a:r>
            <a:r>
              <a:rPr dirty="0" sz="1200" spc="-10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de</a:t>
            </a:r>
            <a:r>
              <a:rPr dirty="0" sz="1200" spc="-10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resultados</a:t>
            </a:r>
            <a:r>
              <a:rPr dirty="0" sz="1200" spc="5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de</a:t>
            </a:r>
            <a:r>
              <a:rPr dirty="0" sz="1200" spc="5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la</a:t>
            </a:r>
            <a:r>
              <a:rPr dirty="0" sz="1200" spc="-10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prueba</a:t>
            </a:r>
            <a:r>
              <a:rPr dirty="0" sz="1200" spc="-10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de</a:t>
            </a:r>
            <a:r>
              <a:rPr dirty="0" sz="1200" spc="-5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8" action="ppaction://hlinksldjump"/>
              </a:rPr>
              <a:t>descargas</a:t>
            </a:r>
            <a:r>
              <a:rPr dirty="0" sz="1200" spc="-5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8" action="ppaction://hlinksldjump"/>
              </a:rPr>
              <a:t>parciales.</a:t>
            </a:r>
            <a:r>
              <a:rPr dirty="0" sz="1200" spc="5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8" action="ppaction://hlinksldjump"/>
              </a:rPr>
              <a:t>.................................</a:t>
            </a:r>
            <a:r>
              <a:rPr dirty="0" sz="1200" spc="-60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8" action="ppaction://hlinksldjump"/>
              </a:rPr>
              <a:t>46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19" action="ppaction://hlinksldjump"/>
              </a:rPr>
              <a:t>Figura</a:t>
            </a:r>
            <a:r>
              <a:rPr dirty="0" sz="1200" spc="35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9" action="ppaction://hlinksldjump"/>
              </a:rPr>
              <a:t>23.</a:t>
            </a:r>
            <a:r>
              <a:rPr dirty="0" sz="1200" spc="35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9" action="ppaction://hlinksldjump"/>
              </a:rPr>
              <a:t>Localizaciones</a:t>
            </a:r>
            <a:r>
              <a:rPr dirty="0" sz="1200" spc="10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9" action="ppaction://hlinksldjump"/>
              </a:rPr>
              <a:t>de</a:t>
            </a:r>
            <a:r>
              <a:rPr dirty="0" sz="1200" spc="40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9" action="ppaction://hlinksldjump"/>
              </a:rPr>
              <a:t>descargas</a:t>
            </a:r>
            <a:r>
              <a:rPr dirty="0" sz="1200" spc="30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9" action="ppaction://hlinksldjump"/>
              </a:rPr>
              <a:t>parciales</a:t>
            </a:r>
            <a:r>
              <a:rPr dirty="0" sz="1200" spc="30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9" action="ppaction://hlinksldjump"/>
              </a:rPr>
              <a:t>internas.</a:t>
            </a:r>
            <a:r>
              <a:rPr dirty="0" sz="1200" spc="25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9" action="ppaction://hlinksldjump"/>
              </a:rPr>
              <a:t>.....................................................</a:t>
            </a:r>
            <a:r>
              <a:rPr dirty="0" sz="1200" spc="-75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9" action="ppaction://hlinksldjump"/>
              </a:rPr>
              <a:t>47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315"/>
              </a:spcBef>
            </a:pPr>
            <a:r>
              <a:rPr dirty="0" sz="1200">
                <a:latin typeface="Calibri"/>
                <a:cs typeface="Calibri"/>
                <a:hlinkClick r:id="rId20" action="ppaction://hlinksldjump"/>
              </a:rPr>
              <a:t>Figura</a:t>
            </a:r>
            <a:r>
              <a:rPr dirty="0" sz="1200" spc="20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24.</a:t>
            </a:r>
            <a:r>
              <a:rPr dirty="0" sz="1200" spc="20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Típicas</a:t>
            </a:r>
            <a:r>
              <a:rPr dirty="0" sz="1200" spc="15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formas</a:t>
            </a:r>
            <a:r>
              <a:rPr dirty="0" sz="1200" spc="10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de</a:t>
            </a:r>
            <a:r>
              <a:rPr dirty="0" sz="1200" spc="15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fallas</a:t>
            </a:r>
            <a:r>
              <a:rPr dirty="0" sz="1200" spc="5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por</a:t>
            </a:r>
            <a:r>
              <a:rPr dirty="0" sz="1200" spc="15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micro</a:t>
            </a:r>
            <a:r>
              <a:rPr dirty="0" sz="1200" spc="20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0" action="ppaction://hlinksldjump"/>
              </a:rPr>
              <a:t>vacíos................................................................</a:t>
            </a:r>
            <a:r>
              <a:rPr dirty="0" sz="1200" spc="-80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0" action="ppaction://hlinksldjump"/>
              </a:rPr>
              <a:t>48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ct val="122100"/>
              </a:lnSpc>
              <a:spcBef>
                <a:spcPts val="5"/>
              </a:spcBef>
            </a:pPr>
            <a:r>
              <a:rPr dirty="0" sz="1200">
                <a:latin typeface="Calibri"/>
                <a:cs typeface="Calibri"/>
                <a:hlinkClick r:id="rId20" action="ppaction://hlinksldjump"/>
              </a:rPr>
              <a:t>Figura</a:t>
            </a:r>
            <a:r>
              <a:rPr dirty="0" sz="1200" spc="-45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25.</a:t>
            </a:r>
            <a:r>
              <a:rPr dirty="0" sz="1200" spc="15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Típicas</a:t>
            </a:r>
            <a:r>
              <a:rPr dirty="0" sz="1200" spc="15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formas de</a:t>
            </a:r>
            <a:r>
              <a:rPr dirty="0" sz="1200" spc="10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falla por</a:t>
            </a:r>
            <a:r>
              <a:rPr dirty="0" sz="1200" spc="10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0" action="ppaction://hlinksldjump"/>
              </a:rPr>
              <a:t>delaminación</a:t>
            </a:r>
            <a:r>
              <a:rPr dirty="0" sz="1200" spc="20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interna de</a:t>
            </a:r>
            <a:r>
              <a:rPr dirty="0" sz="1200" spc="20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 spc="-20">
                <a:latin typeface="Calibri"/>
                <a:cs typeface="Calibri"/>
                <a:hlinkClick r:id="rId20" action="ppaction://hlinksldjump"/>
              </a:rPr>
              <a:t>aislamiento.</a:t>
            </a:r>
            <a:r>
              <a:rPr dirty="0" sz="1200" spc="-50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0" action="ppaction://hlinksldjump"/>
              </a:rPr>
              <a:t>.........................</a:t>
            </a:r>
            <a:r>
              <a:rPr dirty="0" sz="1200" spc="-55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0" action="ppaction://hlinksldjump"/>
              </a:rPr>
              <a:t>48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Figura</a:t>
            </a:r>
            <a:r>
              <a:rPr dirty="0" sz="1200" spc="-70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26. Típicas</a:t>
            </a:r>
            <a:r>
              <a:rPr dirty="0" sz="1200" spc="10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formas de</a:t>
            </a:r>
            <a:r>
              <a:rPr dirty="0" sz="1200" spc="10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falla por</a:t>
            </a:r>
            <a:r>
              <a:rPr dirty="0" sz="1200" spc="5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1" action="ppaction://hlinksldjump"/>
              </a:rPr>
              <a:t>descargas</a:t>
            </a:r>
            <a:r>
              <a:rPr dirty="0" sz="1200" spc="5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dentro</a:t>
            </a:r>
            <a:r>
              <a:rPr dirty="0" sz="1200" spc="15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de</a:t>
            </a:r>
            <a:r>
              <a:rPr dirty="0" sz="1200" spc="20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la </a:t>
            </a:r>
            <a:r>
              <a:rPr dirty="0" sz="1200" spc="-20">
                <a:latin typeface="Calibri"/>
                <a:cs typeface="Calibri"/>
                <a:hlinkClick r:id="rId21" action="ppaction://hlinksldjump"/>
              </a:rPr>
              <a:t>ranura.</a:t>
            </a:r>
            <a:r>
              <a:rPr dirty="0" sz="1200" spc="-50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1" action="ppaction://hlinksldjump"/>
              </a:rPr>
              <a:t>....................................</a:t>
            </a:r>
            <a:r>
              <a:rPr dirty="0" sz="1200" spc="-60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1" action="ppaction://hlinksldjump"/>
              </a:rPr>
              <a:t>49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Figura</a:t>
            </a:r>
            <a:r>
              <a:rPr dirty="0" sz="1200" spc="-45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27. Típicas</a:t>
            </a:r>
            <a:r>
              <a:rPr dirty="0" sz="1200" spc="5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formas</a:t>
            </a:r>
            <a:r>
              <a:rPr dirty="0" sz="1200" spc="-10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de falla</a:t>
            </a:r>
            <a:r>
              <a:rPr dirty="0" sz="1200" spc="-10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por</a:t>
            </a:r>
            <a:r>
              <a:rPr dirty="0" sz="1200" spc="-5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1" action="ppaction://hlinksldjump"/>
              </a:rPr>
              <a:t>delaminación</a:t>
            </a:r>
            <a:r>
              <a:rPr dirty="0" sz="1200" spc="10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entre</a:t>
            </a:r>
            <a:r>
              <a:rPr dirty="0" sz="1200" spc="-5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cobre</a:t>
            </a:r>
            <a:r>
              <a:rPr dirty="0" sz="1200" spc="10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y </a:t>
            </a:r>
            <a:r>
              <a:rPr dirty="0" sz="1200" spc="-10">
                <a:latin typeface="Calibri"/>
                <a:cs typeface="Calibri"/>
                <a:hlinkClick r:id="rId21" action="ppaction://hlinksldjump"/>
              </a:rPr>
              <a:t>aislamiento</a:t>
            </a:r>
            <a:r>
              <a:rPr dirty="0" sz="1200" spc="-60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1" action="ppaction://hlinksldjump"/>
              </a:rPr>
              <a:t>.....................</a:t>
            </a:r>
            <a:r>
              <a:rPr dirty="0" sz="1200" spc="-55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1" action="ppaction://hlinksldjump"/>
              </a:rPr>
              <a:t>49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2" action="ppaction://hlinksldjump"/>
              </a:rPr>
              <a:t>Figura</a:t>
            </a:r>
            <a:r>
              <a:rPr dirty="0" sz="1200" spc="70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2" action="ppaction://hlinksldjump"/>
              </a:rPr>
              <a:t>28.</a:t>
            </a:r>
            <a:r>
              <a:rPr dirty="0" sz="1200" spc="55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2" action="ppaction://hlinksldjump"/>
              </a:rPr>
              <a:t>Localizaciones</a:t>
            </a:r>
            <a:r>
              <a:rPr dirty="0" sz="1200" spc="35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2" action="ppaction://hlinksldjump"/>
              </a:rPr>
              <a:t>de</a:t>
            </a:r>
            <a:r>
              <a:rPr dirty="0" sz="1200" spc="55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2" action="ppaction://hlinksldjump"/>
              </a:rPr>
              <a:t>descargas</a:t>
            </a:r>
            <a:r>
              <a:rPr dirty="0" sz="1200" spc="50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2" action="ppaction://hlinksldjump"/>
              </a:rPr>
              <a:t>parciales</a:t>
            </a:r>
            <a:r>
              <a:rPr dirty="0" sz="1200" spc="60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2" action="ppaction://hlinksldjump"/>
              </a:rPr>
              <a:t>externas......................................................</a:t>
            </a:r>
            <a:r>
              <a:rPr dirty="0" sz="1200" spc="-55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2" action="ppaction://hlinksldjump"/>
              </a:rPr>
              <a:t>50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2" action="ppaction://hlinksldjump"/>
              </a:rPr>
              <a:t>Figura</a:t>
            </a:r>
            <a:r>
              <a:rPr dirty="0" sz="1200" spc="10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2" action="ppaction://hlinksldjump"/>
              </a:rPr>
              <a:t>29.</a:t>
            </a:r>
            <a:r>
              <a:rPr dirty="0" sz="1200" spc="5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2" action="ppaction://hlinksldjump"/>
              </a:rPr>
              <a:t>Típicas</a:t>
            </a:r>
            <a:r>
              <a:rPr dirty="0" sz="1200" spc="5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2" action="ppaction://hlinksldjump"/>
              </a:rPr>
              <a:t>formas</a:t>
            </a:r>
            <a:r>
              <a:rPr dirty="0" sz="1200" spc="-5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2" action="ppaction://hlinksldjump"/>
              </a:rPr>
              <a:t>de falla</a:t>
            </a:r>
            <a:r>
              <a:rPr dirty="0" sz="1200" spc="-5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2" action="ppaction://hlinksldjump"/>
              </a:rPr>
              <a:t>por </a:t>
            </a:r>
            <a:r>
              <a:rPr dirty="0" sz="1200" spc="-10">
                <a:latin typeface="Calibri"/>
                <a:cs typeface="Calibri"/>
                <a:hlinkClick r:id="rId22" action="ppaction://hlinksldjump"/>
              </a:rPr>
              <a:t>descargas</a:t>
            </a:r>
            <a:r>
              <a:rPr dirty="0" sz="1200">
                <a:latin typeface="Calibri"/>
                <a:cs typeface="Calibri"/>
                <a:hlinkClick r:id="rId22" action="ppaction://hlinksldjump"/>
              </a:rPr>
              <a:t> externas</a:t>
            </a:r>
            <a:r>
              <a:rPr dirty="0" sz="1200" spc="-5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2" action="ppaction://hlinksldjump"/>
              </a:rPr>
              <a:t>superficiales.</a:t>
            </a:r>
            <a:r>
              <a:rPr dirty="0" sz="1200" spc="-20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2" action="ppaction://hlinksldjump"/>
              </a:rPr>
              <a:t>................................</a:t>
            </a:r>
            <a:r>
              <a:rPr dirty="0" sz="1200" spc="-90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2" action="ppaction://hlinksldjump"/>
              </a:rPr>
              <a:t>50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310"/>
              </a:spcBef>
            </a:pPr>
            <a:r>
              <a:rPr dirty="0" sz="1200">
                <a:latin typeface="Calibri"/>
                <a:cs typeface="Calibri"/>
                <a:hlinkClick r:id="rId23" action="ppaction://hlinksldjump"/>
              </a:rPr>
              <a:t>Figura</a:t>
            </a:r>
            <a:r>
              <a:rPr dirty="0" sz="1200" spc="30">
                <a:latin typeface="Calibri"/>
                <a:cs typeface="Calibri"/>
                <a:hlinkClick r:id="rId2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3" action="ppaction://hlinksldjump"/>
              </a:rPr>
              <a:t>30.</a:t>
            </a:r>
            <a:r>
              <a:rPr dirty="0" sz="1200" spc="25">
                <a:latin typeface="Calibri"/>
                <a:cs typeface="Calibri"/>
                <a:hlinkClick r:id="rId2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3" action="ppaction://hlinksldjump"/>
              </a:rPr>
              <a:t>Típicas</a:t>
            </a:r>
            <a:r>
              <a:rPr dirty="0" sz="1200" spc="25">
                <a:latin typeface="Calibri"/>
                <a:cs typeface="Calibri"/>
                <a:hlinkClick r:id="rId2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3" action="ppaction://hlinksldjump"/>
              </a:rPr>
              <a:t>formas</a:t>
            </a:r>
            <a:r>
              <a:rPr dirty="0" sz="1200" spc="20">
                <a:latin typeface="Calibri"/>
                <a:cs typeface="Calibri"/>
                <a:hlinkClick r:id="rId2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3" action="ppaction://hlinksldjump"/>
              </a:rPr>
              <a:t>de</a:t>
            </a:r>
            <a:r>
              <a:rPr dirty="0" sz="1200" spc="20">
                <a:latin typeface="Calibri"/>
                <a:cs typeface="Calibri"/>
                <a:hlinkClick r:id="rId2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3" action="ppaction://hlinksldjump"/>
              </a:rPr>
              <a:t>falla</a:t>
            </a:r>
            <a:r>
              <a:rPr dirty="0" sz="1200" spc="15">
                <a:latin typeface="Calibri"/>
                <a:cs typeface="Calibri"/>
                <a:hlinkClick r:id="rId2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3" action="ppaction://hlinksldjump"/>
              </a:rPr>
              <a:t>por</a:t>
            </a:r>
            <a:r>
              <a:rPr dirty="0" sz="1200" spc="20">
                <a:latin typeface="Calibri"/>
                <a:cs typeface="Calibri"/>
                <a:hlinkClick r:id="rId2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3" action="ppaction://hlinksldjump"/>
              </a:rPr>
              <a:t>espaciamiento</a:t>
            </a:r>
            <a:r>
              <a:rPr dirty="0" sz="1200" spc="30">
                <a:latin typeface="Calibri"/>
                <a:cs typeface="Calibri"/>
                <a:hlinkClick r:id="rId2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3" action="ppaction://hlinksldjump"/>
              </a:rPr>
              <a:t>inadecuado..........................................</a:t>
            </a:r>
            <a:r>
              <a:rPr dirty="0" sz="1200" spc="-75">
                <a:latin typeface="Calibri"/>
                <a:cs typeface="Calibri"/>
                <a:hlinkClick r:id="rId23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3" action="ppaction://hlinksldjump"/>
              </a:rPr>
              <a:t>51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288" y="435356"/>
            <a:ext cx="5781040" cy="9137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254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14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15"/>
              </a:spcBef>
            </a:pP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2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31.</a:t>
            </a:r>
            <a:r>
              <a:rPr dirty="0" sz="1200" spc="1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Típicas</a:t>
            </a:r>
            <a:r>
              <a:rPr dirty="0" sz="1200" spc="1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formas</a:t>
            </a:r>
            <a:r>
              <a:rPr dirty="0" sz="1200" spc="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de</a:t>
            </a:r>
            <a:r>
              <a:rPr dirty="0" sz="1200" spc="1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falla</a:t>
            </a:r>
            <a:r>
              <a:rPr dirty="0" sz="1200" spc="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en</a:t>
            </a:r>
            <a:r>
              <a:rPr dirty="0" sz="1200" spc="1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gradiente</a:t>
            </a:r>
            <a:r>
              <a:rPr dirty="0" sz="1200" spc="2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anti-</a:t>
            </a:r>
            <a:r>
              <a:rPr dirty="0" sz="1200" spc="-10">
                <a:latin typeface="Calibri"/>
                <a:cs typeface="Calibri"/>
                <a:hlinkClick r:id="rId2" action="ppaction://hlinksldjump"/>
              </a:rPr>
              <a:t>corona....................................................</a:t>
            </a:r>
            <a:r>
              <a:rPr dirty="0" sz="1200" spc="-8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" action="ppaction://hlinksldjump"/>
              </a:rPr>
              <a:t>51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1200">
                <a:latin typeface="Calibri"/>
                <a:cs typeface="Calibri"/>
                <a:hlinkClick r:id="rId3" action="ppaction://hlinksldjump"/>
              </a:rPr>
              <a:t>Figura</a:t>
            </a:r>
            <a:r>
              <a:rPr dirty="0" sz="1200" spc="6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3" action="ppaction://hlinksldjump"/>
              </a:rPr>
              <a:t>32.Formas</a:t>
            </a:r>
            <a:r>
              <a:rPr dirty="0" sz="1200" spc="5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típicas</a:t>
            </a:r>
            <a:r>
              <a:rPr dirty="0" sz="1200" spc="4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de</a:t>
            </a:r>
            <a:r>
              <a:rPr dirty="0" sz="1200" spc="5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disturbios</a:t>
            </a:r>
            <a:r>
              <a:rPr dirty="0" sz="1200" spc="5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y</a:t>
            </a:r>
            <a:r>
              <a:rPr dirty="0" sz="1200" spc="6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3" action="ppaction://hlinksldjump"/>
              </a:rPr>
              <a:t>ruidos.......................................................................</a:t>
            </a:r>
            <a:r>
              <a:rPr dirty="0" sz="1200" spc="-5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3" action="ppaction://hlinksldjump"/>
              </a:rPr>
              <a:t>52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21700"/>
              </a:lnSpc>
              <a:spcBef>
                <a:spcPts val="15"/>
              </a:spcBef>
            </a:pPr>
            <a:r>
              <a:rPr dirty="0" sz="1200">
                <a:latin typeface="Calibri"/>
                <a:cs typeface="Calibri"/>
                <a:hlinkClick r:id="rId4" action="ppaction://hlinksldjump"/>
              </a:rPr>
              <a:t>Figura</a:t>
            </a:r>
            <a:r>
              <a:rPr dirty="0" sz="1200" spc="10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4" action="ppaction://hlinksldjump"/>
              </a:rPr>
              <a:t>33.</a:t>
            </a:r>
            <a:r>
              <a:rPr dirty="0" sz="1200" spc="5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4" action="ppaction://hlinksldjump"/>
              </a:rPr>
              <a:t>Gráfica</a:t>
            </a:r>
            <a:r>
              <a:rPr dirty="0" sz="1200" spc="10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4" action="ppaction://hlinksldjump"/>
              </a:rPr>
              <a:t>de</a:t>
            </a:r>
            <a:r>
              <a:rPr dirty="0" sz="1200" spc="-5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4" action="ppaction://hlinksldjump"/>
              </a:rPr>
              <a:t>resultados de</a:t>
            </a:r>
            <a:r>
              <a:rPr dirty="0" sz="1200" spc="10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4" action="ppaction://hlinksldjump"/>
              </a:rPr>
              <a:t>monitoreo</a:t>
            </a:r>
            <a:r>
              <a:rPr dirty="0" sz="1200" spc="30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4" action="ppaction://hlinksldjump"/>
              </a:rPr>
              <a:t>de</a:t>
            </a:r>
            <a:r>
              <a:rPr dirty="0" sz="1200" spc="-5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4" action="ppaction://hlinksldjump"/>
              </a:rPr>
              <a:t>ozono</a:t>
            </a:r>
            <a:r>
              <a:rPr dirty="0" sz="1200" spc="-5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4" action="ppaction://hlinksldjump"/>
              </a:rPr>
              <a:t>en</a:t>
            </a:r>
            <a:r>
              <a:rPr dirty="0" sz="1200" spc="5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4" action="ppaction://hlinksldjump"/>
              </a:rPr>
              <a:t>estator......................................</a:t>
            </a:r>
            <a:r>
              <a:rPr dirty="0" sz="1200" spc="-90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4" action="ppaction://hlinksldjump"/>
              </a:rPr>
              <a:t>53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Figura</a:t>
            </a:r>
            <a:r>
              <a:rPr dirty="0" sz="1200" spc="55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34.</a:t>
            </a:r>
            <a:r>
              <a:rPr dirty="0" sz="1200" spc="55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Prueba</a:t>
            </a:r>
            <a:r>
              <a:rPr dirty="0" sz="1200" spc="5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por</a:t>
            </a:r>
            <a:r>
              <a:rPr dirty="0" sz="1200" spc="6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cámara</a:t>
            </a:r>
            <a:r>
              <a:rPr dirty="0" sz="1200" spc="5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5" action="ppaction://hlinksldjump"/>
              </a:rPr>
              <a:t>oscura.</a:t>
            </a:r>
            <a:r>
              <a:rPr dirty="0" sz="1200" spc="-5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5" action="ppaction://hlinksldjump"/>
              </a:rPr>
              <a:t>.....................................................................................</a:t>
            </a:r>
            <a:r>
              <a:rPr dirty="0" sz="1200" spc="-65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5" action="ppaction://hlinksldjump"/>
              </a:rPr>
              <a:t>54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1200">
                <a:latin typeface="Calibri"/>
                <a:cs typeface="Calibri"/>
                <a:hlinkClick r:id="rId5" action="ppaction://hlinksldjump"/>
              </a:rPr>
              <a:t>Figura</a:t>
            </a:r>
            <a:r>
              <a:rPr dirty="0" sz="1200" spc="35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35.</a:t>
            </a:r>
            <a:r>
              <a:rPr dirty="0" sz="1200" spc="3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Personal</a:t>
            </a:r>
            <a:r>
              <a:rPr dirty="0" sz="1200" spc="2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5" action="ppaction://hlinksldjump"/>
              </a:rPr>
              <a:t>ejecutando</a:t>
            </a:r>
            <a:r>
              <a:rPr dirty="0" sz="1200" spc="25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una</a:t>
            </a:r>
            <a:r>
              <a:rPr dirty="0" sz="1200" spc="20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5" action="ppaction://hlinksldjump"/>
              </a:rPr>
              <a:t>prueba</a:t>
            </a:r>
            <a:r>
              <a:rPr dirty="0" sz="1200" spc="55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 i="1">
                <a:latin typeface="Calibri"/>
                <a:cs typeface="Calibri"/>
                <a:hlinkClick r:id="rId5" action="ppaction://hlinksldjump"/>
              </a:rPr>
              <a:t>corona</a:t>
            </a:r>
            <a:r>
              <a:rPr dirty="0" sz="1200" spc="25" i="1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 spc="-10" i="1">
                <a:latin typeface="Calibri"/>
                <a:cs typeface="Calibri"/>
                <a:hlinkClick r:id="rId5" action="ppaction://hlinksldjump"/>
              </a:rPr>
              <a:t>probe.</a:t>
            </a:r>
            <a:r>
              <a:rPr dirty="0" sz="1200" spc="-10">
                <a:latin typeface="Calibri"/>
                <a:cs typeface="Calibri"/>
                <a:hlinkClick r:id="rId5" action="ppaction://hlinksldjump"/>
              </a:rPr>
              <a:t>.....................................................</a:t>
            </a:r>
            <a:r>
              <a:rPr dirty="0" sz="1200" spc="-75">
                <a:latin typeface="Calibri"/>
                <a:cs typeface="Calibri"/>
                <a:hlinkClick r:id="rId5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5" action="ppaction://hlinksldjump"/>
              </a:rPr>
              <a:t>54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200">
                <a:latin typeface="Calibri"/>
                <a:cs typeface="Calibri"/>
                <a:hlinkClick r:id="rId6" action="ppaction://hlinksldjump"/>
              </a:rPr>
              <a:t>Figura</a:t>
            </a:r>
            <a:r>
              <a:rPr dirty="0" sz="1200" spc="50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6" action="ppaction://hlinksldjump"/>
              </a:rPr>
              <a:t>36.</a:t>
            </a:r>
            <a:r>
              <a:rPr dirty="0" sz="1200" spc="55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6" action="ppaction://hlinksldjump"/>
              </a:rPr>
              <a:t>Contaminación</a:t>
            </a:r>
            <a:r>
              <a:rPr dirty="0" sz="1200" spc="60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6" action="ppaction://hlinksldjump"/>
              </a:rPr>
              <a:t>en</a:t>
            </a:r>
            <a:r>
              <a:rPr dirty="0" sz="1200" spc="65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6" action="ppaction://hlinksldjump"/>
              </a:rPr>
              <a:t>cabezas</a:t>
            </a:r>
            <a:r>
              <a:rPr dirty="0" sz="1200" spc="40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6" action="ppaction://hlinksldjump"/>
              </a:rPr>
              <a:t>de</a:t>
            </a:r>
            <a:r>
              <a:rPr dirty="0" sz="1200" spc="50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6" action="ppaction://hlinksldjump"/>
              </a:rPr>
              <a:t>bobina.....................................................................</a:t>
            </a:r>
            <a:r>
              <a:rPr dirty="0" sz="1200" spc="-55">
                <a:latin typeface="Calibri"/>
                <a:cs typeface="Calibri"/>
                <a:hlinkClick r:id="rId6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6" action="ppaction://hlinksldjump"/>
              </a:rPr>
              <a:t>55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  <a:hlinkClick r:id="rId7" action="ppaction://hlinksldjump"/>
              </a:rPr>
              <a:t>Figura</a:t>
            </a:r>
            <a:r>
              <a:rPr dirty="0" sz="1200" spc="65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7" action="ppaction://hlinksldjump"/>
              </a:rPr>
              <a:t>37.</a:t>
            </a:r>
            <a:r>
              <a:rPr dirty="0" sz="1200" spc="55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7" action="ppaction://hlinksldjump"/>
              </a:rPr>
              <a:t>Inspección</a:t>
            </a:r>
            <a:r>
              <a:rPr dirty="0" sz="1200" spc="60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7" action="ppaction://hlinksldjump"/>
              </a:rPr>
              <a:t>de</a:t>
            </a:r>
            <a:r>
              <a:rPr dirty="0" sz="1200" spc="55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7" action="ppaction://hlinksldjump"/>
              </a:rPr>
              <a:t>cuñas.</a:t>
            </a:r>
            <a:r>
              <a:rPr dirty="0" sz="1200" spc="50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7" action="ppaction://hlinksldjump"/>
              </a:rPr>
              <a:t>...............................................................................................</a:t>
            </a:r>
            <a:r>
              <a:rPr dirty="0" sz="1200" spc="-55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7" action="ppaction://hlinksldjump"/>
              </a:rPr>
              <a:t>56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1200">
                <a:latin typeface="Calibri"/>
                <a:cs typeface="Calibri"/>
                <a:hlinkClick r:id="rId7" action="ppaction://hlinksldjump"/>
              </a:rPr>
              <a:t>Figura</a:t>
            </a:r>
            <a:r>
              <a:rPr dirty="0" sz="1200" spc="45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7" action="ppaction://hlinksldjump"/>
              </a:rPr>
              <a:t>38.</a:t>
            </a:r>
            <a:r>
              <a:rPr dirty="0" sz="1200" spc="35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7" action="ppaction://hlinksldjump"/>
              </a:rPr>
              <a:t>Ejemplo</a:t>
            </a:r>
            <a:r>
              <a:rPr dirty="0" sz="1200" spc="30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7" action="ppaction://hlinksldjump"/>
              </a:rPr>
              <a:t>de</a:t>
            </a:r>
            <a:r>
              <a:rPr dirty="0" sz="1200" spc="30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7" action="ppaction://hlinksldjump"/>
              </a:rPr>
              <a:t>espaciamiento</a:t>
            </a:r>
            <a:r>
              <a:rPr dirty="0" sz="1200" spc="45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7" action="ppaction://hlinksldjump"/>
              </a:rPr>
              <a:t>inadecuado.</a:t>
            </a:r>
            <a:r>
              <a:rPr dirty="0" sz="1200" spc="5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7" action="ppaction://hlinksldjump"/>
              </a:rPr>
              <a:t>.................................................................</a:t>
            </a:r>
            <a:r>
              <a:rPr dirty="0" sz="1200" spc="-70">
                <a:latin typeface="Calibri"/>
                <a:cs typeface="Calibri"/>
                <a:hlinkClick r:id="rId7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7" action="ppaction://hlinksldjump"/>
              </a:rPr>
              <a:t>56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  <a:hlinkClick r:id="rId8" action="ppaction://hlinksldjump"/>
              </a:rPr>
              <a:t>Figura</a:t>
            </a:r>
            <a:r>
              <a:rPr dirty="0" sz="1200" spc="30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8" action="ppaction://hlinksldjump"/>
              </a:rPr>
              <a:t>39.</a:t>
            </a:r>
            <a:r>
              <a:rPr dirty="0" sz="1200" spc="25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8" action="ppaction://hlinksldjump"/>
              </a:rPr>
              <a:t>Porcentaje</a:t>
            </a:r>
            <a:r>
              <a:rPr dirty="0" sz="1200" spc="20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8" action="ppaction://hlinksldjump"/>
              </a:rPr>
              <a:t>de</a:t>
            </a:r>
            <a:r>
              <a:rPr dirty="0" sz="1200" spc="20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8" action="ppaction://hlinksldjump"/>
              </a:rPr>
              <a:t>causas</a:t>
            </a:r>
            <a:r>
              <a:rPr dirty="0" sz="1200" spc="25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8" action="ppaction://hlinksldjump"/>
              </a:rPr>
              <a:t>de</a:t>
            </a:r>
            <a:r>
              <a:rPr dirty="0" sz="1200" spc="15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8" action="ppaction://hlinksldjump"/>
              </a:rPr>
              <a:t>fallas</a:t>
            </a:r>
            <a:r>
              <a:rPr dirty="0" sz="1200" spc="15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8" action="ppaction://hlinksldjump"/>
              </a:rPr>
              <a:t>en</a:t>
            </a:r>
            <a:r>
              <a:rPr dirty="0" sz="1200" spc="20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8" action="ppaction://hlinksldjump"/>
              </a:rPr>
              <a:t>generadores.</a:t>
            </a:r>
            <a:r>
              <a:rPr dirty="0" sz="1200" spc="-75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8" action="ppaction://hlinksldjump"/>
              </a:rPr>
              <a:t>.....................................................</a:t>
            </a:r>
            <a:r>
              <a:rPr dirty="0" sz="1200" spc="-80">
                <a:latin typeface="Calibri"/>
                <a:cs typeface="Calibri"/>
                <a:hlinkClick r:id="rId8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8" action="ppaction://hlinksldjump"/>
              </a:rPr>
              <a:t>64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ts val="1760"/>
              </a:lnSpc>
              <a:spcBef>
                <a:spcPts val="105"/>
              </a:spcBef>
            </a:pPr>
            <a:r>
              <a:rPr dirty="0" sz="1200">
                <a:latin typeface="Calibri"/>
                <a:cs typeface="Calibri"/>
                <a:hlinkClick r:id="rId9" action="ppaction://hlinksldjump"/>
              </a:rPr>
              <a:t>Figura</a:t>
            </a:r>
            <a:r>
              <a:rPr dirty="0" sz="1200" spc="15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40.</a:t>
            </a:r>
            <a:r>
              <a:rPr dirty="0" sz="1200" spc="10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Ejemplos de</a:t>
            </a:r>
            <a:r>
              <a:rPr dirty="0" sz="1200" spc="5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9" action="ppaction://hlinksldjump"/>
              </a:rPr>
              <a:t>impregnación</a:t>
            </a:r>
            <a:r>
              <a:rPr dirty="0" sz="1200" spc="5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de</a:t>
            </a:r>
            <a:r>
              <a:rPr dirty="0" sz="1200" spc="5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resina por</a:t>
            </a:r>
            <a:r>
              <a:rPr dirty="0" sz="1200" spc="20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9" action="ppaction://hlinksldjump"/>
              </a:rPr>
              <a:t>Global</a:t>
            </a:r>
            <a:r>
              <a:rPr dirty="0" sz="1200" spc="15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9" action="ppaction://hlinksldjump"/>
              </a:rPr>
              <a:t>VPI</a:t>
            </a:r>
            <a:r>
              <a:rPr dirty="0" sz="1200" spc="-90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9" action="ppaction://hlinksldjump"/>
              </a:rPr>
              <a:t>..............................................</a:t>
            </a:r>
            <a:r>
              <a:rPr dirty="0" sz="1200" spc="-85">
                <a:latin typeface="Calibri"/>
                <a:cs typeface="Calibri"/>
                <a:hlinkClick r:id="rId9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9" action="ppaction://hlinksldjump"/>
              </a:rPr>
              <a:t>65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Figura</a:t>
            </a:r>
            <a:r>
              <a:rPr dirty="0" sz="1200" spc="50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41.</a:t>
            </a:r>
            <a:r>
              <a:rPr dirty="0" sz="1200" spc="40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Esquema</a:t>
            </a:r>
            <a:r>
              <a:rPr dirty="0" sz="1200" spc="40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de</a:t>
            </a:r>
            <a:r>
              <a:rPr dirty="0" sz="1200" spc="35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bobinado</a:t>
            </a:r>
            <a:r>
              <a:rPr dirty="0" sz="1200" spc="50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0" action="ppaction://hlinksldjump"/>
              </a:rPr>
              <a:t>U3</a:t>
            </a:r>
            <a:r>
              <a:rPr dirty="0" sz="1200" spc="-20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0" action="ppaction://hlinksldjump"/>
              </a:rPr>
              <a:t>.......................................................................................</a:t>
            </a:r>
            <a:r>
              <a:rPr dirty="0" sz="1200" spc="-70">
                <a:latin typeface="Calibri"/>
                <a:cs typeface="Calibri"/>
                <a:hlinkClick r:id="rId10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0" action="ppaction://hlinksldjump"/>
              </a:rPr>
              <a:t>75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200">
                <a:latin typeface="Calibri"/>
                <a:cs typeface="Calibri"/>
                <a:hlinkClick r:id="rId11" action="ppaction://hlinksldjump"/>
              </a:rPr>
              <a:t>Figura</a:t>
            </a:r>
            <a:r>
              <a:rPr dirty="0" sz="1200" spc="6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42.</a:t>
            </a:r>
            <a:r>
              <a:rPr dirty="0" sz="1200" spc="60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Estado</a:t>
            </a:r>
            <a:r>
              <a:rPr dirty="0" sz="1200" spc="50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inicial</a:t>
            </a:r>
            <a:r>
              <a:rPr dirty="0" sz="1200" spc="4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del</a:t>
            </a:r>
            <a:r>
              <a:rPr dirty="0" sz="1200" spc="6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1" action="ppaction://hlinksldjump"/>
              </a:rPr>
              <a:t>estator .........................................................................................</a:t>
            </a:r>
            <a:r>
              <a:rPr dirty="0" sz="1200" spc="-5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1" action="ppaction://hlinksldjump"/>
              </a:rPr>
              <a:t>76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  <a:hlinkClick r:id="rId11" action="ppaction://hlinksldjump"/>
              </a:rPr>
              <a:t>Figura</a:t>
            </a:r>
            <a:r>
              <a:rPr dirty="0" sz="1200" spc="5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43.</a:t>
            </a:r>
            <a:r>
              <a:rPr dirty="0" sz="1200" spc="5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Estado</a:t>
            </a:r>
            <a:r>
              <a:rPr dirty="0" sz="1200" spc="40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inicial</a:t>
            </a:r>
            <a:r>
              <a:rPr dirty="0" sz="1200" spc="40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del</a:t>
            </a:r>
            <a:r>
              <a:rPr dirty="0" sz="1200" spc="5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1" action="ppaction://hlinksldjump"/>
              </a:rPr>
              <a:t>rotor</a:t>
            </a:r>
            <a:r>
              <a:rPr dirty="0" sz="1200" spc="85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1" action="ppaction://hlinksldjump"/>
              </a:rPr>
              <a:t>............................................................................................</a:t>
            </a:r>
            <a:r>
              <a:rPr dirty="0" sz="1200" spc="-60">
                <a:latin typeface="Calibri"/>
                <a:cs typeface="Calibri"/>
                <a:hlinkClick r:id="rId11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1" action="ppaction://hlinksldjump"/>
              </a:rPr>
              <a:t>76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1200">
                <a:latin typeface="Calibri"/>
                <a:cs typeface="Calibri"/>
                <a:hlinkClick r:id="rId12" action="ppaction://hlinksldjump"/>
              </a:rPr>
              <a:t>Figura</a:t>
            </a:r>
            <a:r>
              <a:rPr dirty="0" sz="1200" spc="40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2" action="ppaction://hlinksldjump"/>
              </a:rPr>
              <a:t>44.</a:t>
            </a:r>
            <a:r>
              <a:rPr dirty="0" sz="1200" spc="35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2" action="ppaction://hlinksldjump"/>
              </a:rPr>
              <a:t>Descarga</a:t>
            </a:r>
            <a:r>
              <a:rPr dirty="0" sz="1200" spc="35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2" action="ppaction://hlinksldjump"/>
              </a:rPr>
              <a:t>parcial</a:t>
            </a:r>
            <a:r>
              <a:rPr dirty="0" sz="1200" spc="40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2" action="ppaction://hlinksldjump"/>
              </a:rPr>
              <a:t>en</a:t>
            </a:r>
            <a:r>
              <a:rPr dirty="0" sz="1200" spc="30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2" action="ppaction://hlinksldjump"/>
              </a:rPr>
              <a:t>la</a:t>
            </a:r>
            <a:r>
              <a:rPr dirty="0" sz="1200" spc="25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2" action="ppaction://hlinksldjump"/>
              </a:rPr>
              <a:t>bobina</a:t>
            </a:r>
            <a:r>
              <a:rPr dirty="0" sz="1200" spc="25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2" action="ppaction://hlinksldjump"/>
              </a:rPr>
              <a:t>10.............................................................................</a:t>
            </a:r>
            <a:r>
              <a:rPr dirty="0" sz="1200" spc="-75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2" action="ppaction://hlinksldjump"/>
              </a:rPr>
              <a:t>77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  <a:hlinkClick r:id="rId12" action="ppaction://hlinksldjump"/>
              </a:rPr>
              <a:t>Figura</a:t>
            </a:r>
            <a:r>
              <a:rPr dirty="0" sz="1200" spc="40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2" action="ppaction://hlinksldjump"/>
              </a:rPr>
              <a:t>45.</a:t>
            </a:r>
            <a:r>
              <a:rPr dirty="0" sz="1200" spc="35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2" action="ppaction://hlinksldjump"/>
              </a:rPr>
              <a:t>Descarga</a:t>
            </a:r>
            <a:r>
              <a:rPr dirty="0" sz="1200" spc="35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2" action="ppaction://hlinksldjump"/>
              </a:rPr>
              <a:t>parcial</a:t>
            </a:r>
            <a:r>
              <a:rPr dirty="0" sz="1200" spc="40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2" action="ppaction://hlinksldjump"/>
              </a:rPr>
              <a:t>en</a:t>
            </a:r>
            <a:r>
              <a:rPr dirty="0" sz="1200" spc="30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2" action="ppaction://hlinksldjump"/>
              </a:rPr>
              <a:t>la</a:t>
            </a:r>
            <a:r>
              <a:rPr dirty="0" sz="1200" spc="25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2" action="ppaction://hlinksldjump"/>
              </a:rPr>
              <a:t>bobina</a:t>
            </a:r>
            <a:r>
              <a:rPr dirty="0" sz="1200" spc="25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2" action="ppaction://hlinksldjump"/>
              </a:rPr>
              <a:t>24.............................................................................</a:t>
            </a:r>
            <a:r>
              <a:rPr dirty="0" sz="1200" spc="-75">
                <a:latin typeface="Calibri"/>
                <a:cs typeface="Calibri"/>
                <a:hlinkClick r:id="rId1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2" action="ppaction://hlinksldjump"/>
              </a:rPr>
              <a:t>77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1200">
                <a:latin typeface="Calibri"/>
                <a:cs typeface="Calibri"/>
                <a:hlinkClick r:id="rId13" action="ppaction://hlinksldjump"/>
              </a:rPr>
              <a:t>Figura</a:t>
            </a:r>
            <a:r>
              <a:rPr dirty="0" sz="1200" spc="2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3" action="ppaction://hlinksldjump"/>
              </a:rPr>
              <a:t>46.</a:t>
            </a:r>
            <a:r>
              <a:rPr dirty="0" sz="1200" spc="20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3" action="ppaction://hlinksldjump"/>
              </a:rPr>
              <a:t>Aislamiento</a:t>
            </a:r>
            <a:r>
              <a:rPr dirty="0" sz="1200" spc="2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3" action="ppaction://hlinksldjump"/>
              </a:rPr>
              <a:t>cristalizado</a:t>
            </a:r>
            <a:r>
              <a:rPr dirty="0" sz="1200" spc="1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3" action="ppaction://hlinksldjump"/>
              </a:rPr>
              <a:t>en</a:t>
            </a:r>
            <a:r>
              <a:rPr dirty="0" sz="1200" spc="1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3" action="ppaction://hlinksldjump"/>
              </a:rPr>
              <a:t>el</a:t>
            </a:r>
            <a:r>
              <a:rPr dirty="0" sz="1200" spc="1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3" action="ppaction://hlinksldjump"/>
              </a:rPr>
              <a:t>puente</a:t>
            </a:r>
            <a:r>
              <a:rPr dirty="0" sz="1200" spc="10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3" action="ppaction://hlinksldjump"/>
              </a:rPr>
              <a:t>de</a:t>
            </a:r>
            <a:r>
              <a:rPr dirty="0" sz="1200" spc="2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3" action="ppaction://hlinksldjump"/>
              </a:rPr>
              <a:t>bobina</a:t>
            </a:r>
            <a:r>
              <a:rPr dirty="0" sz="1200" spc="-13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3" action="ppaction://hlinksldjump"/>
              </a:rPr>
              <a:t>....................................................</a:t>
            </a:r>
            <a:r>
              <a:rPr dirty="0" sz="1200" spc="-80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3" action="ppaction://hlinksldjump"/>
              </a:rPr>
              <a:t>78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  <a:hlinkClick r:id="rId13" action="ppaction://hlinksldjump"/>
              </a:rPr>
              <a:t>Figura</a:t>
            </a:r>
            <a:r>
              <a:rPr dirty="0" sz="1200" spc="20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3" action="ppaction://hlinksldjump"/>
              </a:rPr>
              <a:t>47.</a:t>
            </a:r>
            <a:r>
              <a:rPr dirty="0" sz="1200" spc="20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3" action="ppaction://hlinksldjump"/>
              </a:rPr>
              <a:t>Barras</a:t>
            </a:r>
            <a:r>
              <a:rPr dirty="0" sz="1200" spc="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3" action="ppaction://hlinksldjump"/>
              </a:rPr>
              <a:t>de</a:t>
            </a:r>
            <a:r>
              <a:rPr dirty="0" sz="1200" spc="3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3" action="ppaction://hlinksldjump"/>
              </a:rPr>
              <a:t>conexiones</a:t>
            </a:r>
            <a:r>
              <a:rPr dirty="0" sz="1200" spc="20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3" action="ppaction://hlinksldjump"/>
              </a:rPr>
              <a:t>con</a:t>
            </a:r>
            <a:r>
              <a:rPr dirty="0" sz="1200" spc="2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3" action="ppaction://hlinksldjump"/>
              </a:rPr>
              <a:t>aislamiento</a:t>
            </a:r>
            <a:r>
              <a:rPr dirty="0" sz="1200" spc="10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3" action="ppaction://hlinksldjump"/>
              </a:rPr>
              <a:t>envejecido</a:t>
            </a:r>
            <a:r>
              <a:rPr dirty="0" sz="1200" spc="-35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3" action="ppaction://hlinksldjump"/>
              </a:rPr>
              <a:t>.................................................</a:t>
            </a:r>
            <a:r>
              <a:rPr dirty="0" sz="1200" spc="-80">
                <a:latin typeface="Calibri"/>
                <a:cs typeface="Calibri"/>
                <a:hlinkClick r:id="rId13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3" action="ppaction://hlinksldjump"/>
              </a:rPr>
              <a:t>78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200">
                <a:latin typeface="Calibri"/>
                <a:cs typeface="Calibri"/>
                <a:hlinkClick r:id="rId14" action="ppaction://hlinksldjump"/>
              </a:rPr>
              <a:t>Figura</a:t>
            </a:r>
            <a:r>
              <a:rPr dirty="0" sz="1200" spc="45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48.</a:t>
            </a:r>
            <a:r>
              <a:rPr dirty="0" sz="1200" spc="45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Conductos</a:t>
            </a:r>
            <a:r>
              <a:rPr dirty="0" sz="1200" spc="45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de</a:t>
            </a:r>
            <a:r>
              <a:rPr dirty="0" sz="1200" spc="4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4" action="ppaction://hlinksldjump"/>
              </a:rPr>
              <a:t>ventilación</a:t>
            </a:r>
            <a:r>
              <a:rPr dirty="0" sz="1200" spc="45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4" action="ppaction://hlinksldjump"/>
              </a:rPr>
              <a:t>contaminados</a:t>
            </a:r>
            <a:r>
              <a:rPr dirty="0" sz="1200" spc="-6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4" action="ppaction://hlinksldjump"/>
              </a:rPr>
              <a:t>................................................................</a:t>
            </a:r>
            <a:r>
              <a:rPr dirty="0" sz="1200" spc="-65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4" action="ppaction://hlinksldjump"/>
              </a:rPr>
              <a:t>79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1200">
                <a:latin typeface="Calibri"/>
                <a:cs typeface="Calibri"/>
                <a:hlinkClick r:id="rId14" action="ppaction://hlinksldjump"/>
              </a:rPr>
              <a:t>Figura</a:t>
            </a:r>
            <a:r>
              <a:rPr dirty="0" sz="1200" spc="95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49.</a:t>
            </a:r>
            <a:r>
              <a:rPr dirty="0" sz="1200" spc="9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4" action="ppaction://hlinksldjump"/>
              </a:rPr>
              <a:t>Mantenimiento</a:t>
            </a:r>
            <a:r>
              <a:rPr dirty="0" sz="1200" spc="10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4" action="ppaction://hlinksldjump"/>
              </a:rPr>
              <a:t>de</a:t>
            </a:r>
            <a:r>
              <a:rPr dirty="0" sz="1200" spc="75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4" action="ppaction://hlinksldjump"/>
              </a:rPr>
              <a:t>estator</a:t>
            </a:r>
            <a:r>
              <a:rPr dirty="0" sz="1200" spc="-80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4" action="ppaction://hlinksldjump"/>
              </a:rPr>
              <a:t>......................................................................................</a:t>
            </a:r>
            <a:r>
              <a:rPr dirty="0" sz="1200" spc="-35">
                <a:latin typeface="Calibri"/>
                <a:cs typeface="Calibri"/>
                <a:hlinkClick r:id="rId14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4" action="ppaction://hlinksldjump"/>
              </a:rPr>
              <a:t>79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200">
                <a:latin typeface="Calibri"/>
                <a:cs typeface="Calibri"/>
                <a:hlinkClick r:id="rId15" action="ppaction://hlinksldjump"/>
              </a:rPr>
              <a:t>Figura</a:t>
            </a:r>
            <a:r>
              <a:rPr dirty="0" sz="1200" spc="50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5" action="ppaction://hlinksldjump"/>
              </a:rPr>
              <a:t>50.</a:t>
            </a:r>
            <a:r>
              <a:rPr dirty="0" sz="1200" spc="45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5" action="ppaction://hlinksldjump"/>
              </a:rPr>
              <a:t>Ejemplo</a:t>
            </a:r>
            <a:r>
              <a:rPr dirty="0" sz="1200" spc="35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5" action="ppaction://hlinksldjump"/>
              </a:rPr>
              <a:t>de</a:t>
            </a:r>
            <a:r>
              <a:rPr dirty="0" sz="1200" spc="35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5" action="ppaction://hlinksldjump"/>
              </a:rPr>
              <a:t>aplicación</a:t>
            </a:r>
            <a:r>
              <a:rPr dirty="0" sz="1200" spc="55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5" action="ppaction://hlinksldjump"/>
              </a:rPr>
              <a:t>de</a:t>
            </a:r>
            <a:r>
              <a:rPr dirty="0" sz="1200" spc="30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5" action="ppaction://hlinksldjump"/>
              </a:rPr>
              <a:t>pinturas</a:t>
            </a:r>
            <a:r>
              <a:rPr dirty="0" sz="1200" spc="-15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5" action="ppaction://hlinksldjump"/>
              </a:rPr>
              <a:t>..........................................................................</a:t>
            </a:r>
            <a:r>
              <a:rPr dirty="0" sz="1200" spc="-65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5" action="ppaction://hlinksldjump"/>
              </a:rPr>
              <a:t>80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ct val="121700"/>
              </a:lnSpc>
              <a:spcBef>
                <a:spcPts val="10"/>
              </a:spcBef>
            </a:pPr>
            <a:r>
              <a:rPr dirty="0" sz="1200">
                <a:latin typeface="Calibri"/>
                <a:cs typeface="Calibri"/>
                <a:hlinkClick r:id="rId15" action="ppaction://hlinksldjump"/>
              </a:rPr>
              <a:t>Figura</a:t>
            </a:r>
            <a:r>
              <a:rPr dirty="0" sz="1200" spc="-40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5" action="ppaction://hlinksldjump"/>
              </a:rPr>
              <a:t>51.</a:t>
            </a:r>
            <a:r>
              <a:rPr dirty="0" sz="1200" spc="20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5" action="ppaction://hlinksldjump"/>
              </a:rPr>
              <a:t>Curación</a:t>
            </a:r>
            <a:r>
              <a:rPr dirty="0" sz="1200" spc="25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5" action="ppaction://hlinksldjump"/>
              </a:rPr>
              <a:t>en</a:t>
            </a:r>
            <a:r>
              <a:rPr dirty="0" sz="1200" spc="30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5" action="ppaction://hlinksldjump"/>
              </a:rPr>
              <a:t>la bobina</a:t>
            </a:r>
            <a:r>
              <a:rPr dirty="0" sz="1200" spc="20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5" action="ppaction://hlinksldjump"/>
              </a:rPr>
              <a:t>10</a:t>
            </a:r>
            <a:r>
              <a:rPr dirty="0" sz="1200" spc="15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5" action="ppaction://hlinksldjump"/>
              </a:rPr>
              <a:t>por</a:t>
            </a:r>
            <a:r>
              <a:rPr dirty="0" sz="1200" spc="15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5" action="ppaction://hlinksldjump"/>
              </a:rPr>
              <a:t>descargas</a:t>
            </a:r>
            <a:r>
              <a:rPr dirty="0" sz="1200" spc="15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 spc="-20">
                <a:latin typeface="Calibri"/>
                <a:cs typeface="Calibri"/>
                <a:hlinkClick r:id="rId15" action="ppaction://hlinksldjump"/>
              </a:rPr>
              <a:t>parciales</a:t>
            </a:r>
            <a:r>
              <a:rPr dirty="0" sz="1200" spc="-50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5" action="ppaction://hlinksldjump"/>
              </a:rPr>
              <a:t>..................................................</a:t>
            </a:r>
            <a:r>
              <a:rPr dirty="0" sz="1200" spc="-60">
                <a:latin typeface="Calibri"/>
                <a:cs typeface="Calibri"/>
                <a:hlinkClick r:id="rId15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5" action="ppaction://hlinksldjump"/>
              </a:rPr>
              <a:t>80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16" action="ppaction://hlinksldjump"/>
              </a:rPr>
              <a:t>Figura</a:t>
            </a:r>
            <a:r>
              <a:rPr dirty="0" sz="1200" spc="-40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6" action="ppaction://hlinksldjump"/>
              </a:rPr>
              <a:t>52.</a:t>
            </a:r>
            <a:r>
              <a:rPr dirty="0" sz="1200" spc="-5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6" action="ppaction://hlinksldjump"/>
              </a:rPr>
              <a:t>Curación</a:t>
            </a:r>
            <a:r>
              <a:rPr dirty="0" sz="1200" spc="-10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6" action="ppaction://hlinksldjump"/>
              </a:rPr>
              <a:t>de</a:t>
            </a:r>
            <a:r>
              <a:rPr dirty="0" sz="1200" spc="5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6" action="ppaction://hlinksldjump"/>
              </a:rPr>
              <a:t>aislamiento cristalizado en</a:t>
            </a:r>
            <a:r>
              <a:rPr dirty="0" sz="1200" spc="15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6" action="ppaction://hlinksldjump"/>
              </a:rPr>
              <a:t>puente</a:t>
            </a:r>
            <a:r>
              <a:rPr dirty="0" sz="1200" spc="-5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6" action="ppaction://hlinksldjump"/>
              </a:rPr>
              <a:t>de</a:t>
            </a:r>
            <a:r>
              <a:rPr dirty="0" sz="1200" spc="-10">
                <a:latin typeface="Calibri"/>
                <a:cs typeface="Calibri"/>
                <a:hlinkClick r:id="rId16" action="ppaction://hlinksldjump"/>
              </a:rPr>
              <a:t> bobinado................................</a:t>
            </a:r>
            <a:r>
              <a:rPr dirty="0" sz="1200" spc="-60">
                <a:latin typeface="Calibri"/>
                <a:cs typeface="Calibri"/>
                <a:hlinkClick r:id="rId16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6" action="ppaction://hlinksldjump"/>
              </a:rPr>
              <a:t>81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Figura</a:t>
            </a:r>
            <a:r>
              <a:rPr dirty="0" sz="1200" spc="35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53.</a:t>
            </a:r>
            <a:r>
              <a:rPr dirty="0" sz="1200" spc="25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Nuevo</a:t>
            </a:r>
            <a:r>
              <a:rPr dirty="0" sz="1200" spc="20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aislamiento</a:t>
            </a:r>
            <a:r>
              <a:rPr dirty="0" sz="1200" spc="20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en</a:t>
            </a:r>
            <a:r>
              <a:rPr dirty="0" sz="1200" spc="35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barras</a:t>
            </a:r>
            <a:r>
              <a:rPr dirty="0" sz="1200" spc="25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de</a:t>
            </a:r>
            <a:r>
              <a:rPr dirty="0" sz="1200" spc="35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7" action="ppaction://hlinksldjump"/>
              </a:rPr>
              <a:t>conexión..............................................................</a:t>
            </a:r>
            <a:r>
              <a:rPr dirty="0" sz="1200" spc="-75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7" action="ppaction://hlinksldjump"/>
              </a:rPr>
              <a:t>82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  <a:hlinkClick r:id="rId17" action="ppaction://hlinksldjump"/>
              </a:rPr>
              <a:t>Figura</a:t>
            </a:r>
            <a:r>
              <a:rPr dirty="0" sz="1200" spc="30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54.</a:t>
            </a:r>
            <a:r>
              <a:rPr dirty="0" sz="1200" spc="25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7" action="ppaction://hlinksldjump"/>
              </a:rPr>
              <a:t>Aplicación</a:t>
            </a:r>
            <a:r>
              <a:rPr dirty="0" sz="1200" spc="20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de</a:t>
            </a:r>
            <a:r>
              <a:rPr dirty="0" sz="1200" spc="15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Antiflash</a:t>
            </a:r>
            <a:r>
              <a:rPr dirty="0" sz="1200" spc="20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Damicoat</a:t>
            </a:r>
            <a:r>
              <a:rPr dirty="0" sz="1200" spc="20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7" action="ppaction://hlinksldjump"/>
              </a:rPr>
              <a:t>2407</a:t>
            </a:r>
            <a:r>
              <a:rPr dirty="0" sz="1200" spc="70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7" action="ppaction://hlinksldjump"/>
              </a:rPr>
              <a:t>..................................................................</a:t>
            </a:r>
            <a:r>
              <a:rPr dirty="0" sz="1200" spc="-80">
                <a:latin typeface="Calibri"/>
                <a:cs typeface="Calibri"/>
                <a:hlinkClick r:id="rId17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7" action="ppaction://hlinksldjump"/>
              </a:rPr>
              <a:t>82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1200">
                <a:latin typeface="Calibri"/>
                <a:cs typeface="Calibri"/>
                <a:hlinkClick r:id="rId18" action="ppaction://hlinksldjump"/>
              </a:rPr>
              <a:t>Figura</a:t>
            </a:r>
            <a:r>
              <a:rPr dirty="0" sz="1200" spc="80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55.</a:t>
            </a:r>
            <a:r>
              <a:rPr dirty="0" sz="1200" spc="70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Estado</a:t>
            </a:r>
            <a:r>
              <a:rPr dirty="0" sz="1200" spc="65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final</a:t>
            </a:r>
            <a:r>
              <a:rPr dirty="0" sz="1200" spc="60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del</a:t>
            </a:r>
            <a:r>
              <a:rPr dirty="0" sz="1200" spc="75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8" action="ppaction://hlinksldjump"/>
              </a:rPr>
              <a:t>estator............................................................................................</a:t>
            </a:r>
            <a:r>
              <a:rPr dirty="0" sz="1200" spc="-45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8" action="ppaction://hlinksldjump"/>
              </a:rPr>
              <a:t>83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  <a:hlinkClick r:id="rId18" action="ppaction://hlinksldjump"/>
              </a:rPr>
              <a:t>Figura</a:t>
            </a:r>
            <a:r>
              <a:rPr dirty="0" sz="1200" spc="95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56.</a:t>
            </a:r>
            <a:r>
              <a:rPr dirty="0" sz="1200" spc="95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Estado</a:t>
            </a:r>
            <a:r>
              <a:rPr dirty="0" sz="1200" spc="80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final</a:t>
            </a:r>
            <a:r>
              <a:rPr dirty="0" sz="1200" spc="80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8" action="ppaction://hlinksldjump"/>
              </a:rPr>
              <a:t>del</a:t>
            </a:r>
            <a:r>
              <a:rPr dirty="0" sz="1200" spc="95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8" action="ppaction://hlinksldjump"/>
              </a:rPr>
              <a:t>rotor...............................................................................................</a:t>
            </a:r>
            <a:r>
              <a:rPr dirty="0" sz="1200" spc="-35">
                <a:latin typeface="Calibri"/>
                <a:cs typeface="Calibri"/>
                <a:hlinkClick r:id="rId18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8" action="ppaction://hlinksldjump"/>
              </a:rPr>
              <a:t>83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200">
                <a:latin typeface="Calibri"/>
                <a:cs typeface="Calibri"/>
                <a:hlinkClick r:id="rId19" action="ppaction://hlinksldjump"/>
              </a:rPr>
              <a:t>Figura</a:t>
            </a:r>
            <a:r>
              <a:rPr dirty="0" sz="1200" spc="45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9" action="ppaction://hlinksldjump"/>
              </a:rPr>
              <a:t>57.</a:t>
            </a:r>
            <a:r>
              <a:rPr dirty="0" sz="1200" spc="45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9" action="ppaction://hlinksldjump"/>
              </a:rPr>
              <a:t>Limpieza</a:t>
            </a:r>
            <a:r>
              <a:rPr dirty="0" sz="1200" spc="30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9" action="ppaction://hlinksldjump"/>
              </a:rPr>
              <a:t>de</a:t>
            </a:r>
            <a:r>
              <a:rPr dirty="0" sz="1200" spc="35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9" action="ppaction://hlinksldjump"/>
              </a:rPr>
              <a:t>generador</a:t>
            </a:r>
            <a:r>
              <a:rPr dirty="0" sz="1200" spc="50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19" action="ppaction://hlinksldjump"/>
              </a:rPr>
              <a:t>U1</a:t>
            </a:r>
            <a:r>
              <a:rPr dirty="0" sz="1200" spc="45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19" action="ppaction://hlinksldjump"/>
              </a:rPr>
              <a:t>......................................................................................</a:t>
            </a:r>
            <a:r>
              <a:rPr dirty="0" sz="1200" spc="-65">
                <a:latin typeface="Calibri"/>
                <a:cs typeface="Calibri"/>
                <a:hlinkClick r:id="rId19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19" action="ppaction://hlinksldjump"/>
              </a:rPr>
              <a:t>88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1200">
                <a:latin typeface="Calibri"/>
                <a:cs typeface="Calibri"/>
                <a:hlinkClick r:id="rId20" action="ppaction://hlinksldjump"/>
              </a:rPr>
              <a:t>Figura</a:t>
            </a:r>
            <a:r>
              <a:rPr dirty="0" sz="1200" spc="50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58.</a:t>
            </a:r>
            <a:r>
              <a:rPr dirty="0" sz="1200" spc="50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0" action="ppaction://hlinksldjump"/>
              </a:rPr>
              <a:t>Descargas</a:t>
            </a:r>
            <a:r>
              <a:rPr dirty="0" sz="1200" spc="40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parciales</a:t>
            </a:r>
            <a:r>
              <a:rPr dirty="0" sz="1200" spc="45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online</a:t>
            </a:r>
            <a:r>
              <a:rPr dirty="0" sz="1200" spc="55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0" action="ppaction://hlinksldjump"/>
              </a:rPr>
              <a:t>G1</a:t>
            </a:r>
            <a:r>
              <a:rPr dirty="0" sz="1200" spc="55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0" action="ppaction://hlinksldjump"/>
              </a:rPr>
              <a:t>2019........................................................................</a:t>
            </a:r>
            <a:r>
              <a:rPr dirty="0" sz="1200" spc="-65">
                <a:latin typeface="Calibri"/>
                <a:cs typeface="Calibri"/>
                <a:hlinkClick r:id="rId20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0" action="ppaction://hlinksldjump"/>
              </a:rPr>
              <a:t>91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200">
                <a:latin typeface="Calibri"/>
                <a:cs typeface="Calibri"/>
                <a:hlinkClick r:id="rId21" action="ppaction://hlinksldjump"/>
              </a:rPr>
              <a:t>Figura</a:t>
            </a:r>
            <a:r>
              <a:rPr dirty="0" sz="1200" spc="55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59.</a:t>
            </a:r>
            <a:r>
              <a:rPr dirty="0" sz="1200" spc="50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Estado</a:t>
            </a:r>
            <a:r>
              <a:rPr dirty="0" sz="1200" spc="40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inicial</a:t>
            </a:r>
            <a:r>
              <a:rPr dirty="0" sz="1200" spc="40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del</a:t>
            </a:r>
            <a:r>
              <a:rPr dirty="0" sz="1200" spc="60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rotor.</a:t>
            </a:r>
            <a:r>
              <a:rPr dirty="0" sz="1200" spc="70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1" action="ppaction://hlinksldjump"/>
              </a:rPr>
              <a:t>...........................................................................................</a:t>
            </a:r>
            <a:r>
              <a:rPr dirty="0" sz="1200" spc="-60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1" action="ppaction://hlinksldjump"/>
              </a:rPr>
              <a:t>92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  <a:hlinkClick r:id="rId21" action="ppaction://hlinksldjump"/>
              </a:rPr>
              <a:t>Figura</a:t>
            </a:r>
            <a:r>
              <a:rPr dirty="0" sz="1200" spc="155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60.</a:t>
            </a:r>
            <a:r>
              <a:rPr dirty="0" sz="1200" spc="155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1" action="ppaction://hlinksldjump"/>
              </a:rPr>
              <a:t>Bobina</a:t>
            </a:r>
            <a:r>
              <a:rPr dirty="0" sz="1200" spc="135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1" action="ppaction://hlinksldjump"/>
              </a:rPr>
              <a:t>dañada.........................................................................................................</a:t>
            </a:r>
            <a:r>
              <a:rPr dirty="0" sz="1200" spc="5">
                <a:latin typeface="Calibri"/>
                <a:cs typeface="Calibri"/>
                <a:hlinkClick r:id="rId21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1" action="ppaction://hlinksldjump"/>
              </a:rPr>
              <a:t>92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1200">
                <a:latin typeface="Calibri"/>
                <a:cs typeface="Calibri"/>
                <a:hlinkClick r:id="rId22" action="ppaction://hlinksldjump"/>
              </a:rPr>
              <a:t>Figura</a:t>
            </a:r>
            <a:r>
              <a:rPr dirty="0" sz="1200" spc="60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2" action="ppaction://hlinksldjump"/>
              </a:rPr>
              <a:t>61.</a:t>
            </a:r>
            <a:r>
              <a:rPr dirty="0" sz="1200" spc="55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2" action="ppaction://hlinksldjump"/>
              </a:rPr>
              <a:t>Ejemplo</a:t>
            </a:r>
            <a:r>
              <a:rPr dirty="0" sz="1200" spc="45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2" action="ppaction://hlinksldjump"/>
              </a:rPr>
              <a:t>de</a:t>
            </a:r>
            <a:r>
              <a:rPr dirty="0" sz="1200" spc="45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2" action="ppaction://hlinksldjump"/>
              </a:rPr>
              <a:t>daños</a:t>
            </a:r>
            <a:r>
              <a:rPr dirty="0" sz="1200" spc="65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2" action="ppaction://hlinksldjump"/>
              </a:rPr>
              <a:t>de</a:t>
            </a:r>
            <a:r>
              <a:rPr dirty="0" sz="1200" spc="60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2" action="ppaction://hlinksldjump"/>
              </a:rPr>
              <a:t>cuñas</a:t>
            </a:r>
            <a:r>
              <a:rPr dirty="0" sz="1200" spc="-10" i="1">
                <a:latin typeface="Calibri"/>
                <a:cs typeface="Calibri"/>
                <a:hlinkClick r:id="rId22" action="ppaction://hlinksldjump"/>
              </a:rPr>
              <a:t>.</a:t>
            </a:r>
            <a:r>
              <a:rPr dirty="0" sz="1200" spc="-10">
                <a:latin typeface="Calibri"/>
                <a:cs typeface="Calibri"/>
                <a:hlinkClick r:id="rId22" action="ppaction://hlinksldjump"/>
              </a:rPr>
              <a:t>....................................................................................</a:t>
            </a:r>
            <a:r>
              <a:rPr dirty="0" sz="1200" spc="-55">
                <a:latin typeface="Calibri"/>
                <a:cs typeface="Calibri"/>
                <a:hlinkClick r:id="rId2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2" action="ppaction://hlinksldjump"/>
              </a:rPr>
              <a:t>93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  <a:hlinkClick r:id="rId23" action="ppaction://hlinksldjump"/>
              </a:rPr>
              <a:t>Figura</a:t>
            </a:r>
            <a:r>
              <a:rPr dirty="0" sz="1200" spc="254">
                <a:latin typeface="Calibri"/>
                <a:cs typeface="Calibri"/>
                <a:hlinkClick r:id="rId2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3" action="ppaction://hlinksldjump"/>
              </a:rPr>
              <a:t>62.</a:t>
            </a:r>
            <a:r>
              <a:rPr dirty="0" sz="1200" spc="245">
                <a:latin typeface="Calibri"/>
                <a:cs typeface="Calibri"/>
                <a:hlinkClick r:id="rId2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3" action="ppaction://hlinksldjump"/>
              </a:rPr>
              <a:t>Reacuñado...............................................................................................................</a:t>
            </a:r>
            <a:r>
              <a:rPr dirty="0" sz="1200" spc="65">
                <a:latin typeface="Calibri"/>
                <a:cs typeface="Calibri"/>
                <a:hlinkClick r:id="rId23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3" action="ppaction://hlinksldjump"/>
              </a:rPr>
              <a:t>95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200">
                <a:latin typeface="Calibri"/>
                <a:cs typeface="Calibri"/>
                <a:hlinkClick r:id="rId24" action="ppaction://hlinksldjump"/>
              </a:rPr>
              <a:t>Figura</a:t>
            </a:r>
            <a:r>
              <a:rPr dirty="0" sz="1200" spc="55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4" action="ppaction://hlinksldjump"/>
              </a:rPr>
              <a:t>63.</a:t>
            </a:r>
            <a:r>
              <a:rPr dirty="0" sz="1200" spc="50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4" action="ppaction://hlinksldjump"/>
              </a:rPr>
              <a:t>Protocolo</a:t>
            </a:r>
            <a:r>
              <a:rPr dirty="0" sz="1200" spc="55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4" action="ppaction://hlinksldjump"/>
              </a:rPr>
              <a:t>de</a:t>
            </a:r>
            <a:r>
              <a:rPr dirty="0" sz="1200" spc="55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4" action="ppaction://hlinksldjump"/>
              </a:rPr>
              <a:t>arranque</a:t>
            </a:r>
            <a:r>
              <a:rPr dirty="0" sz="1200" spc="45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4" action="ppaction://hlinksldjump"/>
              </a:rPr>
              <a:t>de</a:t>
            </a:r>
            <a:r>
              <a:rPr dirty="0" sz="1200" spc="55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4" action="ppaction://hlinksldjump"/>
              </a:rPr>
              <a:t>U4..................................................................................</a:t>
            </a:r>
            <a:r>
              <a:rPr dirty="0" sz="1200" spc="-65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4" action="ppaction://hlinksldjump"/>
              </a:rPr>
              <a:t>97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  <a:hlinkClick r:id="rId24" action="ppaction://hlinksldjump"/>
              </a:rPr>
              <a:t>Figura</a:t>
            </a:r>
            <a:r>
              <a:rPr dirty="0" sz="1200" spc="65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4" action="ppaction://hlinksldjump"/>
              </a:rPr>
              <a:t>64.</a:t>
            </a:r>
            <a:r>
              <a:rPr dirty="0" sz="1200" spc="60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4" action="ppaction://hlinksldjump"/>
              </a:rPr>
              <a:t>Nueva</a:t>
            </a:r>
            <a:r>
              <a:rPr dirty="0" sz="1200" spc="45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4" action="ppaction://hlinksldjump"/>
              </a:rPr>
              <a:t>falla</a:t>
            </a:r>
            <a:r>
              <a:rPr dirty="0" sz="1200" spc="55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4" action="ppaction://hlinksldjump"/>
              </a:rPr>
              <a:t>en</a:t>
            </a:r>
            <a:r>
              <a:rPr dirty="0" sz="1200" spc="55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4" action="ppaction://hlinksldjump"/>
              </a:rPr>
              <a:t>la</a:t>
            </a:r>
            <a:r>
              <a:rPr dirty="0" sz="1200" spc="55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4" action="ppaction://hlinksldjump"/>
              </a:rPr>
              <a:t>bobina</a:t>
            </a:r>
            <a:r>
              <a:rPr dirty="0" sz="1200" spc="-125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4" action="ppaction://hlinksldjump"/>
              </a:rPr>
              <a:t>..........................................................................................</a:t>
            </a:r>
            <a:r>
              <a:rPr dirty="0" sz="1200" spc="-60">
                <a:latin typeface="Calibri"/>
                <a:cs typeface="Calibri"/>
                <a:hlinkClick r:id="rId24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4" action="ppaction://hlinksldjump"/>
              </a:rPr>
              <a:t>97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1200">
                <a:latin typeface="Calibri"/>
                <a:cs typeface="Calibri"/>
                <a:hlinkClick r:id="rId25" action="ppaction://hlinksldjump"/>
              </a:rPr>
              <a:t>Figura</a:t>
            </a:r>
            <a:r>
              <a:rPr dirty="0" sz="1200" spc="50">
                <a:latin typeface="Calibri"/>
                <a:cs typeface="Calibri"/>
                <a:hlinkClick r:id="rId2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5" action="ppaction://hlinksldjump"/>
              </a:rPr>
              <a:t>65.</a:t>
            </a:r>
            <a:r>
              <a:rPr dirty="0" sz="1200" spc="45">
                <a:latin typeface="Calibri"/>
                <a:cs typeface="Calibri"/>
                <a:hlinkClick r:id="rId2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5" action="ppaction://hlinksldjump"/>
              </a:rPr>
              <a:t>Diagrama</a:t>
            </a:r>
            <a:r>
              <a:rPr dirty="0" sz="1200" spc="35">
                <a:latin typeface="Calibri"/>
                <a:cs typeface="Calibri"/>
                <a:hlinkClick r:id="rId2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5" action="ppaction://hlinksldjump"/>
              </a:rPr>
              <a:t>de</a:t>
            </a:r>
            <a:r>
              <a:rPr dirty="0" sz="1200" spc="55">
                <a:latin typeface="Calibri"/>
                <a:cs typeface="Calibri"/>
                <a:hlinkClick r:id="rId2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5" action="ppaction://hlinksldjump"/>
              </a:rPr>
              <a:t>capado</a:t>
            </a:r>
            <a:r>
              <a:rPr dirty="0" sz="1200" spc="30">
                <a:latin typeface="Calibri"/>
                <a:cs typeface="Calibri"/>
                <a:hlinkClick r:id="rId2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5" action="ppaction://hlinksldjump"/>
              </a:rPr>
              <a:t>de</a:t>
            </a:r>
            <a:r>
              <a:rPr dirty="0" sz="1200" spc="35">
                <a:latin typeface="Calibri"/>
                <a:cs typeface="Calibri"/>
                <a:hlinkClick r:id="rId2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5" action="ppaction://hlinksldjump"/>
              </a:rPr>
              <a:t>bobinas.</a:t>
            </a:r>
            <a:r>
              <a:rPr dirty="0" sz="1200" spc="-125">
                <a:latin typeface="Calibri"/>
                <a:cs typeface="Calibri"/>
                <a:hlinkClick r:id="rId2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5" action="ppaction://hlinksldjump"/>
              </a:rPr>
              <a:t>............................................................................</a:t>
            </a:r>
            <a:r>
              <a:rPr dirty="0" sz="1200" spc="-65">
                <a:latin typeface="Calibri"/>
                <a:cs typeface="Calibri"/>
                <a:hlinkClick r:id="rId25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5" action="ppaction://hlinksldjump"/>
              </a:rPr>
              <a:t>99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  <a:hlinkClick r:id="rId25" action="ppaction://hlinksldjump"/>
              </a:rPr>
              <a:t>Figura</a:t>
            </a:r>
            <a:r>
              <a:rPr dirty="0" sz="1200" spc="135">
                <a:latin typeface="Calibri"/>
                <a:cs typeface="Calibri"/>
                <a:hlinkClick r:id="rId2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5" action="ppaction://hlinksldjump"/>
              </a:rPr>
              <a:t>66.</a:t>
            </a:r>
            <a:r>
              <a:rPr dirty="0" sz="1200" spc="125">
                <a:latin typeface="Calibri"/>
                <a:cs typeface="Calibri"/>
                <a:hlinkClick r:id="rId2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5" action="ppaction://hlinksldjump"/>
              </a:rPr>
              <a:t>Corte</a:t>
            </a:r>
            <a:r>
              <a:rPr dirty="0" sz="1200" spc="120">
                <a:latin typeface="Calibri"/>
                <a:cs typeface="Calibri"/>
                <a:hlinkClick r:id="rId25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5" action="ppaction://hlinksldjump"/>
              </a:rPr>
              <a:t>de</a:t>
            </a:r>
            <a:r>
              <a:rPr dirty="0" sz="1200" spc="120">
                <a:latin typeface="Calibri"/>
                <a:cs typeface="Calibri"/>
                <a:hlinkClick r:id="rId25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5" action="ppaction://hlinksldjump"/>
              </a:rPr>
              <a:t>bobina....................................................................................................... </a:t>
            </a:r>
            <a:r>
              <a:rPr dirty="0" sz="1200" spc="-25">
                <a:latin typeface="Calibri"/>
                <a:cs typeface="Calibri"/>
                <a:hlinkClick r:id="rId25" action="ppaction://hlinksldjump"/>
              </a:rPr>
              <a:t>99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1200">
                <a:latin typeface="Calibri"/>
                <a:cs typeface="Calibri"/>
                <a:hlinkClick r:id="rId26" action="ppaction://hlinksldjump"/>
              </a:rPr>
              <a:t>Figura</a:t>
            </a:r>
            <a:r>
              <a:rPr dirty="0" sz="1200" spc="55">
                <a:latin typeface="Calibri"/>
                <a:cs typeface="Calibri"/>
                <a:hlinkClick r:id="rId2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6" action="ppaction://hlinksldjump"/>
              </a:rPr>
              <a:t>67.</a:t>
            </a:r>
            <a:r>
              <a:rPr dirty="0" sz="1200" spc="50">
                <a:latin typeface="Calibri"/>
                <a:cs typeface="Calibri"/>
                <a:hlinkClick r:id="rId2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6" action="ppaction://hlinksldjump"/>
              </a:rPr>
              <a:t>Aislamiento</a:t>
            </a:r>
            <a:r>
              <a:rPr dirty="0" sz="1200" spc="60">
                <a:latin typeface="Calibri"/>
                <a:cs typeface="Calibri"/>
                <a:hlinkClick r:id="rId2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6" action="ppaction://hlinksldjump"/>
              </a:rPr>
              <a:t>y</a:t>
            </a:r>
            <a:r>
              <a:rPr dirty="0" sz="1200" spc="35">
                <a:latin typeface="Calibri"/>
                <a:cs typeface="Calibri"/>
                <a:hlinkClick r:id="rId2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6" action="ppaction://hlinksldjump"/>
              </a:rPr>
              <a:t>puente</a:t>
            </a:r>
            <a:r>
              <a:rPr dirty="0" sz="1200" spc="40">
                <a:latin typeface="Calibri"/>
                <a:cs typeface="Calibri"/>
                <a:hlinkClick r:id="rId2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6" action="ppaction://hlinksldjump"/>
              </a:rPr>
              <a:t>de</a:t>
            </a:r>
            <a:r>
              <a:rPr dirty="0" sz="1200" spc="35">
                <a:latin typeface="Calibri"/>
                <a:cs typeface="Calibri"/>
                <a:hlinkClick r:id="rId26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6" action="ppaction://hlinksldjump"/>
              </a:rPr>
              <a:t>bobinas..........................................................................</a:t>
            </a:r>
            <a:r>
              <a:rPr dirty="0" sz="1200" spc="-75">
                <a:latin typeface="Calibri"/>
                <a:cs typeface="Calibri"/>
                <a:hlinkClick r:id="rId26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6" action="ppaction://hlinksldjump"/>
              </a:rPr>
              <a:t>100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  <a:hlinkClick r:id="rId26" action="ppaction://hlinksldjump"/>
              </a:rPr>
              <a:t>Figura</a:t>
            </a:r>
            <a:r>
              <a:rPr dirty="0" sz="1200" spc="50">
                <a:latin typeface="Calibri"/>
                <a:cs typeface="Calibri"/>
                <a:hlinkClick r:id="rId2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6" action="ppaction://hlinksldjump"/>
              </a:rPr>
              <a:t>68.</a:t>
            </a:r>
            <a:r>
              <a:rPr dirty="0" sz="1200" spc="50">
                <a:latin typeface="Calibri"/>
                <a:cs typeface="Calibri"/>
                <a:hlinkClick r:id="rId2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6" action="ppaction://hlinksldjump"/>
              </a:rPr>
              <a:t>Diagrama</a:t>
            </a:r>
            <a:r>
              <a:rPr dirty="0" sz="1200" spc="40">
                <a:latin typeface="Calibri"/>
                <a:cs typeface="Calibri"/>
                <a:hlinkClick r:id="rId2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6" action="ppaction://hlinksldjump"/>
              </a:rPr>
              <a:t>de</a:t>
            </a:r>
            <a:r>
              <a:rPr dirty="0" sz="1200" spc="55">
                <a:latin typeface="Calibri"/>
                <a:cs typeface="Calibri"/>
                <a:hlinkClick r:id="rId2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6" action="ppaction://hlinksldjump"/>
              </a:rPr>
              <a:t>arranque</a:t>
            </a:r>
            <a:r>
              <a:rPr dirty="0" sz="1200" spc="40">
                <a:latin typeface="Calibri"/>
                <a:cs typeface="Calibri"/>
                <a:hlinkClick r:id="rId2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6" action="ppaction://hlinksldjump"/>
              </a:rPr>
              <a:t>2</a:t>
            </a:r>
            <a:r>
              <a:rPr dirty="0" sz="1200" spc="45">
                <a:latin typeface="Calibri"/>
                <a:cs typeface="Calibri"/>
                <a:hlinkClick r:id="rId26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6" action="ppaction://hlinksldjump"/>
              </a:rPr>
              <a:t>para</a:t>
            </a:r>
            <a:r>
              <a:rPr dirty="0" sz="1200" spc="55">
                <a:latin typeface="Calibri"/>
                <a:cs typeface="Calibri"/>
                <a:hlinkClick r:id="rId26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6" action="ppaction://hlinksldjump"/>
              </a:rPr>
              <a:t>U4..........................................................................</a:t>
            </a:r>
            <a:r>
              <a:rPr dirty="0" sz="1200" spc="-85">
                <a:latin typeface="Calibri"/>
                <a:cs typeface="Calibri"/>
                <a:hlinkClick r:id="rId26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6" action="ppaction://hlinksldjump"/>
              </a:rPr>
              <a:t>100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1200">
                <a:latin typeface="Calibri"/>
                <a:cs typeface="Calibri"/>
                <a:hlinkClick r:id="rId27" action="ppaction://hlinksldjump"/>
              </a:rPr>
              <a:t>Figura</a:t>
            </a:r>
            <a:r>
              <a:rPr dirty="0" sz="1200" spc="60">
                <a:latin typeface="Calibri"/>
                <a:cs typeface="Calibri"/>
                <a:hlinkClick r:id="rId2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7" action="ppaction://hlinksldjump"/>
              </a:rPr>
              <a:t>69.</a:t>
            </a:r>
            <a:r>
              <a:rPr dirty="0" sz="1200" spc="60">
                <a:latin typeface="Calibri"/>
                <a:cs typeface="Calibri"/>
                <a:hlinkClick r:id="rId2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7" action="ppaction://hlinksldjump"/>
              </a:rPr>
              <a:t>Humo</a:t>
            </a:r>
            <a:r>
              <a:rPr dirty="0" sz="1200" spc="50">
                <a:latin typeface="Calibri"/>
                <a:cs typeface="Calibri"/>
                <a:hlinkClick r:id="rId2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7" action="ppaction://hlinksldjump"/>
              </a:rPr>
              <a:t>producto</a:t>
            </a:r>
            <a:r>
              <a:rPr dirty="0" sz="1200" spc="65">
                <a:latin typeface="Calibri"/>
                <a:cs typeface="Calibri"/>
                <a:hlinkClick r:id="rId2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7" action="ppaction://hlinksldjump"/>
              </a:rPr>
              <a:t>de</a:t>
            </a:r>
            <a:r>
              <a:rPr dirty="0" sz="1200" spc="45">
                <a:latin typeface="Calibri"/>
                <a:cs typeface="Calibri"/>
                <a:hlinkClick r:id="rId27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7" action="ppaction://hlinksldjump"/>
              </a:rPr>
              <a:t>la</a:t>
            </a:r>
            <a:r>
              <a:rPr dirty="0" sz="1200" spc="60">
                <a:latin typeface="Calibri"/>
                <a:cs typeface="Calibri"/>
                <a:hlinkClick r:id="rId27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7" action="ppaction://hlinksldjump"/>
              </a:rPr>
              <a:t>resina..................................................................................</a:t>
            </a:r>
            <a:r>
              <a:rPr dirty="0" sz="1200" spc="-75">
                <a:latin typeface="Calibri"/>
                <a:cs typeface="Calibri"/>
                <a:hlinkClick r:id="rId27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7" action="ppaction://hlinksldjump"/>
              </a:rPr>
              <a:t>101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288" y="435356"/>
            <a:ext cx="5781040" cy="154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254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15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15"/>
              </a:spcBef>
            </a:pP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1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70.</a:t>
            </a:r>
            <a:r>
              <a:rPr dirty="0" sz="1200" spc="1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Capado</a:t>
            </a:r>
            <a:r>
              <a:rPr dirty="0" sz="1200" spc="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de</a:t>
            </a:r>
            <a:r>
              <a:rPr dirty="0" sz="1200" spc="1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grupo</a:t>
            </a:r>
            <a:r>
              <a:rPr dirty="0" sz="1200" spc="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de</a:t>
            </a:r>
            <a:r>
              <a:rPr dirty="0" sz="1200" spc="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bobinas</a:t>
            </a:r>
            <a:r>
              <a:rPr dirty="0" sz="1200" spc="-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parte</a:t>
            </a:r>
            <a:r>
              <a:rPr dirty="0" sz="1200" spc="1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superior. </a:t>
            </a:r>
            <a:r>
              <a:rPr dirty="0" sz="1200" spc="-10">
                <a:latin typeface="Calibri"/>
                <a:cs typeface="Calibri"/>
                <a:hlinkClick r:id="rId2" action="ppaction://hlinksldjump"/>
              </a:rPr>
              <a:t>.......................................................</a:t>
            </a:r>
            <a:r>
              <a:rPr dirty="0" sz="1200" spc="-10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" action="ppaction://hlinksldjump"/>
              </a:rPr>
              <a:t>102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ts val="1760"/>
              </a:lnSpc>
              <a:spcBef>
                <a:spcPts val="105"/>
              </a:spcBef>
            </a:pP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2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71.</a:t>
            </a:r>
            <a:r>
              <a:rPr dirty="0" sz="1200" spc="2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Capado</a:t>
            </a:r>
            <a:r>
              <a:rPr dirty="0" sz="1200" spc="1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de</a:t>
            </a:r>
            <a:r>
              <a:rPr dirty="0" sz="1200" spc="2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grupo</a:t>
            </a:r>
            <a:r>
              <a:rPr dirty="0" sz="1200" spc="1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de</a:t>
            </a:r>
            <a:r>
              <a:rPr dirty="0" sz="1200" spc="1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bobinas</a:t>
            </a:r>
            <a:r>
              <a:rPr dirty="0" sz="1200" spc="1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parte</a:t>
            </a:r>
            <a:r>
              <a:rPr dirty="0" sz="1200" spc="2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" action="ppaction://hlinksldjump"/>
              </a:rPr>
              <a:t>inferior.</a:t>
            </a:r>
            <a:r>
              <a:rPr dirty="0" sz="1200" spc="-14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" action="ppaction://hlinksldjump"/>
              </a:rPr>
              <a:t>.........................................................</a:t>
            </a:r>
            <a:r>
              <a:rPr dirty="0" sz="1200" spc="-9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" action="ppaction://hlinksldjump"/>
              </a:rPr>
              <a:t>102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Figura</a:t>
            </a:r>
            <a:r>
              <a:rPr dirty="0" sz="1200" spc="8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72.</a:t>
            </a:r>
            <a:r>
              <a:rPr dirty="0" sz="1200" spc="8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Nuevo</a:t>
            </a:r>
            <a:r>
              <a:rPr dirty="0" sz="1200" spc="8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corte</a:t>
            </a:r>
            <a:r>
              <a:rPr dirty="0" sz="1200" spc="6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de</a:t>
            </a:r>
            <a:r>
              <a:rPr dirty="0" sz="1200" spc="8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3" action="ppaction://hlinksldjump"/>
              </a:rPr>
              <a:t>bobina..........................................................................................</a:t>
            </a:r>
            <a:r>
              <a:rPr dirty="0" sz="1200" spc="-6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3" action="ppaction://hlinksldjump"/>
              </a:rPr>
              <a:t>103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200">
                <a:latin typeface="Calibri"/>
                <a:cs typeface="Calibri"/>
                <a:hlinkClick r:id="rId3" action="ppaction://hlinksldjump"/>
              </a:rPr>
              <a:t>Figura</a:t>
            </a:r>
            <a:r>
              <a:rPr dirty="0" sz="1200" spc="3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73.</a:t>
            </a:r>
            <a:r>
              <a:rPr dirty="0" sz="1200" spc="3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3" action="ppaction://hlinksldjump"/>
              </a:rPr>
              <a:t>Acabado</a:t>
            </a:r>
            <a:r>
              <a:rPr dirty="0" sz="1200" spc="3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del</a:t>
            </a:r>
            <a:r>
              <a:rPr dirty="0" sz="1200" spc="2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aislamiento</a:t>
            </a:r>
            <a:r>
              <a:rPr dirty="0" sz="1200" spc="3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antes</a:t>
            </a:r>
            <a:r>
              <a:rPr dirty="0" sz="1200" spc="2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de</a:t>
            </a:r>
            <a:r>
              <a:rPr dirty="0" sz="1200" spc="2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3" action="ppaction://hlinksldjump"/>
              </a:rPr>
              <a:t>pintar..............................................................</a:t>
            </a:r>
            <a:r>
              <a:rPr dirty="0" sz="1200" spc="-8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3" action="ppaction://hlinksldjump"/>
              </a:rPr>
              <a:t>103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1200">
                <a:latin typeface="Calibri"/>
                <a:cs typeface="Calibri"/>
                <a:hlinkClick r:id="rId3" action="ppaction://hlinksldjump"/>
              </a:rPr>
              <a:t>Figura</a:t>
            </a:r>
            <a:r>
              <a:rPr dirty="0" sz="1200" spc="3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74.</a:t>
            </a:r>
            <a:r>
              <a:rPr dirty="0" sz="1200" spc="2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Manga</a:t>
            </a:r>
            <a:r>
              <a:rPr dirty="0" sz="1200" spc="1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termo</a:t>
            </a:r>
            <a:r>
              <a:rPr dirty="0" sz="1200" spc="2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contraíble</a:t>
            </a:r>
            <a:r>
              <a:rPr dirty="0" sz="1200" spc="2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en</a:t>
            </a:r>
            <a:r>
              <a:rPr dirty="0" sz="1200" spc="3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3" action="ppaction://hlinksldjump"/>
              </a:rPr>
              <a:t>conexiones.</a:t>
            </a:r>
            <a:r>
              <a:rPr dirty="0" sz="1200" spc="-2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3" action="ppaction://hlinksldjump"/>
              </a:rPr>
              <a:t>..............................................................</a:t>
            </a:r>
            <a:r>
              <a:rPr dirty="0" sz="1200" spc="-9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3" action="ppaction://hlinksldjump"/>
              </a:rPr>
              <a:t>103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2555493"/>
            <a:ext cx="5788660" cy="47567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40005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latin typeface="Calibri"/>
                <a:cs typeface="Calibri"/>
              </a:rPr>
              <a:t>Introducción</a:t>
            </a:r>
            <a:endParaRPr sz="1200">
              <a:latin typeface="Calibri"/>
              <a:cs typeface="Calibri"/>
            </a:endParaRPr>
          </a:p>
          <a:p>
            <a:pPr algn="just" marL="12700" marR="6985" indent="448945">
              <a:lnSpc>
                <a:spcPct val="1221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Según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“Condition</a:t>
            </a:r>
            <a:r>
              <a:rPr dirty="0" sz="1200" spc="8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Assessment</a:t>
            </a:r>
            <a:r>
              <a:rPr dirty="0" sz="1200" spc="8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Manual”</a:t>
            </a:r>
            <a:r>
              <a:rPr dirty="0" sz="1200" spc="85" i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dado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Departamento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Energía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los </a:t>
            </a:r>
            <a:r>
              <a:rPr dirty="0" sz="1200">
                <a:latin typeface="Calibri"/>
                <a:cs typeface="Calibri"/>
              </a:rPr>
              <a:t>Estados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Unidos,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principales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activos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dentro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planta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hidráulica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importancia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operacional,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criticidad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impacto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monetario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dentro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planta.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hace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necesite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correcta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evaluación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buena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gestión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mantenimiento,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mantener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operatividad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aumentar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confiabilidad.</a:t>
            </a:r>
            <a:endParaRPr sz="1200">
              <a:latin typeface="Calibri"/>
              <a:cs typeface="Calibri"/>
            </a:endParaRPr>
          </a:p>
          <a:p>
            <a:pPr algn="just" marL="12700" marR="6985" indent="448945">
              <a:lnSpc>
                <a:spcPct val="122200"/>
              </a:lnSpc>
              <a:spcBef>
                <a:spcPts val="590"/>
              </a:spcBef>
            </a:pP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pesar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importancia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muchas veces no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 tiene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información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práctica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técnica </a:t>
            </a:r>
            <a:r>
              <a:rPr dirty="0" sz="1200">
                <a:latin typeface="Calibri"/>
                <a:cs typeface="Calibri"/>
              </a:rPr>
              <a:t>necesaria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cómo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mantener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reparar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debido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sus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diferentes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pruebas </a:t>
            </a:r>
            <a:r>
              <a:rPr dirty="0" sz="1200">
                <a:latin typeface="Calibri"/>
                <a:cs typeface="Calibri"/>
              </a:rPr>
              <a:t>eléctricas,</a:t>
            </a:r>
            <a:r>
              <a:rPr dirty="0" sz="1200" spc="40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inspecciones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visuales</a:t>
            </a:r>
            <a:r>
              <a:rPr dirty="0" sz="1200" spc="4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4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estados</a:t>
            </a:r>
            <a:r>
              <a:rPr dirty="0" sz="1200" spc="4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físicos</a:t>
            </a:r>
            <a:r>
              <a:rPr dirty="0" sz="1200" spc="4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4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4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tener</a:t>
            </a:r>
            <a:r>
              <a:rPr dirty="0" sz="1200" spc="4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40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4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deben</a:t>
            </a:r>
            <a:r>
              <a:rPr dirty="0" sz="1200" spc="4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ser </a:t>
            </a:r>
            <a:r>
              <a:rPr dirty="0" sz="1200">
                <a:latin typeface="Calibri"/>
                <a:cs typeface="Calibri"/>
              </a:rPr>
              <a:t>correctamente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interpretados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gestionados.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Además,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poseer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diferentes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elementos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estator,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rotor,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excitatriz,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núcleo, </a:t>
            </a:r>
            <a:r>
              <a:rPr dirty="0" sz="1200">
                <a:latin typeface="Calibri"/>
                <a:cs typeface="Calibri"/>
              </a:rPr>
              <a:t>punto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neutro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salida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fases,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donde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cada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tiene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evaluación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estado,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considera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método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(CBM)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óptimo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activo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poder </a:t>
            </a:r>
            <a:r>
              <a:rPr dirty="0" sz="1200">
                <a:latin typeface="Calibri"/>
                <a:cs typeface="Calibri"/>
              </a:rPr>
              <a:t>ofrecer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visión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evaluación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cada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elemento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tener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así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alcance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manejo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activo.</a:t>
            </a:r>
            <a:endParaRPr sz="1200">
              <a:latin typeface="Calibri"/>
              <a:cs typeface="Calibri"/>
            </a:endParaRPr>
          </a:p>
          <a:p>
            <a:pPr algn="just" marL="12700" marR="6985" indent="448945">
              <a:lnSpc>
                <a:spcPct val="122100"/>
              </a:lnSpc>
              <a:spcBef>
                <a:spcPts val="605"/>
              </a:spcBef>
            </a:pPr>
            <a:r>
              <a:rPr dirty="0" sz="1200" spc="-10">
                <a:latin typeface="Calibri"/>
                <a:cs typeface="Calibri"/>
              </a:rPr>
              <a:t>Finalmente,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método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mantenimiento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utilizado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práctica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para </a:t>
            </a:r>
            <a:r>
              <a:rPr dirty="0" sz="1200">
                <a:latin typeface="Calibri"/>
                <a:cs typeface="Calibri"/>
              </a:rPr>
              <a:t>facilitar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recursos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prácticos</a:t>
            </a:r>
            <a:r>
              <a:rPr dirty="0" sz="1200" spc="4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obtenidos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experiencias,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3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trabajo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reportan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experiencia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adquirida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capacitaciones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reparaciones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generadores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U.P.H. Carhuaquero,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así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criterios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desarrollados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adecuado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desarrollo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 spc="-20">
                <a:latin typeface="Calibri"/>
                <a:cs typeface="Calibri"/>
              </a:rPr>
              <a:t>CBM.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2438145"/>
            <a:ext cx="5788025" cy="3604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2283460" marR="2279650" indent="45720">
              <a:lnSpc>
                <a:spcPct val="122500"/>
              </a:lnSpc>
              <a:spcBef>
                <a:spcPts val="100"/>
              </a:spcBef>
            </a:pPr>
            <a:r>
              <a:rPr dirty="0" sz="1200" b="1">
                <a:latin typeface="Calibri"/>
                <a:cs typeface="Calibri"/>
              </a:rPr>
              <a:t>Capítulo</a:t>
            </a:r>
            <a:r>
              <a:rPr dirty="0" sz="1200" spc="-55" b="1">
                <a:latin typeface="Calibri"/>
                <a:cs typeface="Calibri"/>
              </a:rPr>
              <a:t> </a:t>
            </a:r>
            <a:r>
              <a:rPr dirty="0" sz="1200" spc="-50" b="1">
                <a:latin typeface="Calibri"/>
                <a:cs typeface="Calibri"/>
              </a:rPr>
              <a:t>1 </a:t>
            </a:r>
            <a:r>
              <a:rPr dirty="0" sz="1200" b="1">
                <a:latin typeface="Calibri"/>
                <a:cs typeface="Calibri"/>
              </a:rPr>
              <a:t>Aspectos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generales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10"/>
              </a:spcBef>
            </a:pPr>
            <a:r>
              <a:rPr dirty="0" sz="1200" b="1">
                <a:latin typeface="Calibri"/>
                <a:cs typeface="Calibri"/>
              </a:rPr>
              <a:t>1.1</a:t>
            </a:r>
            <a:r>
              <a:rPr dirty="0" sz="1200" spc="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U.P.H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Carhuaquero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0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construcción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central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hidroeléctrica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Carhuaquero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1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1</a:t>
            </a:r>
            <a:r>
              <a:rPr dirty="0" sz="1200">
                <a:latin typeface="Calibri"/>
                <a:cs typeface="Calibri"/>
              </a:rPr>
              <a:t>)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comenzó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1980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Electroperú,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debido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dificultades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financieras,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entró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operación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comercial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recién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1991,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tres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unidades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Pelton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idénticas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potencia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inicial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efectiva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75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MW. </a:t>
            </a:r>
            <a:r>
              <a:rPr dirty="0" sz="1200" spc="-10">
                <a:latin typeface="Calibri"/>
                <a:cs typeface="Calibri"/>
              </a:rPr>
              <a:t>Posteriormente,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1998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culminó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primera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fase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ampliación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U.P.H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Carhuaquero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95 </a:t>
            </a:r>
            <a:r>
              <a:rPr dirty="0" sz="1200">
                <a:latin typeface="Calibri"/>
                <a:cs typeface="Calibri"/>
              </a:rPr>
              <a:t>MW.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actualidad,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Carhuaquero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tiene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potencia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efectiva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110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MW,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incluyendo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las </a:t>
            </a:r>
            <a:r>
              <a:rPr dirty="0" sz="1200">
                <a:latin typeface="Calibri"/>
                <a:cs typeface="Calibri"/>
              </a:rPr>
              <a:t>pequeñas</a:t>
            </a:r>
            <a:r>
              <a:rPr dirty="0" sz="1200" spc="13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centrales</a:t>
            </a:r>
            <a:r>
              <a:rPr dirty="0" sz="1200" spc="13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hidroeléctricas</a:t>
            </a:r>
            <a:r>
              <a:rPr dirty="0" sz="1200" spc="13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Carhuaquero</a:t>
            </a:r>
            <a:r>
              <a:rPr dirty="0" sz="1200" spc="13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IV</a:t>
            </a:r>
            <a:r>
              <a:rPr dirty="0" sz="1200" spc="13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(en</a:t>
            </a:r>
            <a:r>
              <a:rPr dirty="0" sz="1200" spc="13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funcionamiento</a:t>
            </a:r>
            <a:r>
              <a:rPr dirty="0" sz="1200" spc="13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3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2007)</a:t>
            </a:r>
            <a:r>
              <a:rPr dirty="0" sz="1200" spc="135">
                <a:latin typeface="Calibri"/>
                <a:cs typeface="Calibri"/>
              </a:rPr>
              <a:t>  </a:t>
            </a:r>
            <a:r>
              <a:rPr dirty="0" sz="1200" spc="-50">
                <a:latin typeface="Calibri"/>
                <a:cs typeface="Calibri"/>
              </a:rPr>
              <a:t>y </a:t>
            </a:r>
            <a:r>
              <a:rPr dirty="0" sz="1200">
                <a:latin typeface="Calibri"/>
                <a:cs typeface="Calibri"/>
              </a:rPr>
              <a:t>Carhuaquero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(Caña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Brava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-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funcionamiento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2008),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certificadas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100%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limpias </a:t>
            </a:r>
            <a:r>
              <a:rPr dirty="0" sz="1200">
                <a:latin typeface="Calibri"/>
                <a:cs typeface="Calibri"/>
              </a:rPr>
              <a:t>mediante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fuentes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eficientes,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renovables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responsables.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0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principales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estructuras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instalaciones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hidráulicas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central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hidroeléctrica </a:t>
            </a:r>
            <a:r>
              <a:rPr dirty="0" sz="1200">
                <a:latin typeface="Calibri"/>
                <a:cs typeface="Calibri"/>
              </a:rPr>
              <a:t>Carhuaquero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ubican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Cumbil,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Distrito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Llama,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Provincia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Chota,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Cajamarca,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83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km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ciudad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Chiclayo,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altitud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375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msnm,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mientras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represa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ubica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Distrito </a:t>
            </a:r>
            <a:r>
              <a:rPr dirty="0" sz="1200">
                <a:latin typeface="Calibri"/>
                <a:cs typeface="Calibri"/>
              </a:rPr>
              <a:t>Catache,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Santa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Cruz-</a:t>
            </a:r>
            <a:r>
              <a:rPr dirty="0" sz="1200" spc="-10">
                <a:latin typeface="Calibri"/>
                <a:cs typeface="Calibri"/>
              </a:rPr>
              <a:t> Cajamarca.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48664" y="8372093"/>
            <a:ext cx="5863590" cy="1412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53543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Central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hidroeléctrica</a:t>
            </a:r>
            <a:r>
              <a:rPr dirty="0" sz="1200" spc="-10">
                <a:latin typeface="Calibri"/>
                <a:cs typeface="Calibri"/>
              </a:rPr>
              <a:t> Carhuaquero.</a:t>
            </a:r>
            <a:endParaRPr sz="1200">
              <a:latin typeface="Calibri"/>
              <a:cs typeface="Calibri"/>
            </a:endParaRPr>
          </a:p>
          <a:p>
            <a:pPr algn="just" marL="50800" marR="43180" indent="448945">
              <a:lnSpc>
                <a:spcPct val="123700"/>
              </a:lnSpc>
              <a:spcBef>
                <a:spcPts val="570"/>
              </a:spcBef>
            </a:pP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central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hidroeléctrica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Carhuaquero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central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paso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aprovecha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agua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río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Chancay,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tiene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cuenca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aproximadamente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1,600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mbria Math"/>
                <a:cs typeface="Cambria Math"/>
              </a:rPr>
              <a:t>km</a:t>
            </a:r>
            <a:r>
              <a:rPr dirty="0" baseline="29411" sz="1275">
                <a:latin typeface="Cambria Math"/>
                <a:cs typeface="Cambria Math"/>
              </a:rPr>
              <a:t>2</a:t>
            </a:r>
            <a:r>
              <a:rPr dirty="0" baseline="29411" sz="1275" spc="525">
                <a:latin typeface="Cambria Math"/>
                <a:cs typeface="Cambria Math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caudales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que </a:t>
            </a:r>
            <a:r>
              <a:rPr dirty="0" sz="1200">
                <a:latin typeface="Calibri"/>
                <a:cs typeface="Calibri"/>
              </a:rPr>
              <a:t>varían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3.5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250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mbria Math"/>
                <a:cs typeface="Cambria Math"/>
              </a:rPr>
              <a:t>m</a:t>
            </a:r>
            <a:r>
              <a:rPr dirty="0" baseline="29411" sz="1275">
                <a:latin typeface="Cambria Math"/>
                <a:cs typeface="Cambria Math"/>
              </a:rPr>
              <a:t>3</a:t>
            </a:r>
            <a:r>
              <a:rPr dirty="0" sz="1200">
                <a:latin typeface="Cambria Math"/>
                <a:cs typeface="Cambria Math"/>
              </a:rPr>
              <a:t>/s</a:t>
            </a:r>
            <a:r>
              <a:rPr dirty="0" sz="1200">
                <a:latin typeface="Calibri"/>
                <a:cs typeface="Calibri"/>
              </a:rPr>
              <a:t>,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devuelve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agua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turbina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mismo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río,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aguas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arriba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captación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Raca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Rume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presa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riego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Tinajones,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finalmente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vierte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Océano </a:t>
            </a:r>
            <a:r>
              <a:rPr dirty="0" sz="1200">
                <a:latin typeface="Calibri"/>
                <a:cs typeface="Calibri"/>
              </a:rPr>
              <a:t>Pacífico.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Figura</a:t>
            </a:r>
            <a:r>
              <a:rPr dirty="0" sz="1200" spc="-2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2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apreciar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esquema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central.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75055" y="6153911"/>
            <a:ext cx="5408930" cy="213690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4850" cy="1769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905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20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algn="just" marL="12700" marR="5080" indent="448945">
              <a:lnSpc>
                <a:spcPct val="122200"/>
              </a:lnSpc>
            </a:pP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esquema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también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aprovecha,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través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túneles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transferencia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cuenca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del </a:t>
            </a:r>
            <a:r>
              <a:rPr dirty="0" sz="1200">
                <a:latin typeface="Calibri"/>
                <a:cs typeface="Calibri"/>
              </a:rPr>
              <a:t>río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Chancay,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aguas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río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Chotano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(operativo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desde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1956)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Conchano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(operativo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desde </a:t>
            </a:r>
            <a:r>
              <a:rPr dirty="0" sz="1200">
                <a:latin typeface="Calibri"/>
                <a:cs typeface="Calibri"/>
              </a:rPr>
              <a:t>1983)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-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según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convenio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PEGEN-</a:t>
            </a:r>
            <a:r>
              <a:rPr dirty="0" sz="1200">
                <a:latin typeface="Calibri"/>
                <a:cs typeface="Calibri"/>
              </a:rPr>
              <a:t>0063013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“Convenio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regulación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contribución económica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financiamiento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operación,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conservación,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reparación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mantenimiento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infraestructura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hidráulica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”,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contribuciones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permanentes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están </a:t>
            </a:r>
            <a:r>
              <a:rPr dirty="0" sz="1200">
                <a:latin typeface="Calibri"/>
                <a:cs typeface="Calibri"/>
              </a:rPr>
              <a:t>reguladas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(contribución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natural).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97864" y="5953124"/>
            <a:ext cx="5966460" cy="36620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2.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Esquema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central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hidroeléctrica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Carhuaquero.</a:t>
            </a:r>
            <a:endParaRPr sz="1200">
              <a:latin typeface="Calibri"/>
              <a:cs typeface="Calibri"/>
            </a:endParaRPr>
          </a:p>
          <a:p>
            <a:pPr algn="just" lvl="2" marL="455295" indent="-353695">
              <a:lnSpc>
                <a:spcPct val="100000"/>
              </a:lnSpc>
              <a:spcBef>
                <a:spcPts val="910"/>
              </a:spcBef>
              <a:buFont typeface="Calibri"/>
              <a:buAutoNum type="arabicPeriod"/>
              <a:tabLst>
                <a:tab pos="455295" algn="l"/>
              </a:tabLst>
            </a:pPr>
            <a:r>
              <a:rPr dirty="0" sz="1200" b="1" i="1">
                <a:latin typeface="Calibri"/>
                <a:cs typeface="Calibri"/>
              </a:rPr>
              <a:t>Presa</a:t>
            </a:r>
            <a:r>
              <a:rPr dirty="0" sz="1200" spc="-5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Cirato</a:t>
            </a:r>
            <a:endParaRPr sz="1200">
              <a:latin typeface="Calibri"/>
              <a:cs typeface="Calibri"/>
            </a:endParaRPr>
          </a:p>
          <a:p>
            <a:pPr algn="just" marL="101600" marR="93980" indent="448945">
              <a:lnSpc>
                <a:spcPct val="122500"/>
              </a:lnSpc>
              <a:spcBef>
                <a:spcPts val="600"/>
              </a:spcBef>
            </a:pP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central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hidroeléctrica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Carhuaquero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cuenta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presa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regulación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horaria, </a:t>
            </a:r>
            <a:r>
              <a:rPr dirty="0" sz="1200">
                <a:latin typeface="Calibri"/>
                <a:cs typeface="Calibri"/>
              </a:rPr>
              <a:t>denominada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Cirato,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volumen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útil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aproximadamente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350.000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mbria Math"/>
                <a:cs typeface="Cambria Math"/>
              </a:rPr>
              <a:t>𝑚</a:t>
            </a:r>
            <a:r>
              <a:rPr dirty="0" baseline="29411" sz="1275">
                <a:latin typeface="Cambria Math"/>
                <a:cs typeface="Cambria Math"/>
              </a:rPr>
              <a:t>3</a:t>
            </a:r>
            <a:r>
              <a:rPr dirty="0" baseline="29411" sz="1275" spc="254">
                <a:latin typeface="Cambria Math"/>
                <a:cs typeface="Cambria Math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niveles </a:t>
            </a:r>
            <a:r>
              <a:rPr dirty="0" sz="1200">
                <a:latin typeface="Calibri"/>
                <a:cs typeface="Calibri"/>
              </a:rPr>
              <a:t>870,00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873,00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mbria Math"/>
                <a:cs typeface="Cambria Math"/>
              </a:rPr>
              <a:t>𝑚𝑠𝑛𝑚</a:t>
            </a:r>
            <a:r>
              <a:rPr dirty="0" sz="1200">
                <a:latin typeface="Calibri"/>
                <a:cs typeface="Calibri"/>
              </a:rPr>
              <a:t>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tiene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niveles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regulación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normal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(NAMO):</a:t>
            </a:r>
            <a:endParaRPr sz="1200">
              <a:latin typeface="Calibri"/>
              <a:cs typeface="Calibri"/>
            </a:endParaRPr>
          </a:p>
          <a:p>
            <a:pPr lvl="3" marL="1007744" indent="-228600">
              <a:lnSpc>
                <a:spcPct val="100000"/>
              </a:lnSpc>
              <a:spcBef>
                <a:spcPts val="985"/>
              </a:spcBef>
              <a:buFont typeface="Symbol"/>
              <a:buChar char=""/>
              <a:tabLst>
                <a:tab pos="1007744" algn="l"/>
              </a:tabLst>
            </a:pP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época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avenida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871.00</a:t>
            </a:r>
            <a:r>
              <a:rPr dirty="0" sz="1200" spc="-20">
                <a:latin typeface="Calibri"/>
                <a:cs typeface="Calibri"/>
              </a:rPr>
              <a:t> msnm.</a:t>
            </a:r>
            <a:endParaRPr sz="1200">
              <a:latin typeface="Calibri"/>
              <a:cs typeface="Calibri"/>
            </a:endParaRPr>
          </a:p>
          <a:p>
            <a:pPr lvl="3" marL="1007744" indent="-228600">
              <a:lnSpc>
                <a:spcPct val="100000"/>
              </a:lnSpc>
              <a:spcBef>
                <a:spcPts val="985"/>
              </a:spcBef>
              <a:buFont typeface="Symbol"/>
              <a:buChar char=""/>
              <a:tabLst>
                <a:tab pos="1007744" algn="l"/>
              </a:tabLst>
            </a:pP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época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sequía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873.00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msnm.</a:t>
            </a:r>
            <a:endParaRPr sz="1200">
              <a:latin typeface="Calibri"/>
              <a:cs typeface="Calibri"/>
            </a:endParaRPr>
          </a:p>
          <a:p>
            <a:pPr algn="just" marL="101600" marR="100330" indent="448945">
              <a:lnSpc>
                <a:spcPct val="121700"/>
              </a:lnSpc>
              <a:spcBef>
                <a:spcPts val="600"/>
              </a:spcBef>
            </a:pPr>
            <a:r>
              <a:rPr dirty="0" sz="1200">
                <a:latin typeface="Calibri"/>
                <a:cs typeface="Calibri"/>
              </a:rPr>
              <a:t>La presa posee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compuertas radiales en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vertedero,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compuerta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regulación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1 </a:t>
            </a:r>
            <a:r>
              <a:rPr dirty="0" sz="1200">
                <a:latin typeface="Calibri"/>
                <a:cs typeface="Calibri"/>
              </a:rPr>
              <a:t>desagüe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bocatoma).</a:t>
            </a:r>
            <a:endParaRPr sz="1200">
              <a:latin typeface="Calibri"/>
              <a:cs typeface="Calibri"/>
            </a:endParaRPr>
          </a:p>
          <a:p>
            <a:pPr algn="just" lvl="2" marL="455295" indent="-353695">
              <a:lnSpc>
                <a:spcPct val="100000"/>
              </a:lnSpc>
              <a:spcBef>
                <a:spcPts val="925"/>
              </a:spcBef>
              <a:buFont typeface="Calibri"/>
              <a:buAutoNum type="arabicPeriod" startAt="2"/>
              <a:tabLst>
                <a:tab pos="455295" algn="l"/>
              </a:tabLst>
            </a:pPr>
            <a:r>
              <a:rPr dirty="0" sz="1200" spc="-10" b="1" i="1">
                <a:latin typeface="Calibri"/>
                <a:cs typeface="Calibri"/>
              </a:rPr>
              <a:t>Desarenador</a:t>
            </a:r>
            <a:endParaRPr sz="1200">
              <a:latin typeface="Calibri"/>
              <a:cs typeface="Calibri"/>
            </a:endParaRPr>
          </a:p>
          <a:p>
            <a:pPr algn="just" marL="101600" marR="95250" indent="448945">
              <a:lnSpc>
                <a:spcPct val="122200"/>
              </a:lnSpc>
              <a:spcBef>
                <a:spcPts val="590"/>
              </a:spcBef>
            </a:pP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actualidad,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punto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control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salto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bruto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central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hidroeléctrica </a:t>
            </a:r>
            <a:r>
              <a:rPr dirty="0" sz="1200">
                <a:latin typeface="Calibri"/>
                <a:cs typeface="Calibri"/>
              </a:rPr>
              <a:t>Carhuaquero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ubica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desarenador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ubica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aguas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abajo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toma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presa </a:t>
            </a:r>
            <a:r>
              <a:rPr dirty="0" sz="1200">
                <a:latin typeface="Calibri"/>
                <a:cs typeface="Calibri"/>
              </a:rPr>
              <a:t>Cirato.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desarenador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cuenta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05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canales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naves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paralelas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través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compuerta </a:t>
            </a:r>
            <a:r>
              <a:rPr dirty="0" sz="1200">
                <a:latin typeface="Calibri"/>
                <a:cs typeface="Calibri"/>
              </a:rPr>
              <a:t>corrediza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devuelve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agua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río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Chancay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3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3</a:t>
            </a:r>
            <a:r>
              <a:rPr dirty="0" sz="1200">
                <a:latin typeface="Calibri"/>
                <a:cs typeface="Calibri"/>
              </a:rPr>
              <a:t>).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nivel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agua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desarenador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está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915669" y="2331275"/>
            <a:ext cx="5720715" cy="3509010"/>
            <a:chOff x="915669" y="2331275"/>
            <a:chExt cx="5720715" cy="3509010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8844" y="2334513"/>
              <a:ext cx="5713857" cy="350266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917257" y="2332862"/>
              <a:ext cx="5717540" cy="3505835"/>
            </a:xfrm>
            <a:custGeom>
              <a:avLst/>
              <a:gdLst/>
              <a:ahLst/>
              <a:cxnLst/>
              <a:rect l="l" t="t" r="r" b="b"/>
              <a:pathLst>
                <a:path w="5717540" h="3505835">
                  <a:moveTo>
                    <a:pt x="0" y="3505835"/>
                  </a:moveTo>
                  <a:lnTo>
                    <a:pt x="5717032" y="3505835"/>
                  </a:lnTo>
                  <a:lnTo>
                    <a:pt x="5717032" y="0"/>
                  </a:lnTo>
                  <a:lnTo>
                    <a:pt x="0" y="0"/>
                  </a:lnTo>
                  <a:lnTo>
                    <a:pt x="0" y="350583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6120" cy="876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21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05"/>
              </a:spcBef>
            </a:pP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regulado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altitud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871.50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msnm.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nivel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mínimo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operación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desarenador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</a:rPr>
              <a:t>870.00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msnm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-4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" action="ppaction://hlinksldjump"/>
              </a:rPr>
              <a:t>4</a:t>
            </a:r>
            <a:r>
              <a:rPr dirty="0" sz="1200" spc="-25">
                <a:latin typeface="Calibri"/>
                <a:cs typeface="Calibri"/>
              </a:rPr>
              <a:t>).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366898" y="3064509"/>
            <a:ext cx="28289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Sección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transversal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desarenador.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23264" y="4779390"/>
            <a:ext cx="5915660" cy="331660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4.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Sección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longitudinal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desarenador.</a:t>
            </a:r>
            <a:endParaRPr sz="1200">
              <a:latin typeface="Calibri"/>
              <a:cs typeface="Calibri"/>
            </a:endParaRPr>
          </a:p>
          <a:p>
            <a:pPr algn="just" marL="76200">
              <a:lnSpc>
                <a:spcPct val="100000"/>
              </a:lnSpc>
              <a:spcBef>
                <a:spcPts val="910"/>
              </a:spcBef>
            </a:pPr>
            <a:r>
              <a:rPr dirty="0" sz="1200" b="1" i="1">
                <a:latin typeface="Calibri"/>
                <a:cs typeface="Calibri"/>
              </a:rPr>
              <a:t>1.1.3</a:t>
            </a:r>
            <a:r>
              <a:rPr dirty="0" sz="1200" spc="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Túnel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aducción</a:t>
            </a:r>
            <a:endParaRPr sz="1200">
              <a:latin typeface="Calibri"/>
              <a:cs typeface="Calibri"/>
            </a:endParaRPr>
          </a:p>
          <a:p>
            <a:pPr algn="just" marL="76200" marR="68580" indent="448945">
              <a:lnSpc>
                <a:spcPct val="123100"/>
              </a:lnSpc>
              <a:spcBef>
                <a:spcPts val="590"/>
              </a:spcBef>
            </a:pP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agua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conducida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central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hidroeléctrica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Carhuaquero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túnel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aducción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baja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presión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aproximadamente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13.5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km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longitud,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caudal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diseño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32.0 </a:t>
            </a:r>
            <a:r>
              <a:rPr dirty="0" sz="1200">
                <a:latin typeface="Cambria Math"/>
                <a:cs typeface="Cambria Math"/>
              </a:rPr>
              <a:t>m</a:t>
            </a:r>
            <a:r>
              <a:rPr dirty="0" baseline="29411" sz="1275">
                <a:latin typeface="Cambria Math"/>
                <a:cs typeface="Cambria Math"/>
              </a:rPr>
              <a:t>3</a:t>
            </a:r>
            <a:r>
              <a:rPr dirty="0" sz="1200">
                <a:latin typeface="Cambria Math"/>
                <a:cs typeface="Cambria Math"/>
              </a:rPr>
              <a:t>/s</a:t>
            </a:r>
            <a:r>
              <a:rPr dirty="0" sz="1200" spc="145">
                <a:latin typeface="Cambria Math"/>
                <a:cs typeface="Cambria Math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forma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herradura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Figura</a:t>
            </a:r>
            <a:r>
              <a:rPr dirty="0" sz="1200" spc="15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5</a:t>
            </a:r>
            <a:r>
              <a:rPr dirty="0" sz="1200">
                <a:latin typeface="Calibri"/>
                <a:cs typeface="Calibri"/>
              </a:rPr>
              <a:t>).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base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interior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inferior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túnel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2.80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m, </a:t>
            </a:r>
            <a:r>
              <a:rPr dirty="0" sz="1200">
                <a:latin typeface="Calibri"/>
                <a:cs typeface="Calibri"/>
              </a:rPr>
              <a:t>mientras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altura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interior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total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3.30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m.</a:t>
            </a:r>
            <a:endParaRPr sz="1200">
              <a:latin typeface="Calibri"/>
              <a:cs typeface="Calibri"/>
            </a:endParaRPr>
          </a:p>
          <a:p>
            <a:pPr marL="525145">
              <a:lnSpc>
                <a:spcPct val="100000"/>
              </a:lnSpc>
              <a:spcBef>
                <a:spcPts val="925"/>
              </a:spcBef>
            </a:pP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túnel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aducción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tiene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tipos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secciones:</a:t>
            </a:r>
            <a:endParaRPr sz="1200">
              <a:latin typeface="Calibri"/>
              <a:cs typeface="Calibri"/>
            </a:endParaRPr>
          </a:p>
          <a:p>
            <a:pPr marL="982344" indent="-228600">
              <a:lnSpc>
                <a:spcPct val="100000"/>
              </a:lnSpc>
              <a:spcBef>
                <a:spcPts val="985"/>
              </a:spcBef>
              <a:buFont typeface="Symbol"/>
              <a:buChar char=""/>
              <a:tabLst>
                <a:tab pos="982344" algn="l"/>
              </a:tabLst>
            </a:pPr>
            <a:r>
              <a:rPr dirty="0" sz="1200">
                <a:latin typeface="Calibri"/>
                <a:cs typeface="Calibri"/>
              </a:rPr>
              <a:t>Tipo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I: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Roca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suave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(Q=0.4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0">
                <a:latin typeface="Cambria Math"/>
                <a:cs typeface="Cambria Math"/>
              </a:rPr>
              <a:t>m</a:t>
            </a:r>
            <a:r>
              <a:rPr dirty="0" baseline="29411" sz="1275" spc="-30">
                <a:latin typeface="Cambria Math"/>
                <a:cs typeface="Cambria Math"/>
              </a:rPr>
              <a:t>3</a:t>
            </a:r>
            <a:r>
              <a:rPr dirty="0" sz="1200" spc="-20">
                <a:latin typeface="Cambria Math"/>
                <a:cs typeface="Cambria Math"/>
              </a:rPr>
              <a:t>/s)</a:t>
            </a:r>
            <a:endParaRPr sz="1200">
              <a:latin typeface="Cambria Math"/>
              <a:cs typeface="Cambria Math"/>
            </a:endParaRPr>
          </a:p>
          <a:p>
            <a:pPr marL="982344" indent="-228600">
              <a:lnSpc>
                <a:spcPct val="100000"/>
              </a:lnSpc>
              <a:spcBef>
                <a:spcPts val="985"/>
              </a:spcBef>
              <a:buFont typeface="Symbol"/>
              <a:buChar char=""/>
              <a:tabLst>
                <a:tab pos="982344" algn="l"/>
              </a:tabLst>
            </a:pPr>
            <a:r>
              <a:rPr dirty="0" sz="1200">
                <a:latin typeface="Calibri"/>
                <a:cs typeface="Calibri"/>
              </a:rPr>
              <a:t>Tipo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II: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Roca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fracturada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bloques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fisurada:</a:t>
            </a:r>
            <a:endParaRPr sz="1200">
              <a:latin typeface="Calibri"/>
              <a:cs typeface="Calibri"/>
            </a:endParaRPr>
          </a:p>
          <a:p>
            <a:pPr marL="1210945">
              <a:lnSpc>
                <a:spcPct val="100000"/>
              </a:lnSpc>
              <a:spcBef>
                <a:spcPts val="960"/>
              </a:spcBef>
              <a:tabLst>
                <a:tab pos="1475105" algn="l"/>
              </a:tabLst>
            </a:pPr>
            <a:r>
              <a:rPr dirty="0" sz="1200" spc="-50">
                <a:latin typeface="Courier New"/>
                <a:cs typeface="Courier New"/>
              </a:rPr>
              <a:t>o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>
                <a:latin typeface="Calibri"/>
                <a:cs typeface="Calibri"/>
              </a:rPr>
              <a:t>Q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=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4.0"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mbria Math"/>
                <a:cs typeface="Cambria Math"/>
              </a:rPr>
              <a:t>m</a:t>
            </a:r>
            <a:r>
              <a:rPr dirty="0" baseline="29411" sz="1275">
                <a:latin typeface="Cambria Math"/>
                <a:cs typeface="Cambria Math"/>
              </a:rPr>
              <a:t>3</a:t>
            </a:r>
            <a:r>
              <a:rPr dirty="0" sz="1200">
                <a:latin typeface="Cambria Math"/>
                <a:cs typeface="Cambria Math"/>
              </a:rPr>
              <a:t>/s</a:t>
            </a:r>
            <a:r>
              <a:rPr dirty="0" sz="1200" spc="10">
                <a:latin typeface="Cambria Math"/>
                <a:cs typeface="Cambria Math"/>
              </a:rPr>
              <a:t> </a:t>
            </a:r>
            <a:r>
              <a:rPr dirty="0" sz="1200">
                <a:latin typeface="Calibri"/>
                <a:cs typeface="Calibri"/>
              </a:rPr>
              <a:t>–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0.4"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mbria Math"/>
                <a:cs typeface="Cambria Math"/>
              </a:rPr>
              <a:t>m</a:t>
            </a:r>
            <a:r>
              <a:rPr dirty="0" baseline="29411" sz="1275">
                <a:latin typeface="Cambria Math"/>
                <a:cs typeface="Cambria Math"/>
              </a:rPr>
              <a:t>3</a:t>
            </a:r>
            <a:r>
              <a:rPr dirty="0" sz="1200">
                <a:latin typeface="Cambria Math"/>
                <a:cs typeface="Cambria Math"/>
              </a:rPr>
              <a:t>/s</a:t>
            </a:r>
            <a:r>
              <a:rPr dirty="0" sz="1200" spc="15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∶</a:t>
            </a:r>
            <a:r>
              <a:rPr dirty="0" sz="1200" spc="-5">
                <a:latin typeface="Cambria Math"/>
                <a:cs typeface="Cambria Math"/>
              </a:rPr>
              <a:t> </a:t>
            </a:r>
            <a:r>
              <a:rPr dirty="0" sz="1200">
                <a:latin typeface="Calibri"/>
                <a:cs typeface="Calibri"/>
              </a:rPr>
              <a:t>Anclaje sin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tensor</a:t>
            </a:r>
            <a:endParaRPr sz="1200">
              <a:latin typeface="Calibri"/>
              <a:cs typeface="Calibri"/>
            </a:endParaRPr>
          </a:p>
          <a:p>
            <a:pPr lvl="1" marL="1439545" indent="-228600">
              <a:lnSpc>
                <a:spcPct val="100000"/>
              </a:lnSpc>
              <a:spcBef>
                <a:spcPts val="960"/>
              </a:spcBef>
              <a:buFont typeface="Courier New"/>
              <a:buChar char="o"/>
              <a:tabLst>
                <a:tab pos="1439545" algn="l"/>
              </a:tabLst>
            </a:pPr>
            <a:r>
              <a:rPr dirty="0" sz="1200">
                <a:latin typeface="Calibri"/>
                <a:cs typeface="Calibri"/>
              </a:rPr>
              <a:t>Q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=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0.4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mbria Math"/>
                <a:cs typeface="Cambria Math"/>
              </a:rPr>
              <a:t>m</a:t>
            </a:r>
            <a:r>
              <a:rPr dirty="0" baseline="29411" sz="1275">
                <a:latin typeface="Cambria Math"/>
                <a:cs typeface="Cambria Math"/>
              </a:rPr>
              <a:t>3</a:t>
            </a:r>
            <a:r>
              <a:rPr dirty="0" sz="1200">
                <a:latin typeface="Cambria Math"/>
                <a:cs typeface="Cambria Math"/>
              </a:rPr>
              <a:t>/s </a:t>
            </a:r>
            <a:r>
              <a:rPr dirty="0" sz="1200">
                <a:latin typeface="Calibri"/>
                <a:cs typeface="Calibri"/>
              </a:rPr>
              <a:t>–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0.1</a:t>
            </a:r>
            <a:r>
              <a:rPr dirty="0" sz="1200">
                <a:latin typeface="Cambria Math"/>
                <a:cs typeface="Cambria Math"/>
              </a:rPr>
              <a:t>m</a:t>
            </a:r>
            <a:r>
              <a:rPr dirty="0" baseline="29411" sz="1275">
                <a:latin typeface="Cambria Math"/>
                <a:cs typeface="Cambria Math"/>
              </a:rPr>
              <a:t>3</a:t>
            </a:r>
            <a:r>
              <a:rPr dirty="0" sz="1200">
                <a:latin typeface="Cambria Math"/>
                <a:cs typeface="Cambria Math"/>
              </a:rPr>
              <a:t>/s ∶ </a:t>
            </a:r>
            <a:r>
              <a:rPr dirty="0" sz="1200">
                <a:latin typeface="Calibri"/>
                <a:cs typeface="Calibri"/>
              </a:rPr>
              <a:t>Anclaje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10">
                <a:latin typeface="Calibri"/>
                <a:cs typeface="Calibri"/>
              </a:rPr>
              <a:t> tensor.</a:t>
            </a:r>
            <a:endParaRPr sz="1200">
              <a:latin typeface="Calibri"/>
              <a:cs typeface="Calibri"/>
            </a:endParaRPr>
          </a:p>
          <a:p>
            <a:pPr marL="982344" indent="-228600">
              <a:lnSpc>
                <a:spcPct val="100000"/>
              </a:lnSpc>
              <a:spcBef>
                <a:spcPts val="985"/>
              </a:spcBef>
              <a:buFont typeface="Symbol"/>
              <a:buChar char=""/>
              <a:tabLst>
                <a:tab pos="982344" algn="l"/>
              </a:tabLst>
            </a:pPr>
            <a:r>
              <a:rPr dirty="0" sz="1200">
                <a:latin typeface="Calibri"/>
                <a:cs typeface="Calibri"/>
              </a:rPr>
              <a:t>Tipo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III: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Roca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triturada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requiere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apoyo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(Q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=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0.1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mbria Math"/>
                <a:cs typeface="Cambria Math"/>
              </a:rPr>
              <a:t>m</a:t>
            </a:r>
            <a:r>
              <a:rPr dirty="0" baseline="29411" sz="1275">
                <a:latin typeface="Cambria Math"/>
                <a:cs typeface="Cambria Math"/>
              </a:rPr>
              <a:t>3</a:t>
            </a:r>
            <a:r>
              <a:rPr dirty="0" sz="1200">
                <a:latin typeface="Cambria Math"/>
                <a:cs typeface="Cambria Math"/>
              </a:rPr>
              <a:t>/s</a:t>
            </a:r>
            <a:r>
              <a:rPr dirty="0" sz="1200" spc="5">
                <a:latin typeface="Cambria Math"/>
                <a:cs typeface="Cambria Math"/>
              </a:rPr>
              <a:t> </a:t>
            </a:r>
            <a:r>
              <a:rPr dirty="0" sz="1200">
                <a:latin typeface="Calibri"/>
                <a:cs typeface="Calibri"/>
              </a:rPr>
              <a:t>-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0.01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mbria Math"/>
                <a:cs typeface="Cambria Math"/>
              </a:rPr>
              <a:t>m</a:t>
            </a:r>
            <a:r>
              <a:rPr dirty="0" baseline="29411" sz="1275" spc="-15">
                <a:latin typeface="Cambria Math"/>
                <a:cs typeface="Cambria Math"/>
              </a:rPr>
              <a:t>3</a:t>
            </a:r>
            <a:r>
              <a:rPr dirty="0" sz="1200" spc="-10">
                <a:latin typeface="Cambria Math"/>
                <a:cs typeface="Cambria Math"/>
              </a:rPr>
              <a:t>/s</a:t>
            </a:r>
            <a:r>
              <a:rPr dirty="0" sz="1200" spc="-10">
                <a:latin typeface="Calibri"/>
                <a:cs typeface="Calibri"/>
              </a:rPr>
              <a:t>).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1081405" y="1438338"/>
            <a:ext cx="5405755" cy="1532255"/>
            <a:chOff x="1081405" y="1438338"/>
            <a:chExt cx="5405755" cy="1532255"/>
          </a:xfrm>
        </p:grpSpPr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4580" y="1441576"/>
              <a:ext cx="5399151" cy="1525904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082992" y="1439925"/>
              <a:ext cx="5402580" cy="1529080"/>
            </a:xfrm>
            <a:custGeom>
              <a:avLst/>
              <a:gdLst/>
              <a:ahLst/>
              <a:cxnLst/>
              <a:rect l="l" t="t" r="r" b="b"/>
              <a:pathLst>
                <a:path w="5402580" h="1529080">
                  <a:moveTo>
                    <a:pt x="0" y="1529079"/>
                  </a:moveTo>
                  <a:lnTo>
                    <a:pt x="5402326" y="1529079"/>
                  </a:lnTo>
                  <a:lnTo>
                    <a:pt x="5402326" y="0"/>
                  </a:lnTo>
                  <a:lnTo>
                    <a:pt x="0" y="0"/>
                  </a:lnTo>
                  <a:lnTo>
                    <a:pt x="0" y="152907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1081405" y="3476434"/>
            <a:ext cx="5405120" cy="1197610"/>
            <a:chOff x="1081405" y="3476434"/>
            <a:chExt cx="5405120" cy="1197610"/>
          </a:xfrm>
        </p:grpSpPr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4580" y="3479545"/>
              <a:ext cx="5398262" cy="119125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082992" y="3478021"/>
              <a:ext cx="5401945" cy="1194435"/>
            </a:xfrm>
            <a:custGeom>
              <a:avLst/>
              <a:gdLst/>
              <a:ahLst/>
              <a:cxnLst/>
              <a:rect l="l" t="t" r="r" b="b"/>
              <a:pathLst>
                <a:path w="5401945" h="1194435">
                  <a:moveTo>
                    <a:pt x="0" y="1194434"/>
                  </a:moveTo>
                  <a:lnTo>
                    <a:pt x="5401437" y="1194434"/>
                  </a:lnTo>
                  <a:lnTo>
                    <a:pt x="5401437" y="0"/>
                  </a:lnTo>
                  <a:lnTo>
                    <a:pt x="0" y="0"/>
                  </a:lnTo>
                  <a:lnTo>
                    <a:pt x="0" y="11944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22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2791714"/>
            <a:ext cx="5786120" cy="3991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5.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Secciones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túnel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aducción.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19"/>
              </a:spcBef>
            </a:pPr>
            <a:r>
              <a:rPr dirty="0" sz="1200" b="1" i="1">
                <a:latin typeface="Calibri"/>
                <a:cs typeface="Calibri"/>
              </a:rPr>
              <a:t>1.1.4</a:t>
            </a:r>
            <a:r>
              <a:rPr dirty="0" sz="1200" spc="1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Chimenea</a:t>
            </a:r>
            <a:r>
              <a:rPr dirty="0" sz="1200" spc="-3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4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equilibrio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600"/>
              </a:spcBef>
            </a:pP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central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hidroeléctrica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Carhuaquero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cuenta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chimenea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equilibrio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ubicada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túnel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entrada,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antes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válvula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mariposa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2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6</a:t>
            </a:r>
            <a:r>
              <a:rPr dirty="0" sz="1200">
                <a:latin typeface="Calibri"/>
                <a:cs typeface="Calibri"/>
              </a:rPr>
              <a:t>).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chimenea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equilibrio </a:t>
            </a:r>
            <a:r>
              <a:rPr dirty="0" sz="1200">
                <a:latin typeface="Calibri"/>
                <a:cs typeface="Calibri"/>
              </a:rPr>
              <a:t>tiene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 siguientes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características técnicas:</a:t>
            </a:r>
            <a:endParaRPr sz="1200">
              <a:latin typeface="Calibri"/>
              <a:cs typeface="Calibri"/>
            </a:endParaRPr>
          </a:p>
          <a:p>
            <a:pPr marL="918844" indent="-228600">
              <a:lnSpc>
                <a:spcPct val="100000"/>
              </a:lnSpc>
              <a:spcBef>
                <a:spcPts val="994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Longitud: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171.52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m</a:t>
            </a:r>
            <a:endParaRPr sz="1200">
              <a:latin typeface="Calibri"/>
              <a:cs typeface="Calibri"/>
            </a:endParaRPr>
          </a:p>
          <a:p>
            <a:pPr marL="918844" indent="-228600">
              <a:lnSpc>
                <a:spcPct val="100000"/>
              </a:lnSpc>
              <a:spcBef>
                <a:spcPts val="969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 spc="-10">
                <a:latin typeface="Calibri"/>
                <a:cs typeface="Calibri"/>
              </a:rPr>
              <a:t>Acero</a:t>
            </a:r>
            <a:endParaRPr sz="1200">
              <a:latin typeface="Calibri"/>
              <a:cs typeface="Calibri"/>
            </a:endParaRPr>
          </a:p>
          <a:p>
            <a:pPr lvl="1" marL="1376045" indent="-228600">
              <a:lnSpc>
                <a:spcPct val="100000"/>
              </a:lnSpc>
              <a:spcBef>
                <a:spcPts val="915"/>
              </a:spcBef>
              <a:buFont typeface="Courier New"/>
              <a:buChar char="o"/>
              <a:tabLst>
                <a:tab pos="1376045" algn="l"/>
              </a:tabLst>
            </a:pPr>
            <a:r>
              <a:rPr dirty="0" sz="1200">
                <a:latin typeface="Calibri"/>
                <a:cs typeface="Calibri"/>
              </a:rPr>
              <a:t>Diámetro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efectivo: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3.3/3.8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m</a:t>
            </a:r>
            <a:endParaRPr sz="1200">
              <a:latin typeface="Calibri"/>
              <a:cs typeface="Calibri"/>
            </a:endParaRPr>
          </a:p>
          <a:p>
            <a:pPr lvl="1" marL="1376045" indent="-228600">
              <a:lnSpc>
                <a:spcPct val="100000"/>
              </a:lnSpc>
              <a:spcBef>
                <a:spcPts val="925"/>
              </a:spcBef>
              <a:buFont typeface="Courier New"/>
              <a:buChar char="o"/>
              <a:tabLst>
                <a:tab pos="1376045" algn="l"/>
              </a:tabLst>
            </a:pPr>
            <a:r>
              <a:rPr dirty="0" sz="1200">
                <a:latin typeface="Calibri"/>
                <a:cs typeface="Calibri"/>
              </a:rPr>
              <a:t>Longitud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escudo: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18.52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m</a:t>
            </a:r>
            <a:endParaRPr sz="1200">
              <a:latin typeface="Calibri"/>
              <a:cs typeface="Calibri"/>
            </a:endParaRPr>
          </a:p>
          <a:p>
            <a:pPr marL="918844" indent="-228600">
              <a:lnSpc>
                <a:spcPct val="100000"/>
              </a:lnSpc>
              <a:spcBef>
                <a:spcPts val="980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 spc="-10">
                <a:latin typeface="Calibri"/>
                <a:cs typeface="Calibri"/>
              </a:rPr>
              <a:t>Concreto</a:t>
            </a:r>
            <a:endParaRPr sz="1200">
              <a:latin typeface="Calibri"/>
              <a:cs typeface="Calibri"/>
            </a:endParaRPr>
          </a:p>
          <a:p>
            <a:pPr lvl="1" marL="1376045" indent="-228600">
              <a:lnSpc>
                <a:spcPct val="100000"/>
              </a:lnSpc>
              <a:spcBef>
                <a:spcPts val="915"/>
              </a:spcBef>
              <a:buFont typeface="Courier New"/>
              <a:buChar char="o"/>
              <a:tabLst>
                <a:tab pos="1376045" algn="l"/>
              </a:tabLst>
            </a:pPr>
            <a:r>
              <a:rPr dirty="0" sz="1200">
                <a:latin typeface="Calibri"/>
                <a:cs typeface="Calibri"/>
              </a:rPr>
              <a:t>Diámetro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efectivo: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4.0/6.0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m</a:t>
            </a:r>
            <a:endParaRPr sz="1200">
              <a:latin typeface="Calibri"/>
              <a:cs typeface="Calibri"/>
            </a:endParaRPr>
          </a:p>
          <a:p>
            <a:pPr lvl="1" marL="1376045" indent="-228600">
              <a:lnSpc>
                <a:spcPct val="100000"/>
              </a:lnSpc>
              <a:spcBef>
                <a:spcPts val="915"/>
              </a:spcBef>
              <a:buFont typeface="Courier New"/>
              <a:buChar char="o"/>
              <a:tabLst>
                <a:tab pos="1376045" algn="l"/>
              </a:tabLst>
            </a:pPr>
            <a:r>
              <a:rPr dirty="0" sz="1200">
                <a:latin typeface="Calibri"/>
                <a:cs typeface="Calibri"/>
              </a:rPr>
              <a:t>Longitud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recubierta: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148.50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m</a:t>
            </a:r>
            <a:endParaRPr sz="1200">
              <a:latin typeface="Calibri"/>
              <a:cs typeface="Calibri"/>
            </a:endParaRPr>
          </a:p>
          <a:p>
            <a:pPr marL="918844" indent="-228600">
              <a:lnSpc>
                <a:spcPct val="100000"/>
              </a:lnSpc>
              <a:spcBef>
                <a:spcPts val="994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Nivel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máximo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rechazo: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919.20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m.s.n.m.</a:t>
            </a:r>
            <a:endParaRPr sz="1200">
              <a:latin typeface="Calibri"/>
              <a:cs typeface="Calibri"/>
            </a:endParaRPr>
          </a:p>
          <a:p>
            <a:pPr marL="918844" indent="-228600">
              <a:lnSpc>
                <a:spcPct val="100000"/>
              </a:lnSpc>
              <a:spcBef>
                <a:spcPts val="985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Nivel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mínimo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puesta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marcha: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829.10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m.s.n.m.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976373" y="9316922"/>
            <a:ext cx="36080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6.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Sección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transversal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chimenea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equilibrio.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1081405" y="915733"/>
            <a:ext cx="5404485" cy="1783080"/>
            <a:chOff x="1081405" y="915733"/>
            <a:chExt cx="5404485" cy="1783080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4580" y="918844"/>
              <a:ext cx="5398135" cy="177672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082992" y="917320"/>
              <a:ext cx="5401310" cy="1779905"/>
            </a:xfrm>
            <a:custGeom>
              <a:avLst/>
              <a:gdLst/>
              <a:ahLst/>
              <a:cxnLst/>
              <a:rect l="l" t="t" r="r" b="b"/>
              <a:pathLst>
                <a:path w="5401310" h="1779905">
                  <a:moveTo>
                    <a:pt x="0" y="1779904"/>
                  </a:moveTo>
                  <a:lnTo>
                    <a:pt x="5401310" y="1779904"/>
                  </a:lnTo>
                  <a:lnTo>
                    <a:pt x="5401310" y="0"/>
                  </a:lnTo>
                  <a:lnTo>
                    <a:pt x="0" y="0"/>
                  </a:lnTo>
                  <a:lnTo>
                    <a:pt x="0" y="17799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2157793" y="6908227"/>
            <a:ext cx="3246120" cy="2313305"/>
            <a:chOff x="2157793" y="6908227"/>
            <a:chExt cx="3246120" cy="2313305"/>
          </a:xfrm>
        </p:grpSpPr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60904" y="6911466"/>
              <a:ext cx="3239516" cy="2306955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2159380" y="6909815"/>
              <a:ext cx="3242945" cy="2310130"/>
            </a:xfrm>
            <a:custGeom>
              <a:avLst/>
              <a:gdLst/>
              <a:ahLst/>
              <a:cxnLst/>
              <a:rect l="l" t="t" r="r" b="b"/>
              <a:pathLst>
                <a:path w="3242945" h="2310129">
                  <a:moveTo>
                    <a:pt x="0" y="2310130"/>
                  </a:moveTo>
                  <a:lnTo>
                    <a:pt x="3242691" y="2310130"/>
                  </a:lnTo>
                  <a:lnTo>
                    <a:pt x="3242691" y="0"/>
                  </a:lnTo>
                  <a:lnTo>
                    <a:pt x="0" y="0"/>
                  </a:lnTo>
                  <a:lnTo>
                    <a:pt x="0" y="231013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23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878840"/>
            <a:ext cx="5788660" cy="731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Calibri"/>
                <a:cs typeface="Calibri"/>
              </a:rPr>
              <a:t>1.1.5</a:t>
            </a:r>
            <a:r>
              <a:rPr dirty="0" sz="1200" spc="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Cámara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3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válvulas</a:t>
            </a:r>
            <a:endParaRPr sz="1200">
              <a:latin typeface="Calibri"/>
              <a:cs typeface="Calibri"/>
            </a:endParaRPr>
          </a:p>
          <a:p>
            <a:pPr marL="12700" marR="5080" indent="448945">
              <a:lnSpc>
                <a:spcPct val="1217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Dentro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cámara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válvulas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hay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válvula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mariposa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diámetro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2.30m, </a:t>
            </a:r>
            <a:r>
              <a:rPr dirty="0" sz="1200">
                <a:latin typeface="Calibri"/>
                <a:cs typeface="Calibri"/>
              </a:rPr>
              <a:t>similar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mostrada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-25">
                <a:latin typeface="Calibri"/>
                <a:cs typeface="Calibri"/>
                <a:hlinkClick r:id="rId2" action="ppaction://hlinksldjump"/>
              </a:rPr>
              <a:t> 7</a:t>
            </a:r>
            <a:r>
              <a:rPr dirty="0" sz="1200" spc="-25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86764" y="3555618"/>
            <a:ext cx="5783580" cy="102996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381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7.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Válvula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mariposa.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dirty="0" sz="1200" b="1" i="1">
                <a:latin typeface="Calibri"/>
                <a:cs typeface="Calibri"/>
              </a:rPr>
              <a:t>1.1.6</a:t>
            </a:r>
            <a:r>
              <a:rPr dirty="0" sz="1200" spc="1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Tubería</a:t>
            </a:r>
            <a:r>
              <a:rPr dirty="0" sz="1200" spc="-5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forzada</a:t>
            </a:r>
            <a:endParaRPr sz="1200">
              <a:latin typeface="Calibri"/>
              <a:cs typeface="Calibri"/>
            </a:endParaRPr>
          </a:p>
          <a:p>
            <a:pPr marL="12700" marR="5080" indent="448945">
              <a:lnSpc>
                <a:spcPct val="1217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tubería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forzada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está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hecha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concreto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longitud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350m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3.9m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diámetro.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diseño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apreciarse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-1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" action="ppaction://hlinksldjump"/>
              </a:rPr>
              <a:t>8</a:t>
            </a:r>
            <a:r>
              <a:rPr dirty="0" sz="1200" spc="-25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86764" y="7893557"/>
            <a:ext cx="5786755" cy="17005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254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8.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Diseño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tubería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forzada.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10"/>
              </a:spcBef>
            </a:pPr>
            <a:r>
              <a:rPr dirty="0" sz="1200" b="1" i="1">
                <a:latin typeface="Calibri"/>
                <a:cs typeface="Calibri"/>
              </a:rPr>
              <a:t>1.1.7</a:t>
            </a:r>
            <a:r>
              <a:rPr dirty="0" sz="1200" spc="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Túnel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presión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605"/>
              </a:spcBef>
            </a:pPr>
            <a:r>
              <a:rPr dirty="0" sz="1200" spc="-5">
                <a:latin typeface="Calibri"/>
                <a:cs typeface="Calibri"/>
              </a:rPr>
              <a:t>El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túnel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alta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presión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tiene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una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pendiente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2.5%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 spc="5">
                <a:latin typeface="Calibri"/>
                <a:cs typeface="Calibri"/>
              </a:rPr>
              <a:t>y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tiene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1.1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 spc="-15">
                <a:latin typeface="Calibri"/>
                <a:cs typeface="Calibri"/>
              </a:rPr>
              <a:t>km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15">
                <a:latin typeface="Calibri"/>
                <a:cs typeface="Calibri"/>
              </a:rPr>
              <a:t>l</a:t>
            </a:r>
            <a:r>
              <a:rPr dirty="0" sz="1200" spc="-5">
                <a:latin typeface="Calibri"/>
                <a:cs typeface="Calibri"/>
              </a:rPr>
              <a:t>o</a:t>
            </a:r>
            <a:r>
              <a:rPr dirty="0" sz="1200" spc="5">
                <a:latin typeface="Calibri"/>
                <a:cs typeface="Calibri"/>
              </a:rPr>
              <a:t>n</a:t>
            </a:r>
            <a:r>
              <a:rPr dirty="0" sz="1200">
                <a:latin typeface="Calibri"/>
                <a:cs typeface="Calibri"/>
              </a:rPr>
              <a:t>g</a:t>
            </a:r>
            <a:r>
              <a:rPr dirty="0" sz="1200" spc="-15">
                <a:latin typeface="Calibri"/>
                <a:cs typeface="Calibri"/>
              </a:rPr>
              <a:t>i</a:t>
            </a:r>
            <a:r>
              <a:rPr dirty="0" sz="1200">
                <a:latin typeface="Calibri"/>
                <a:cs typeface="Calibri"/>
              </a:rPr>
              <a:t>t</a:t>
            </a:r>
            <a:r>
              <a:rPr dirty="0" sz="1200" spc="-10">
                <a:latin typeface="Calibri"/>
                <a:cs typeface="Calibri"/>
              </a:rPr>
              <a:t>u</a:t>
            </a:r>
            <a:r>
              <a:rPr dirty="0" sz="1200">
                <a:latin typeface="Calibri"/>
                <a:cs typeface="Calibri"/>
              </a:rPr>
              <a:t>d </a:t>
            </a:r>
            <a:r>
              <a:rPr dirty="0" sz="1200" spc="-10">
                <a:latin typeface="Calibri"/>
                <a:cs typeface="Calibri"/>
              </a:rPr>
              <a:t>aproximadamente</a:t>
            </a:r>
            <a:r>
              <a:rPr dirty="0" sz="1200">
                <a:latin typeface="Calibri"/>
                <a:cs typeface="Calibri"/>
              </a:rPr>
              <a:t>  </a:t>
            </a:r>
            <a:r>
              <a:rPr dirty="0" sz="1200" spc="-10">
                <a:latin typeface="Calibri"/>
                <a:cs typeface="Calibri"/>
              </a:rPr>
              <a:t>dirigidos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Carhuaquero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I,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II,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II,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donde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404.00</a:t>
            </a:r>
            <a:r>
              <a:rPr dirty="0" sz="1200">
                <a:latin typeface="Calibri"/>
                <a:cs typeface="Calibri"/>
              </a:rPr>
              <a:t>  </a:t>
            </a:r>
            <a:r>
              <a:rPr dirty="0" sz="1200" spc="-10">
                <a:latin typeface="Calibri"/>
                <a:cs typeface="Calibri"/>
              </a:rPr>
              <a:t>m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están</a:t>
            </a:r>
            <a:r>
              <a:rPr dirty="0" sz="1200">
                <a:latin typeface="Calibri"/>
                <a:cs typeface="Calibri"/>
              </a:rPr>
              <a:t>  </a:t>
            </a:r>
            <a:r>
              <a:rPr dirty="0" sz="1200" spc="-10">
                <a:latin typeface="Calibri"/>
                <a:cs typeface="Calibri"/>
              </a:rPr>
              <a:t>revestidos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 concreto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</a:t>
            </a:r>
            <a:r>
              <a:rPr dirty="0" sz="1200">
                <a:latin typeface="Calibri"/>
                <a:cs typeface="Calibri"/>
              </a:rPr>
              <a:t>n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diámetro</a:t>
            </a:r>
            <a:r>
              <a:rPr dirty="0" sz="1200" spc="-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3.90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m,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mientras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que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15">
                <a:latin typeface="Calibri"/>
                <a:cs typeface="Calibri"/>
              </a:rPr>
              <a:t>los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otros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608.00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están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revestidos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acero</a:t>
            </a:r>
            <a:r>
              <a:rPr dirty="0" sz="1200" spc="-5">
                <a:latin typeface="Calibri"/>
                <a:cs typeface="Calibri"/>
              </a:rPr>
              <a:t> con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</a:t>
            </a:r>
            <a:r>
              <a:rPr dirty="0" sz="1200">
                <a:latin typeface="Calibri"/>
                <a:cs typeface="Calibri"/>
              </a:rPr>
              <a:t>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diámetro.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2.50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m. </a:t>
            </a:r>
            <a:r>
              <a:rPr dirty="0" sz="1200" spc="-5">
                <a:latin typeface="Calibri"/>
                <a:cs typeface="Calibri"/>
              </a:rPr>
              <a:t>Mientras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que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otra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parte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túnel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dirige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Carhuaquero I</a:t>
            </a:r>
            <a:r>
              <a:rPr dirty="0" sz="1200">
                <a:latin typeface="Calibri"/>
                <a:cs typeface="Calibri"/>
              </a:rPr>
              <a:t>V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15">
                <a:latin typeface="Calibri"/>
                <a:cs typeface="Calibri"/>
              </a:rPr>
              <a:t>con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distancia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aproximada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650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5">
                <a:latin typeface="Calibri"/>
                <a:cs typeface="Calibri"/>
              </a:rPr>
              <a:t>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diámetro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0.85 </a:t>
            </a:r>
            <a:r>
              <a:rPr dirty="0" sz="1200" spc="-15">
                <a:latin typeface="Calibri"/>
                <a:cs typeface="Calibri"/>
              </a:rPr>
              <a:t>m.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2395918" y="1737804"/>
            <a:ext cx="2773045" cy="1727835"/>
            <a:chOff x="2395918" y="1737804"/>
            <a:chExt cx="2773045" cy="1727835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99029" y="1740915"/>
              <a:ext cx="2766695" cy="1721484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2397505" y="1739391"/>
              <a:ext cx="2769870" cy="1724660"/>
            </a:xfrm>
            <a:custGeom>
              <a:avLst/>
              <a:gdLst/>
              <a:ahLst/>
              <a:cxnLst/>
              <a:rect l="l" t="t" r="r" b="b"/>
              <a:pathLst>
                <a:path w="2769870" h="1724660">
                  <a:moveTo>
                    <a:pt x="0" y="1724660"/>
                  </a:moveTo>
                  <a:lnTo>
                    <a:pt x="2769870" y="1724660"/>
                  </a:lnTo>
                  <a:lnTo>
                    <a:pt x="2769870" y="0"/>
                  </a:lnTo>
                  <a:lnTo>
                    <a:pt x="0" y="0"/>
                  </a:lnTo>
                  <a:lnTo>
                    <a:pt x="0" y="17246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2437510" y="4712271"/>
            <a:ext cx="2686050" cy="3098165"/>
            <a:chOff x="2437510" y="4712271"/>
            <a:chExt cx="2686050" cy="3098165"/>
          </a:xfrm>
        </p:grpSpPr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37510" y="4715382"/>
              <a:ext cx="2685541" cy="3094482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2454655" y="4713858"/>
              <a:ext cx="2650490" cy="3056890"/>
            </a:xfrm>
            <a:custGeom>
              <a:avLst/>
              <a:gdLst/>
              <a:ahLst/>
              <a:cxnLst/>
              <a:rect l="l" t="t" r="r" b="b"/>
              <a:pathLst>
                <a:path w="2650490" h="3056890">
                  <a:moveTo>
                    <a:pt x="0" y="3056763"/>
                  </a:moveTo>
                  <a:lnTo>
                    <a:pt x="2650490" y="3056763"/>
                  </a:lnTo>
                  <a:lnTo>
                    <a:pt x="2650490" y="0"/>
                  </a:lnTo>
                  <a:lnTo>
                    <a:pt x="0" y="0"/>
                  </a:lnTo>
                  <a:lnTo>
                    <a:pt x="0" y="305676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4215" cy="2220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254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24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05"/>
              </a:spcBef>
            </a:pPr>
            <a:endParaRPr sz="1100">
              <a:latin typeface="Arial MT"/>
              <a:cs typeface="Arial MT"/>
            </a:endParaRPr>
          </a:p>
          <a:p>
            <a:pPr algn="just" lvl="1" marL="249554" indent="-236854">
              <a:lnSpc>
                <a:spcPct val="100000"/>
              </a:lnSpc>
              <a:buFont typeface="Calibri"/>
              <a:buAutoNum type="arabicPeriod" startAt="2"/>
              <a:tabLst>
                <a:tab pos="249554" algn="l"/>
              </a:tabLst>
            </a:pPr>
            <a:r>
              <a:rPr dirty="0" sz="1200" b="1">
                <a:latin typeface="Calibri"/>
                <a:cs typeface="Calibri"/>
              </a:rPr>
              <a:t>Unidades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4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potencia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hidráulicas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central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hidráulica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Carhuaquero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cuenta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unidades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principales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generación </a:t>
            </a:r>
            <a:r>
              <a:rPr dirty="0" sz="1200">
                <a:latin typeface="Calibri"/>
                <a:cs typeface="Calibri"/>
              </a:rPr>
              <a:t>tipo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hidráulico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embalse,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centrales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hidráulicas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registradas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RER: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Carhuaquero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IV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y </a:t>
            </a:r>
            <a:r>
              <a:rPr dirty="0" sz="1200">
                <a:latin typeface="Calibri"/>
                <a:cs typeface="Calibri"/>
              </a:rPr>
              <a:t>Caña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Brava.</a:t>
            </a:r>
            <a:endParaRPr sz="1200">
              <a:latin typeface="Calibri"/>
              <a:cs typeface="Calibri"/>
            </a:endParaRPr>
          </a:p>
          <a:p>
            <a:pPr algn="just" lvl="2" marL="366395" indent="-353695">
              <a:lnSpc>
                <a:spcPct val="100000"/>
              </a:lnSpc>
              <a:spcBef>
                <a:spcPts val="910"/>
              </a:spcBef>
              <a:buFont typeface="Calibri"/>
              <a:buAutoNum type="arabicPeriod"/>
              <a:tabLst>
                <a:tab pos="366395" algn="l"/>
              </a:tabLst>
            </a:pPr>
            <a:r>
              <a:rPr dirty="0" sz="1200" b="1" i="1">
                <a:latin typeface="Calibri"/>
                <a:cs typeface="Calibri"/>
              </a:rPr>
              <a:t>Casa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máquinas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–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Carhuaquero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I,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II,</a:t>
            </a:r>
            <a:r>
              <a:rPr dirty="0" sz="1200" spc="-30" b="1" i="1">
                <a:latin typeface="Calibri"/>
                <a:cs typeface="Calibri"/>
              </a:rPr>
              <a:t> </a:t>
            </a:r>
            <a:r>
              <a:rPr dirty="0" sz="1200" spc="-25" b="1" i="1">
                <a:latin typeface="Calibri"/>
                <a:cs typeface="Calibri"/>
              </a:rPr>
              <a:t>III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17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central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concreto.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generación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10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kV,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luego </a:t>
            </a:r>
            <a:r>
              <a:rPr dirty="0" sz="1200">
                <a:latin typeface="Calibri"/>
                <a:cs typeface="Calibri"/>
              </a:rPr>
              <a:t>pasa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través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transformador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eleva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hasta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220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kV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-1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" action="ppaction://hlinksldjump"/>
              </a:rPr>
              <a:t>9</a:t>
            </a:r>
            <a:r>
              <a:rPr dirty="0" sz="1200" spc="-25">
                <a:latin typeface="Calibri"/>
                <a:cs typeface="Calibri"/>
              </a:rPr>
              <a:t>).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4601082"/>
            <a:ext cx="5789295" cy="1254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4874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9.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Casa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máquinas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–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Carhuaquero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II,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III.</a:t>
            </a:r>
            <a:endParaRPr sz="1200">
              <a:latin typeface="Calibri"/>
              <a:cs typeface="Calibri"/>
            </a:endParaRPr>
          </a:p>
          <a:p>
            <a:pPr marL="12700" marR="5080" indent="448945">
              <a:lnSpc>
                <a:spcPct val="122500"/>
              </a:lnSpc>
              <a:spcBef>
                <a:spcPts val="585"/>
              </a:spcBef>
            </a:pPr>
            <a:r>
              <a:rPr dirty="0" sz="1200" b="1">
                <a:latin typeface="Calibri"/>
                <a:cs typeface="Calibri"/>
              </a:rPr>
              <a:t>1.2.1.1</a:t>
            </a:r>
            <a:r>
              <a:rPr dirty="0" sz="1200" spc="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Turbinas.</a:t>
            </a:r>
            <a:r>
              <a:rPr dirty="0" sz="1200" spc="105" b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datos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técnicos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turbina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encuentran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Tabla</a:t>
            </a:r>
            <a:r>
              <a:rPr dirty="0" sz="1200" spc="10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1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un </a:t>
            </a:r>
            <a:r>
              <a:rPr dirty="0" sz="1200">
                <a:latin typeface="Calibri"/>
                <a:cs typeface="Calibri"/>
              </a:rPr>
              <a:t>diagrama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verse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Figura</a:t>
            </a:r>
            <a:r>
              <a:rPr dirty="0" sz="1200" spc="-2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10</a:t>
            </a:r>
            <a:r>
              <a:rPr dirty="0" sz="1200">
                <a:latin typeface="Calibri"/>
                <a:cs typeface="Calibri"/>
              </a:rPr>
              <a:t>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donde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aprecian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5</a:t>
            </a:r>
            <a:r>
              <a:rPr dirty="0" sz="1200" spc="-10">
                <a:latin typeface="Calibri"/>
                <a:cs typeface="Calibri"/>
              </a:rPr>
              <a:t> inyectores.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dirty="0" sz="1200">
                <a:latin typeface="Calibri"/>
                <a:cs typeface="Calibri"/>
              </a:rPr>
              <a:t>Tabla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1.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</a:rPr>
              <a:t>Datos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técnicos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turbinas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U1,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U2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U3.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879906" y="5971920"/>
          <a:ext cx="5854700" cy="33439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5915"/>
                <a:gridCol w="1290955"/>
                <a:gridCol w="1443354"/>
                <a:gridCol w="1437004"/>
              </a:tblGrid>
              <a:tr h="436880">
                <a:tc>
                  <a:txBody>
                    <a:bodyPr/>
                    <a:lstStyle/>
                    <a:p>
                      <a:pPr algn="ctr" marR="11430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Unidad</a:t>
                      </a:r>
                      <a:r>
                        <a:rPr dirty="0" sz="11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1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Generación</a:t>
                      </a:r>
                      <a:r>
                        <a:rPr dirty="0" sz="11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0" b="1">
                          <a:latin typeface="Calibri"/>
                          <a:cs typeface="Calibri"/>
                        </a:rPr>
                        <a:t>–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algn="ctr" marR="113664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100" spc="-10" b="1">
                          <a:latin typeface="Calibri"/>
                          <a:cs typeface="Calibri"/>
                        </a:rPr>
                        <a:t>Turbina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7145"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32715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dirty="0" sz="1100" spc="-25" b="1">
                          <a:latin typeface="Calibri"/>
                          <a:cs typeface="Calibri"/>
                        </a:rPr>
                        <a:t>U1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14935"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dirty="0" sz="1100" spc="-25" b="1">
                          <a:latin typeface="Calibri"/>
                          <a:cs typeface="Calibri"/>
                        </a:rPr>
                        <a:t>U2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14935"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dirty="0" sz="1100" spc="-25" b="1">
                          <a:latin typeface="Calibri"/>
                          <a:cs typeface="Calibri"/>
                        </a:rPr>
                        <a:t>U3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14935"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6060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Altura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total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[</a:t>
                      </a:r>
                      <a:r>
                        <a:rPr dirty="0" sz="1100" spc="-25">
                          <a:latin typeface="Cambria Math"/>
                          <a:cs typeface="Cambria Math"/>
                        </a:rPr>
                        <a:t>𝑚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]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080"/>
                </a:tc>
                <a:tc>
                  <a:txBody>
                    <a:bodyPr/>
                    <a:lstStyle/>
                    <a:p>
                      <a:pPr algn="ctr" marR="13398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500.6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08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500.6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08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500.6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080"/>
                </a:tc>
              </a:tr>
              <a:tr h="23304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Altura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neta 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[</a:t>
                      </a:r>
                      <a:r>
                        <a:rPr dirty="0" sz="1100" spc="-25">
                          <a:latin typeface="Cambria Math"/>
                          <a:cs typeface="Cambria Math"/>
                        </a:rPr>
                        <a:t>𝑚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]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2700"/>
                </a:tc>
                <a:tc>
                  <a:txBody>
                    <a:bodyPr/>
                    <a:lstStyle/>
                    <a:p>
                      <a:pPr algn="ctr" marR="13398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465.4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270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465.4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270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465.4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2700"/>
                </a:tc>
              </a:tr>
              <a:tr h="429259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Flujo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mínimo de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turbina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406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[</a:t>
                      </a:r>
                      <a:r>
                        <a:rPr dirty="0" sz="1100" spc="-10">
                          <a:latin typeface="Cambria Math"/>
                          <a:cs typeface="Cambria Math"/>
                        </a:rPr>
                        <a:t>𝑚</a:t>
                      </a:r>
                      <a:r>
                        <a:rPr dirty="0" baseline="27777" sz="1200" spc="-15">
                          <a:latin typeface="Cambria Math"/>
                          <a:cs typeface="Cambria Math"/>
                        </a:rPr>
                        <a:t>3</a:t>
                      </a:r>
                      <a:r>
                        <a:rPr dirty="0" sz="1100" spc="-10">
                          <a:latin typeface="Cambria Math"/>
                          <a:cs typeface="Cambria Math"/>
                        </a:rPr>
                        <a:t>/𝑠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]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R="134620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2.45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9855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2.45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9855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2.45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9855"/>
                </a:tc>
              </a:tr>
              <a:tr h="43116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Flujo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máximo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turbina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406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[</a:t>
                      </a:r>
                      <a:r>
                        <a:rPr dirty="0" sz="1100" spc="-10">
                          <a:latin typeface="Cambria Math"/>
                          <a:cs typeface="Cambria Math"/>
                        </a:rPr>
                        <a:t>𝑚</a:t>
                      </a:r>
                      <a:r>
                        <a:rPr dirty="0" baseline="27777" sz="1200" spc="-15">
                          <a:latin typeface="Cambria Math"/>
                          <a:cs typeface="Cambria Math"/>
                        </a:rPr>
                        <a:t>3</a:t>
                      </a:r>
                      <a:r>
                        <a:rPr dirty="0" sz="1100" spc="-10">
                          <a:latin typeface="Cambria Math"/>
                          <a:cs typeface="Cambria Math"/>
                        </a:rPr>
                        <a:t>/𝑠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]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R="134620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7.85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11760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7.85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1176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7.85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11760"/>
                </a:tc>
              </a:tr>
              <a:tr h="23177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Tipo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turbina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1430"/>
                </a:tc>
                <a:tc>
                  <a:txBody>
                    <a:bodyPr/>
                    <a:lstStyle/>
                    <a:p>
                      <a:pPr algn="ctr" marR="1320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Pelton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vertical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1430"/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Pelton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Vertical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143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Pelton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Vertical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1430"/>
                </a:tc>
              </a:tr>
              <a:tr h="231140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Número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inyectores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R="13271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50">
                          <a:latin typeface="Calibri"/>
                          <a:cs typeface="Calibri"/>
                        </a:rPr>
                        <a:t>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50">
                          <a:latin typeface="Calibri"/>
                          <a:cs typeface="Calibri"/>
                        </a:rPr>
                        <a:t>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50">
                          <a:latin typeface="Calibri"/>
                          <a:cs typeface="Calibri"/>
                        </a:rPr>
                        <a:t>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</a:tr>
              <a:tr h="231140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Fabricante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R="1339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Kvaemer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Kvaemer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Kvaemer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</a:tr>
              <a:tr h="231140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Año de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fabricación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R="13271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1989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1989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1989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</a:tr>
              <a:tr h="231140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Año de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comisionado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R="13271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1990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1991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1991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</a:tr>
              <a:tr h="43116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Potencia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mecánica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en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406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eje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turbina 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[</a:t>
                      </a:r>
                      <a:r>
                        <a:rPr dirty="0" sz="1100" spc="-20">
                          <a:latin typeface="Cambria Math"/>
                          <a:cs typeface="Cambria Math"/>
                        </a:rPr>
                        <a:t>𝑀𝑊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]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33985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32.2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8585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32.2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8585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32.1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8585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20800" y="2767583"/>
            <a:ext cx="4913630" cy="174980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25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4066158"/>
            <a:ext cx="5644515" cy="19710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8783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10.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Turbina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Pelton-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U1,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U2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U3.</a:t>
            </a:r>
            <a:endParaRPr sz="1200">
              <a:latin typeface="Calibri"/>
              <a:cs typeface="Calibri"/>
            </a:endParaRPr>
          </a:p>
          <a:p>
            <a:pPr marL="12700" marR="5080" indent="448945">
              <a:lnSpc>
                <a:spcPct val="163300"/>
              </a:lnSpc>
              <a:spcBef>
                <a:spcPts val="10"/>
              </a:spcBef>
            </a:pPr>
            <a:r>
              <a:rPr dirty="0" sz="1200" b="1">
                <a:latin typeface="Calibri"/>
                <a:cs typeface="Calibri"/>
              </a:rPr>
              <a:t>1.2.1.2</a:t>
            </a:r>
            <a:r>
              <a:rPr dirty="0" sz="1200" spc="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Generadores.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datos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técnicos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encuentran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Tabla</a:t>
            </a:r>
            <a:r>
              <a:rPr dirty="0" sz="1200" spc="-3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" action="ppaction://hlinksldjump"/>
              </a:rPr>
              <a:t>2</a:t>
            </a:r>
            <a:r>
              <a:rPr dirty="0" sz="1200" spc="-25">
                <a:latin typeface="Calibri"/>
                <a:cs typeface="Calibri"/>
              </a:rPr>
              <a:t>. </a:t>
            </a:r>
            <a:r>
              <a:rPr dirty="0" sz="1200">
                <a:latin typeface="Calibri"/>
                <a:cs typeface="Calibri"/>
              </a:rPr>
              <a:t>Ta</a:t>
            </a:r>
            <a:r>
              <a:rPr dirty="0" sz="1200">
                <a:latin typeface="Calibri"/>
                <a:cs typeface="Calibri"/>
              </a:rPr>
              <a:t>bla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2.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</a:rPr>
              <a:t>Datos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técnicos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U1,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U2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U3.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40"/>
              </a:spcBef>
            </a:pPr>
            <a:endParaRPr sz="1200">
              <a:latin typeface="Calibri"/>
              <a:cs typeface="Calibri"/>
            </a:endParaRPr>
          </a:p>
          <a:p>
            <a:pPr marL="422275">
              <a:lnSpc>
                <a:spcPct val="100000"/>
              </a:lnSpc>
            </a:pPr>
            <a:r>
              <a:rPr dirty="0" sz="1100" spc="-10" b="1">
                <a:latin typeface="Calibri"/>
                <a:cs typeface="Calibri"/>
              </a:rPr>
              <a:t>Generador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10"/>
              </a:spcBef>
            </a:pPr>
            <a:endParaRPr sz="1100"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</a:pPr>
            <a:r>
              <a:rPr dirty="0" sz="1100" spc="-10">
                <a:latin typeface="Calibri"/>
                <a:cs typeface="Calibri"/>
              </a:rPr>
              <a:t>[</a:t>
            </a:r>
            <a:r>
              <a:rPr dirty="0" sz="1100" spc="-10">
                <a:latin typeface="Cambria Math"/>
                <a:cs typeface="Cambria Math"/>
              </a:rPr>
              <a:t>𝑀𝑉𝐴</a:t>
            </a:r>
            <a:r>
              <a:rPr dirty="0" sz="1100" spc="-10">
                <a:latin typeface="Calibri"/>
                <a:cs typeface="Calibri"/>
              </a:rPr>
              <a:t>]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08100" y="6733413"/>
            <a:ext cx="550545" cy="6223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latin typeface="Calibri"/>
                <a:cs typeface="Calibri"/>
              </a:rPr>
              <a:t>salida </a:t>
            </a:r>
            <a:r>
              <a:rPr dirty="0" sz="1100" spc="-25">
                <a:latin typeface="Calibri"/>
                <a:cs typeface="Calibri"/>
              </a:rPr>
              <a:t>[A]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05"/>
              </a:spcBef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100" spc="-10">
                <a:latin typeface="Calibri"/>
                <a:cs typeface="Calibri"/>
              </a:rPr>
              <a:t>nominal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08100" y="8285226"/>
            <a:ext cx="84074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nominal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[rpm]</a:t>
            </a:r>
            <a:endParaRPr sz="1100">
              <a:latin typeface="Calibri"/>
              <a:cs typeface="Calibri"/>
            </a:endParaRPr>
          </a:p>
        </p:txBody>
      </p:sp>
      <p:graphicFrame>
        <p:nvGraphicFramePr>
          <p:cNvPr id="6" name="object 6" descr=""/>
          <p:cNvGraphicFramePr>
            <a:graphicFrameLocks noGrp="1"/>
          </p:cNvGraphicFramePr>
          <p:nvPr/>
        </p:nvGraphicFramePr>
        <p:xfrm>
          <a:off x="897940" y="5214238"/>
          <a:ext cx="5836285" cy="3535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82900"/>
                <a:gridCol w="1439545"/>
                <a:gridCol w="1437004"/>
              </a:tblGrid>
              <a:tr h="437515">
                <a:tc>
                  <a:txBody>
                    <a:bodyPr/>
                    <a:lstStyle/>
                    <a:p>
                      <a:pPr marL="25400">
                        <a:lnSpc>
                          <a:spcPts val="1050"/>
                        </a:lnSpc>
                        <a:spcBef>
                          <a:spcPts val="135"/>
                        </a:spcBef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Unidad</a:t>
                      </a:r>
                      <a:r>
                        <a:rPr dirty="0" sz="11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1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Generación</a:t>
                      </a:r>
                      <a:r>
                        <a:rPr dirty="0" sz="11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0" b="1">
                          <a:latin typeface="Calibri"/>
                          <a:cs typeface="Calibri"/>
                        </a:rPr>
                        <a:t>–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algn="r" marR="630555">
                        <a:lnSpc>
                          <a:spcPts val="1050"/>
                        </a:lnSpc>
                      </a:pPr>
                      <a:r>
                        <a:rPr dirty="0" sz="1100" spc="-25" b="1">
                          <a:latin typeface="Calibri"/>
                          <a:cs typeface="Calibri"/>
                        </a:rPr>
                        <a:t>U1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7145"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dirty="0" sz="1100" spc="-25" b="1">
                          <a:latin typeface="Calibri"/>
                          <a:cs typeface="Calibri"/>
                        </a:rPr>
                        <a:t>U2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16205"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dirty="0" sz="1100" spc="-25" b="1">
                          <a:latin typeface="Calibri"/>
                          <a:cs typeface="Calibri"/>
                        </a:rPr>
                        <a:t>U3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16205"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marL="22860">
                        <a:lnSpc>
                          <a:spcPts val="1045"/>
                        </a:lnSpc>
                        <a:spcBef>
                          <a:spcPts val="6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Potencia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instalada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002789">
                        <a:lnSpc>
                          <a:spcPts val="1045"/>
                        </a:lnSpc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32.27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8255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32.27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541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32.27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541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280670"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475"/>
                        </a:spcBef>
                        <a:tabLst>
                          <a:tab pos="2037714" algn="l"/>
                        </a:tabLst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Potencia</a:t>
                      </a:r>
                      <a:r>
                        <a:rPr dirty="0" sz="11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efectiva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[</a:t>
                      </a:r>
                      <a:r>
                        <a:rPr dirty="0" sz="1100" spc="-20">
                          <a:latin typeface="Cambria Math"/>
                          <a:cs typeface="Cambria Math"/>
                        </a:rPr>
                        <a:t>𝑀𝑊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]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31.6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60325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31.5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60325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31.5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60325"/>
                </a:tc>
              </a:tr>
              <a:tr h="280035"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85"/>
                        </a:spcBef>
                        <a:tabLst>
                          <a:tab pos="2091055" algn="l"/>
                        </a:tabLst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Voltaje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nominal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[</a:t>
                      </a:r>
                      <a:r>
                        <a:rPr dirty="0" sz="1100" spc="-20">
                          <a:latin typeface="Cambria Math"/>
                          <a:cs typeface="Cambria Math"/>
                        </a:rPr>
                        <a:t>𝑘𝑉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]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25">
                          <a:latin typeface="Calibri"/>
                          <a:cs typeface="Calibri"/>
                        </a:rPr>
                        <a:t>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25">
                          <a:latin typeface="Calibri"/>
                          <a:cs typeface="Calibri"/>
                        </a:rPr>
                        <a:t>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</a:tr>
              <a:tr h="378460">
                <a:tc>
                  <a:txBody>
                    <a:bodyPr/>
                    <a:lstStyle/>
                    <a:p>
                      <a:pPr marL="22860">
                        <a:lnSpc>
                          <a:spcPts val="75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Corriente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nominal</a:t>
                      </a:r>
                      <a:r>
                        <a:rPr dirty="0" sz="11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la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004060">
                        <a:lnSpc>
                          <a:spcPts val="104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863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863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969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863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9690"/>
                </a:tc>
              </a:tr>
              <a:tr h="378460">
                <a:tc>
                  <a:txBody>
                    <a:bodyPr/>
                    <a:lstStyle/>
                    <a:p>
                      <a:pPr marL="22860">
                        <a:lnSpc>
                          <a:spcPts val="1050"/>
                        </a:lnSpc>
                        <a:spcBef>
                          <a:spcPts val="8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Factor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potencia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037714">
                        <a:lnSpc>
                          <a:spcPts val="1050"/>
                        </a:lnSpc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0.93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1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0.93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922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0.93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9220"/>
                </a:tc>
              </a:tr>
              <a:tr h="280035"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470"/>
                        </a:spcBef>
                        <a:tabLst>
                          <a:tab pos="2014855" algn="l"/>
                        </a:tabLst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Fabricante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ASEA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96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ASEA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969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ASEA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9690"/>
                </a:tc>
              </a:tr>
              <a:tr h="231775"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85"/>
                        </a:spcBef>
                        <a:tabLst>
                          <a:tab pos="2020570" algn="l"/>
                        </a:tabLst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Año de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fabricación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1989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1989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1989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</a:tr>
              <a:tr h="280035"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90"/>
                        </a:spcBef>
                        <a:tabLst>
                          <a:tab pos="2020570" algn="l"/>
                        </a:tabLst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Año de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comisionado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1998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143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1998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143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1998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1430"/>
                </a:tc>
              </a:tr>
              <a:tr h="329565">
                <a:tc>
                  <a:txBody>
                    <a:bodyPr/>
                    <a:lstStyle/>
                    <a:p>
                      <a:pPr marL="22860">
                        <a:lnSpc>
                          <a:spcPts val="75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Velocidad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rotación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002789">
                        <a:lnSpc>
                          <a:spcPts val="1045"/>
                        </a:lnSpc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514.3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514.3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969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514.3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9690"/>
                </a:tc>
              </a:tr>
              <a:tr h="283845"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475"/>
                        </a:spcBef>
                        <a:tabLst>
                          <a:tab pos="2091055" algn="l"/>
                        </a:tabLst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Frecuencia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nominal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[Hz]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60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60325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dirty="0" sz="1100" spc="-25">
                          <a:latin typeface="Calibri"/>
                          <a:cs typeface="Calibri"/>
                        </a:rPr>
                        <a:t>60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60325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dirty="0" sz="1100" spc="-25">
                          <a:latin typeface="Calibri"/>
                          <a:cs typeface="Calibri"/>
                        </a:rPr>
                        <a:t>60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60325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7" descr=""/>
          <p:cNvSpPr txBox="1"/>
          <p:nvPr/>
        </p:nvSpPr>
        <p:spPr>
          <a:xfrm>
            <a:off x="886764" y="8955785"/>
            <a:ext cx="5788660" cy="47370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48945">
              <a:lnSpc>
                <a:spcPct val="122500"/>
              </a:lnSpc>
              <a:spcBef>
                <a:spcPts val="100"/>
              </a:spcBef>
            </a:pPr>
            <a:r>
              <a:rPr dirty="0" sz="1200" b="1">
                <a:latin typeface="Calibri"/>
                <a:cs typeface="Calibri"/>
              </a:rPr>
              <a:t>1.2.1.3</a:t>
            </a:r>
            <a:r>
              <a:rPr dirty="0" sz="1200" spc="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Transformadores.</a:t>
            </a:r>
            <a:r>
              <a:rPr dirty="0" sz="1200" spc="140" b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datos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técnicos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transformadores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Figura</a:t>
            </a:r>
            <a:r>
              <a:rPr dirty="0" sz="1200" spc="14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11</a:t>
            </a:r>
            <a:r>
              <a:rPr dirty="0" sz="1200">
                <a:latin typeface="Calibri"/>
                <a:cs typeface="Calibri"/>
              </a:rPr>
              <a:t>)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encuentran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Tabla</a:t>
            </a:r>
            <a:r>
              <a:rPr dirty="0" sz="1200" spc="-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3" action="ppaction://hlinksldjump"/>
              </a:rPr>
              <a:t>3</a:t>
            </a:r>
            <a:r>
              <a:rPr dirty="0" sz="1200" spc="-25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2157793" y="915733"/>
            <a:ext cx="3246120" cy="3053080"/>
            <a:chOff x="2157793" y="915733"/>
            <a:chExt cx="3246120" cy="3053080"/>
          </a:xfrm>
        </p:grpSpPr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60904" y="918844"/>
              <a:ext cx="3239389" cy="304672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2159380" y="917320"/>
              <a:ext cx="3242945" cy="3049905"/>
            </a:xfrm>
            <a:custGeom>
              <a:avLst/>
              <a:gdLst/>
              <a:ahLst/>
              <a:cxnLst/>
              <a:rect l="l" t="t" r="r" b="b"/>
              <a:pathLst>
                <a:path w="3242945" h="3049904">
                  <a:moveTo>
                    <a:pt x="0" y="3049904"/>
                  </a:moveTo>
                  <a:lnTo>
                    <a:pt x="3242564" y="3049904"/>
                  </a:lnTo>
                  <a:lnTo>
                    <a:pt x="3242564" y="0"/>
                  </a:lnTo>
                  <a:lnTo>
                    <a:pt x="0" y="0"/>
                  </a:lnTo>
                  <a:lnTo>
                    <a:pt x="0" y="30499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26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2942590"/>
            <a:ext cx="4165600" cy="12426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34489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11. </a:t>
            </a:r>
            <a:r>
              <a:rPr dirty="0" sz="1200" spc="-10">
                <a:latin typeface="Calibri"/>
                <a:cs typeface="Calibri"/>
              </a:rPr>
              <a:t>Transformadores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U1,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U2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 </a:t>
            </a:r>
            <a:r>
              <a:rPr dirty="0" sz="1200" spc="-25">
                <a:latin typeface="Calibri"/>
                <a:cs typeface="Calibri"/>
              </a:rPr>
              <a:t>U3.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dirty="0" sz="1200">
                <a:latin typeface="Calibri"/>
                <a:cs typeface="Calibri"/>
              </a:rPr>
              <a:t>Tabla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3.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1200">
                <a:latin typeface="Calibri"/>
                <a:cs typeface="Calibri"/>
              </a:rPr>
              <a:t>Datos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técnicos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transformadores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U1,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U2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U3.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40"/>
              </a:spcBef>
            </a:pPr>
            <a:endParaRPr sz="12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dirty="0" sz="1100" spc="-10" b="1">
                <a:latin typeface="Calibri"/>
                <a:cs typeface="Calibri"/>
              </a:rPr>
              <a:t>Transformador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902512" y="3784726"/>
            <a:ext cx="5755640" cy="12700"/>
          </a:xfrm>
          <a:custGeom>
            <a:avLst/>
            <a:gdLst/>
            <a:ahLst/>
            <a:cxnLst/>
            <a:rect l="l" t="t" r="r" b="b"/>
            <a:pathLst>
              <a:path w="5755640" h="12700">
                <a:moveTo>
                  <a:pt x="1451102" y="0"/>
                </a:moveTo>
                <a:lnTo>
                  <a:pt x="1438656" y="0"/>
                </a:lnTo>
                <a:lnTo>
                  <a:pt x="0" y="0"/>
                </a:lnTo>
                <a:lnTo>
                  <a:pt x="0" y="12192"/>
                </a:lnTo>
                <a:lnTo>
                  <a:pt x="1438605" y="12192"/>
                </a:lnTo>
                <a:lnTo>
                  <a:pt x="1451102" y="12192"/>
                </a:lnTo>
                <a:lnTo>
                  <a:pt x="1451102" y="0"/>
                </a:lnTo>
                <a:close/>
              </a:path>
              <a:path w="5755640" h="12700">
                <a:moveTo>
                  <a:pt x="2889821" y="0"/>
                </a:moveTo>
                <a:lnTo>
                  <a:pt x="2877642" y="0"/>
                </a:lnTo>
                <a:lnTo>
                  <a:pt x="1451178" y="0"/>
                </a:lnTo>
                <a:lnTo>
                  <a:pt x="1451178" y="12192"/>
                </a:lnTo>
                <a:lnTo>
                  <a:pt x="2877642" y="12192"/>
                </a:lnTo>
                <a:lnTo>
                  <a:pt x="2889821" y="12192"/>
                </a:lnTo>
                <a:lnTo>
                  <a:pt x="2889821" y="0"/>
                </a:lnTo>
                <a:close/>
              </a:path>
              <a:path w="5755640" h="12700">
                <a:moveTo>
                  <a:pt x="5755462" y="0"/>
                </a:moveTo>
                <a:lnTo>
                  <a:pt x="4328744" y="0"/>
                </a:lnTo>
                <a:lnTo>
                  <a:pt x="4316552" y="0"/>
                </a:lnTo>
                <a:lnTo>
                  <a:pt x="2889834" y="0"/>
                </a:lnTo>
                <a:lnTo>
                  <a:pt x="2889834" y="12192"/>
                </a:lnTo>
                <a:lnTo>
                  <a:pt x="4316552" y="12192"/>
                </a:lnTo>
                <a:lnTo>
                  <a:pt x="4328744" y="12192"/>
                </a:lnTo>
                <a:lnTo>
                  <a:pt x="5755462" y="12192"/>
                </a:lnTo>
                <a:lnTo>
                  <a:pt x="57554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908100" y="4846446"/>
            <a:ext cx="840105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latin typeface="Calibri"/>
                <a:cs typeface="Calibri"/>
              </a:rPr>
              <a:t>primario</a:t>
            </a:r>
            <a:r>
              <a:rPr dirty="0" sz="1100" spc="-55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[</a:t>
            </a:r>
            <a:r>
              <a:rPr dirty="0" sz="1100" spc="-20">
                <a:latin typeface="Cambria Math"/>
                <a:cs typeface="Cambria Math"/>
              </a:rPr>
              <a:t>𝑀𝑉</a:t>
            </a:r>
            <a:r>
              <a:rPr dirty="0" sz="1100" spc="-20">
                <a:latin typeface="Calibri"/>
                <a:cs typeface="Calibri"/>
              </a:rPr>
              <a:t>]</a:t>
            </a:r>
            <a:endParaRPr sz="1100">
              <a:latin typeface="Calibri"/>
              <a:cs typeface="Calibri"/>
            </a:endParaRPr>
          </a:p>
        </p:txBody>
      </p:sp>
      <p:graphicFrame>
        <p:nvGraphicFramePr>
          <p:cNvPr id="6" name="object 6" descr=""/>
          <p:cNvGraphicFramePr>
            <a:graphicFrameLocks noGrp="1"/>
          </p:cNvGraphicFramePr>
          <p:nvPr/>
        </p:nvGraphicFramePr>
        <p:xfrm>
          <a:off x="889050" y="3842638"/>
          <a:ext cx="5845175" cy="32511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2105"/>
                <a:gridCol w="1289050"/>
                <a:gridCol w="1439545"/>
                <a:gridCol w="1437639"/>
              </a:tblGrid>
              <a:tr h="385445">
                <a:tc gridSpan="2">
                  <a:txBody>
                    <a:bodyPr/>
                    <a:lstStyle/>
                    <a:p>
                      <a:pPr marL="34290">
                        <a:lnSpc>
                          <a:spcPts val="780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Unidad</a:t>
                      </a:r>
                      <a:r>
                        <a:rPr dirty="0" sz="11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1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Generación</a:t>
                      </a:r>
                      <a:r>
                        <a:rPr dirty="0" sz="11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0" b="1">
                          <a:latin typeface="Calibri"/>
                          <a:cs typeface="Calibri"/>
                        </a:rPr>
                        <a:t>–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algn="r" marR="629920">
                        <a:lnSpc>
                          <a:spcPts val="1050"/>
                        </a:lnSpc>
                      </a:pPr>
                      <a:r>
                        <a:rPr dirty="0" sz="1100" spc="-25" b="1">
                          <a:latin typeface="Calibri"/>
                          <a:cs typeface="Calibri"/>
                        </a:rPr>
                        <a:t>U1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1100" spc="-25" b="1">
                          <a:latin typeface="Calibri"/>
                          <a:cs typeface="Calibri"/>
                        </a:rPr>
                        <a:t>U2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6413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1100" spc="-25" b="1">
                          <a:latin typeface="Calibri"/>
                          <a:cs typeface="Calibri"/>
                        </a:rPr>
                        <a:t>U3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64135"/>
                </a:tc>
              </a:tr>
              <a:tr h="2089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Potencia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instalada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R="14287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28/35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28/35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28/35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70180">
                <a:tc>
                  <a:txBody>
                    <a:bodyPr/>
                    <a:lstStyle/>
                    <a:p>
                      <a:pPr marL="31750">
                        <a:lnSpc>
                          <a:spcPts val="1240"/>
                        </a:lnSpc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[</a:t>
                      </a:r>
                      <a:r>
                        <a:rPr dirty="0" sz="1100" spc="-10">
                          <a:latin typeface="Cambria Math"/>
                          <a:cs typeface="Cambria Math"/>
                        </a:rPr>
                        <a:t>𝑀𝑉𝐴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]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43510">
                        <a:lnSpc>
                          <a:spcPts val="1240"/>
                        </a:lnSpc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ONAN/ONAF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240"/>
                        </a:lnSpc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ONAN/ONAF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240"/>
                        </a:lnSpc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ONAN/ONAF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188595">
                <a:tc>
                  <a:txBody>
                    <a:bodyPr/>
                    <a:lstStyle/>
                    <a:p>
                      <a:pPr marL="31750">
                        <a:lnSpc>
                          <a:spcPts val="940"/>
                        </a:lnSpc>
                        <a:spcBef>
                          <a:spcPts val="4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Voltaje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nominal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651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83845">
                <a:tc gridSpan="2">
                  <a:txBody>
                    <a:bodyPr/>
                    <a:lstStyle/>
                    <a:p>
                      <a:pPr algn="r" marR="640080">
                        <a:lnSpc>
                          <a:spcPts val="1050"/>
                        </a:lnSpc>
                      </a:pPr>
                      <a:r>
                        <a:rPr dirty="0" sz="1100" spc="-25">
                          <a:latin typeface="Calibri"/>
                          <a:cs typeface="Calibri"/>
                        </a:rPr>
                        <a:t>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050"/>
                        </a:lnSpc>
                      </a:pPr>
                      <a:r>
                        <a:rPr dirty="0" sz="1100" spc="-25">
                          <a:latin typeface="Calibri"/>
                          <a:cs typeface="Calibri"/>
                        </a:rPr>
                        <a:t>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050"/>
                        </a:lnSpc>
                      </a:pPr>
                      <a:r>
                        <a:rPr dirty="0" sz="1100" spc="-25">
                          <a:latin typeface="Calibri"/>
                          <a:cs typeface="Calibri"/>
                        </a:rPr>
                        <a:t>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237490">
                <a:tc gridSpan="2">
                  <a:txBody>
                    <a:bodyPr/>
                    <a:lstStyle/>
                    <a:p>
                      <a:pPr marL="31750">
                        <a:lnSpc>
                          <a:spcPts val="1050"/>
                        </a:lnSpc>
                        <a:spcBef>
                          <a:spcPts val="8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Voltaje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nominal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065020">
                        <a:lnSpc>
                          <a:spcPts val="640"/>
                        </a:lnSpc>
                      </a:pPr>
                      <a:r>
                        <a:rPr dirty="0" sz="1100" spc="-25">
                          <a:latin typeface="Calibri"/>
                          <a:cs typeface="Calibri"/>
                        </a:rPr>
                        <a:t>220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16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910"/>
                        </a:lnSpc>
                        <a:spcBef>
                          <a:spcPts val="860"/>
                        </a:spcBef>
                      </a:pPr>
                      <a:r>
                        <a:rPr dirty="0" sz="1100" spc="-25">
                          <a:latin typeface="Calibri"/>
                          <a:cs typeface="Calibri"/>
                        </a:rPr>
                        <a:t>220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922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910"/>
                        </a:lnSpc>
                        <a:spcBef>
                          <a:spcPts val="860"/>
                        </a:spcBef>
                      </a:pPr>
                      <a:r>
                        <a:rPr dirty="0" sz="1100" spc="-25">
                          <a:latin typeface="Calibri"/>
                          <a:cs typeface="Calibri"/>
                        </a:rPr>
                        <a:t>220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9220"/>
                </a:tc>
              </a:tr>
              <a:tr h="189865">
                <a:tc>
                  <a:txBody>
                    <a:bodyPr/>
                    <a:lstStyle/>
                    <a:p>
                      <a:pPr marL="31750">
                        <a:lnSpc>
                          <a:spcPts val="108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secundario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[</a:t>
                      </a:r>
                      <a:r>
                        <a:rPr dirty="0" sz="1100" spc="-20">
                          <a:latin typeface="Cambria Math"/>
                          <a:cs typeface="Cambria Math"/>
                        </a:rPr>
                        <a:t>𝑘𝑉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]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3177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Conexión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R="1428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YNd11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YNd11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YNd11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</a:tr>
              <a:tr h="24193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Potencia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de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R="140970">
                        <a:lnSpc>
                          <a:spcPts val="950"/>
                        </a:lnSpc>
                        <a:spcBef>
                          <a:spcPts val="855"/>
                        </a:spcBef>
                      </a:pPr>
                      <a:r>
                        <a:rPr dirty="0" sz="1100" spc="-25">
                          <a:latin typeface="Calibri"/>
                          <a:cs typeface="Calibri"/>
                        </a:rPr>
                        <a:t>9.9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858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50"/>
                        </a:lnSpc>
                        <a:spcBef>
                          <a:spcPts val="855"/>
                        </a:spcBef>
                      </a:pPr>
                      <a:r>
                        <a:rPr dirty="0" sz="1100" spc="-25">
                          <a:latin typeface="Calibri"/>
                          <a:cs typeface="Calibri"/>
                        </a:rPr>
                        <a:t>9.8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858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50"/>
                        </a:lnSpc>
                        <a:spcBef>
                          <a:spcPts val="855"/>
                        </a:spcBef>
                      </a:pPr>
                      <a:r>
                        <a:rPr dirty="0" sz="1100" spc="-25">
                          <a:latin typeface="Calibri"/>
                          <a:cs typeface="Calibri"/>
                        </a:rPr>
                        <a:t>9.7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8585"/>
                </a:tc>
              </a:tr>
              <a:tr h="185420">
                <a:tc>
                  <a:txBody>
                    <a:bodyPr/>
                    <a:lstStyle/>
                    <a:p>
                      <a:pPr marL="31750">
                        <a:lnSpc>
                          <a:spcPts val="105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cortocircuito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[%]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3114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Fabricante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R="14351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25">
                          <a:latin typeface="Calibri"/>
                          <a:cs typeface="Calibri"/>
                        </a:rPr>
                        <a:t>ABB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25">
                          <a:latin typeface="Calibri"/>
                          <a:cs typeface="Calibri"/>
                        </a:rPr>
                        <a:t>ABB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25">
                          <a:latin typeface="Calibri"/>
                          <a:cs typeface="Calibri"/>
                        </a:rPr>
                        <a:t>ABB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</a:tr>
              <a:tr h="23114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Año de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fabricación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 marR="14160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1998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1998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1993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</a:tr>
              <a:tr h="23114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Año de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re-energizado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2012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</a:tr>
              <a:tr h="2343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Frecuencia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nominal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[Hz]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422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25">
                          <a:latin typeface="Calibri"/>
                          <a:cs typeface="Calibri"/>
                        </a:rPr>
                        <a:t>60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25">
                          <a:latin typeface="Calibri"/>
                          <a:cs typeface="Calibri"/>
                        </a:rPr>
                        <a:t>60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25">
                          <a:latin typeface="Calibri"/>
                          <a:cs typeface="Calibri"/>
                        </a:rPr>
                        <a:t>60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7" descr=""/>
          <p:cNvSpPr txBox="1"/>
          <p:nvPr/>
        </p:nvSpPr>
        <p:spPr>
          <a:xfrm>
            <a:off x="886764" y="7341488"/>
            <a:ext cx="5782945" cy="955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Calibri"/>
                <a:cs typeface="Calibri"/>
              </a:rPr>
              <a:t>1.2.2</a:t>
            </a:r>
            <a:r>
              <a:rPr dirty="0" sz="1200" spc="3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Casa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máquinas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–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Carhuaquero</a:t>
            </a:r>
            <a:r>
              <a:rPr dirty="0" sz="1200" spc="-25" b="1" i="1">
                <a:latin typeface="Calibri"/>
                <a:cs typeface="Calibri"/>
              </a:rPr>
              <a:t> IV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2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central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2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12</a:t>
            </a:r>
            <a:r>
              <a:rPr dirty="0" sz="1200">
                <a:latin typeface="Calibri"/>
                <a:cs typeface="Calibri"/>
              </a:rPr>
              <a:t>)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hormigón.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generación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10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kV.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línea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llega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patio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maniobras,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donde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línea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transmisión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Carhuaquero </a:t>
            </a:r>
            <a:r>
              <a:rPr dirty="0" sz="1200">
                <a:latin typeface="Calibri"/>
                <a:cs typeface="Calibri"/>
              </a:rPr>
              <a:t>V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(10kV)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celda.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Luego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pasan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transformador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elevan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220kV.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1081405" y="915733"/>
            <a:ext cx="5405120" cy="1929764"/>
            <a:chOff x="1081405" y="915733"/>
            <a:chExt cx="5405120" cy="1929764"/>
          </a:xfrm>
        </p:grpSpPr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4580" y="918844"/>
              <a:ext cx="5398643" cy="1923414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082992" y="917320"/>
              <a:ext cx="5401945" cy="1926589"/>
            </a:xfrm>
            <a:custGeom>
              <a:avLst/>
              <a:gdLst/>
              <a:ahLst/>
              <a:cxnLst/>
              <a:rect l="l" t="t" r="r" b="b"/>
              <a:pathLst>
                <a:path w="5401945" h="1926589">
                  <a:moveTo>
                    <a:pt x="0" y="1926590"/>
                  </a:moveTo>
                  <a:lnTo>
                    <a:pt x="5401818" y="1926590"/>
                  </a:lnTo>
                  <a:lnTo>
                    <a:pt x="5401818" y="0"/>
                  </a:lnTo>
                  <a:lnTo>
                    <a:pt x="0" y="0"/>
                  </a:lnTo>
                  <a:lnTo>
                    <a:pt x="0" y="192659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27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3044697"/>
            <a:ext cx="5788660" cy="1254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5097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12.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Casa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máquinas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-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Carhuaquero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IV.</a:t>
            </a:r>
            <a:endParaRPr sz="1200">
              <a:latin typeface="Calibri"/>
              <a:cs typeface="Calibri"/>
            </a:endParaRPr>
          </a:p>
          <a:p>
            <a:pPr marL="12700" marR="5080" indent="448945">
              <a:lnSpc>
                <a:spcPct val="121700"/>
              </a:lnSpc>
              <a:spcBef>
                <a:spcPts val="615"/>
              </a:spcBef>
            </a:pPr>
            <a:r>
              <a:rPr dirty="0" sz="1200" b="1">
                <a:latin typeface="Calibri"/>
                <a:cs typeface="Calibri"/>
              </a:rPr>
              <a:t>1.2.2.1</a:t>
            </a:r>
            <a:r>
              <a:rPr dirty="0" sz="1200" spc="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Turbina.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U4,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turbina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encuentran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Tabla</a:t>
            </a:r>
            <a:r>
              <a:rPr dirty="0" sz="1200" spc="-2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50">
                <a:latin typeface="Calibri"/>
                <a:cs typeface="Calibri"/>
                <a:hlinkClick r:id="rId2" action="ppaction://hlinksldjump"/>
              </a:rPr>
              <a:t>4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esquema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-1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" action="ppaction://hlinksldjump"/>
              </a:rPr>
              <a:t>13</a:t>
            </a:r>
            <a:r>
              <a:rPr dirty="0" sz="1200" spc="-25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19"/>
              </a:spcBef>
            </a:pPr>
            <a:r>
              <a:rPr dirty="0" sz="1200">
                <a:latin typeface="Calibri"/>
                <a:cs typeface="Calibri"/>
              </a:rPr>
              <a:t>Tabla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4.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200">
                <a:latin typeface="Calibri"/>
                <a:cs typeface="Calibri"/>
              </a:rPr>
              <a:t>Datos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técnicos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turbina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U4.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894892" y="4417186"/>
          <a:ext cx="5842635" cy="22790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27450"/>
                <a:gridCol w="2038350"/>
              </a:tblGrid>
              <a:tr h="214629">
                <a:tc>
                  <a:txBody>
                    <a:bodyPr/>
                    <a:lstStyle/>
                    <a:p>
                      <a:pPr marL="115506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Unidad</a:t>
                      </a:r>
                      <a:r>
                        <a:rPr dirty="0" sz="11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1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generación -</a:t>
                      </a:r>
                      <a:r>
                        <a:rPr dirty="0" sz="11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Turbina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7145"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0576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1100" spc="-25" b="1">
                          <a:latin typeface="Calibri"/>
                          <a:cs typeface="Calibri"/>
                        </a:rPr>
                        <a:t>U4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7145"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Altura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total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[</a:t>
                      </a:r>
                      <a:r>
                        <a:rPr dirty="0" sz="1100" spc="-25">
                          <a:latin typeface="Cambria Math"/>
                          <a:cs typeface="Cambria Math"/>
                        </a:rPr>
                        <a:t>𝑚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]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8255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40195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1000" spc="-10">
                          <a:latin typeface="Arial MT"/>
                          <a:cs typeface="Arial MT"/>
                        </a:rPr>
                        <a:t>497.2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B="0" marT="1905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99390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Altura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neta 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[</a:t>
                      </a:r>
                      <a:r>
                        <a:rPr dirty="0" sz="1100" spc="-25">
                          <a:latin typeface="Cambria Math"/>
                          <a:cs typeface="Cambria Math"/>
                        </a:rPr>
                        <a:t>𝑚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]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3175"/>
                </a:tc>
                <a:tc>
                  <a:txBody>
                    <a:bodyPr/>
                    <a:lstStyle/>
                    <a:p>
                      <a:pPr algn="ctr" marL="40195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10">
                          <a:latin typeface="Arial MT"/>
                          <a:cs typeface="Arial MT"/>
                        </a:rPr>
                        <a:t>451.5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B="0" marT="14604"/>
                </a:tc>
              </a:tr>
              <a:tr h="208279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Flujo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mínimo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turbina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[</a:t>
                      </a:r>
                      <a:r>
                        <a:rPr dirty="0" sz="1100" spc="-10">
                          <a:latin typeface="Cambria Math"/>
                          <a:cs typeface="Cambria Math"/>
                        </a:rPr>
                        <a:t>𝑚</a:t>
                      </a:r>
                      <a:r>
                        <a:rPr dirty="0" baseline="27777" sz="1200" spc="-15">
                          <a:latin typeface="Cambria Math"/>
                          <a:cs typeface="Cambria Math"/>
                        </a:rPr>
                        <a:t>3</a:t>
                      </a:r>
                      <a:r>
                        <a:rPr dirty="0" sz="1100" spc="-10">
                          <a:latin typeface="Cambria Math"/>
                          <a:cs typeface="Cambria Math"/>
                        </a:rPr>
                        <a:t>/𝑠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]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2700"/>
                </a:tc>
                <a:tc>
                  <a:txBody>
                    <a:bodyPr/>
                    <a:lstStyle/>
                    <a:p>
                      <a:pPr algn="ctr" marL="40322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000" spc="-25">
                          <a:latin typeface="Arial MT"/>
                          <a:cs typeface="Arial MT"/>
                        </a:rPr>
                        <a:t>0.6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B="0" marT="22225"/>
                </a:tc>
              </a:tr>
              <a:tr h="214629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Flujo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máximo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turbina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[</a:t>
                      </a:r>
                      <a:r>
                        <a:rPr dirty="0" sz="1100" spc="-10">
                          <a:latin typeface="Cambria Math"/>
                          <a:cs typeface="Cambria Math"/>
                        </a:rPr>
                        <a:t>𝑚</a:t>
                      </a:r>
                      <a:r>
                        <a:rPr dirty="0" baseline="27777" sz="1200" spc="-15">
                          <a:latin typeface="Cambria Math"/>
                          <a:cs typeface="Cambria Math"/>
                        </a:rPr>
                        <a:t>3</a:t>
                      </a:r>
                      <a:r>
                        <a:rPr dirty="0" sz="1100" spc="-10">
                          <a:latin typeface="Cambria Math"/>
                          <a:cs typeface="Cambria Math"/>
                        </a:rPr>
                        <a:t>/𝑠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]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2700"/>
                </a:tc>
                <a:tc>
                  <a:txBody>
                    <a:bodyPr/>
                    <a:lstStyle/>
                    <a:p>
                      <a:pPr algn="ctr" marL="40322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000" spc="-20">
                          <a:latin typeface="Arial MT"/>
                          <a:cs typeface="Arial MT"/>
                        </a:rPr>
                        <a:t>2.45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B="0" marT="22225"/>
                </a:tc>
              </a:tr>
              <a:tr h="206375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Tipo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turbina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3810"/>
                </a:tc>
                <a:tc>
                  <a:txBody>
                    <a:bodyPr/>
                    <a:lstStyle/>
                    <a:p>
                      <a:pPr algn="ctr" marL="40068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>
                          <a:latin typeface="Arial MT"/>
                          <a:cs typeface="Arial MT"/>
                        </a:rPr>
                        <a:t>Pelton</a:t>
                      </a:r>
                      <a:r>
                        <a:rPr dirty="0" sz="1000" spc="-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000" spc="-10">
                          <a:latin typeface="Arial MT"/>
                          <a:cs typeface="Arial MT"/>
                        </a:rPr>
                        <a:t>horizontal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B="0" marT="14604"/>
                </a:tc>
              </a:tr>
              <a:tr h="206375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Número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inyectores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algn="ctr" marL="40513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1000" spc="-50">
                          <a:latin typeface="Arial MT"/>
                          <a:cs typeface="Arial MT"/>
                        </a:rPr>
                        <a:t>3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B="0" marT="15240"/>
                </a:tc>
              </a:tr>
              <a:tr h="205104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Fabricante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3175"/>
                </a:tc>
                <a:tc>
                  <a:txBody>
                    <a:bodyPr/>
                    <a:lstStyle/>
                    <a:p>
                      <a:pPr algn="ctr" marL="40513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10">
                          <a:latin typeface="Arial MT"/>
                          <a:cs typeface="Arial MT"/>
                        </a:rPr>
                        <a:t>VATech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B="0" marT="14604"/>
                </a:tc>
              </a:tr>
              <a:tr h="205740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Año de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fabricación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3175"/>
                </a:tc>
                <a:tc>
                  <a:txBody>
                    <a:bodyPr/>
                    <a:lstStyle/>
                    <a:p>
                      <a:pPr algn="ctr" marL="40195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20">
                          <a:latin typeface="Arial MT"/>
                          <a:cs typeface="Arial MT"/>
                        </a:rPr>
                        <a:t>2007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B="0" marT="14604"/>
                </a:tc>
              </a:tr>
              <a:tr h="206375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Año de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comisionado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3175"/>
                </a:tc>
                <a:tc>
                  <a:txBody>
                    <a:bodyPr/>
                    <a:lstStyle/>
                    <a:p>
                      <a:pPr algn="ctr" marL="40195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20">
                          <a:latin typeface="Arial MT"/>
                          <a:cs typeface="Arial MT"/>
                        </a:rPr>
                        <a:t>2008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B="0" marT="14604"/>
                </a:tc>
              </a:tr>
              <a:tr h="201930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Potencia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mecánica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eje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turbina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[</a:t>
                      </a:r>
                      <a:r>
                        <a:rPr dirty="0" sz="1100" spc="-20">
                          <a:latin typeface="Cambria Math"/>
                          <a:cs typeface="Cambria Math"/>
                        </a:rPr>
                        <a:t>𝑀𝑊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]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0322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1000" spc="-20">
                          <a:latin typeface="Arial MT"/>
                          <a:cs typeface="Arial MT"/>
                        </a:rPr>
                        <a:t>10.2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B="0" marT="1524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 descr=""/>
          <p:cNvSpPr txBox="1"/>
          <p:nvPr/>
        </p:nvSpPr>
        <p:spPr>
          <a:xfrm>
            <a:off x="2865247" y="9443415"/>
            <a:ext cx="18307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13.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Turbina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Pelton</a:t>
            </a:r>
            <a:r>
              <a:rPr dirty="0" sz="1200" spc="-25">
                <a:latin typeface="Calibri"/>
                <a:cs typeface="Calibri"/>
              </a:rPr>
              <a:t> U4.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47010" y="899794"/>
            <a:ext cx="3058414" cy="2064892"/>
          </a:xfrm>
          <a:prstGeom prst="rect">
            <a:avLst/>
          </a:prstGeom>
        </p:spPr>
      </p:pic>
      <p:grpSp>
        <p:nvGrpSpPr>
          <p:cNvPr id="7" name="object 7" descr=""/>
          <p:cNvGrpSpPr/>
          <p:nvPr/>
        </p:nvGrpSpPr>
        <p:grpSpPr>
          <a:xfrm>
            <a:off x="2062543" y="6902259"/>
            <a:ext cx="3425825" cy="2449195"/>
            <a:chOff x="2062543" y="6902259"/>
            <a:chExt cx="3425825" cy="2449195"/>
          </a:xfrm>
        </p:grpSpPr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65654" y="6905370"/>
              <a:ext cx="3419475" cy="2442718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2064130" y="6903846"/>
              <a:ext cx="3422650" cy="2446020"/>
            </a:xfrm>
            <a:custGeom>
              <a:avLst/>
              <a:gdLst/>
              <a:ahLst/>
              <a:cxnLst/>
              <a:rect l="l" t="t" r="r" b="b"/>
              <a:pathLst>
                <a:path w="3422650" h="2446020">
                  <a:moveTo>
                    <a:pt x="0" y="2445892"/>
                  </a:moveTo>
                  <a:lnTo>
                    <a:pt x="3422650" y="2445892"/>
                  </a:lnTo>
                  <a:lnTo>
                    <a:pt x="3422650" y="0"/>
                  </a:lnTo>
                  <a:lnTo>
                    <a:pt x="0" y="0"/>
                  </a:lnTo>
                  <a:lnTo>
                    <a:pt x="0" y="244589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4850" cy="1398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905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28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0"/>
              </a:spcBef>
            </a:pPr>
            <a:endParaRPr sz="1100">
              <a:latin typeface="Arial MT"/>
              <a:cs typeface="Arial MT"/>
            </a:endParaRPr>
          </a:p>
          <a:p>
            <a:pPr marL="12700" marR="5080" indent="448945">
              <a:lnSpc>
                <a:spcPct val="122600"/>
              </a:lnSpc>
            </a:pPr>
            <a:r>
              <a:rPr dirty="0" sz="1200" b="1">
                <a:latin typeface="Calibri"/>
                <a:cs typeface="Calibri"/>
              </a:rPr>
              <a:t>1.2.2.2</a:t>
            </a:r>
            <a:r>
              <a:rPr dirty="0" sz="1200" spc="5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Generador.</a:t>
            </a:r>
            <a:r>
              <a:rPr dirty="0" sz="1200" spc="-50" b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Tabla</a:t>
            </a:r>
            <a:r>
              <a:rPr dirty="0" sz="1200" spc="-4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5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brindan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especificaciones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técnicas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U4.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dirty="0" sz="1200">
                <a:latin typeface="Calibri"/>
                <a:cs typeface="Calibri"/>
              </a:rPr>
              <a:t>Tabla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5.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</a:rPr>
              <a:t>Datos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técnicos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U4.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890320" y="1950973"/>
          <a:ext cx="5847080" cy="2273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14140"/>
                <a:gridCol w="1856739"/>
              </a:tblGrid>
              <a:tr h="215900">
                <a:tc>
                  <a:txBody>
                    <a:bodyPr/>
                    <a:lstStyle/>
                    <a:p>
                      <a:pPr marL="113474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Unidad</a:t>
                      </a:r>
                      <a:r>
                        <a:rPr dirty="0" sz="11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1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generación -</a:t>
                      </a:r>
                      <a:r>
                        <a:rPr dirty="0" sz="11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Generador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7145"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861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1100" spc="-25" b="1">
                          <a:latin typeface="Calibri"/>
                          <a:cs typeface="Calibri"/>
                        </a:rPr>
                        <a:t>U4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7145"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Potencia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instalada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[</a:t>
                      </a:r>
                      <a:r>
                        <a:rPr dirty="0" sz="1100" spc="-20">
                          <a:latin typeface="Cambria Math"/>
                          <a:cs typeface="Cambria Math"/>
                        </a:rPr>
                        <a:t>𝑀𝑉𝐴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]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34671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000" spc="-10">
                          <a:latin typeface="Calibri"/>
                          <a:cs typeface="Calibri"/>
                        </a:rPr>
                        <a:t>10.77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875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Voltaje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nominal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primario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[</a:t>
                      </a:r>
                      <a:r>
                        <a:rPr dirty="0" sz="1100" spc="-20">
                          <a:latin typeface="Cambria Math"/>
                          <a:cs typeface="Cambria Math"/>
                        </a:rPr>
                        <a:t>𝑀𝑉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]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635"/>
                </a:tc>
                <a:tc>
                  <a:txBody>
                    <a:bodyPr/>
                    <a:lstStyle/>
                    <a:p>
                      <a:pPr algn="ctr" marL="34671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1000" spc="-20">
                          <a:latin typeface="Calibri"/>
                          <a:cs typeface="Calibri"/>
                        </a:rPr>
                        <a:t>10.0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0160"/>
                </a:tc>
              </a:tr>
              <a:tr h="207645"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Voltaje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nominal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secundario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[</a:t>
                      </a:r>
                      <a:r>
                        <a:rPr dirty="0" sz="1100" spc="-20">
                          <a:latin typeface="Cambria Math"/>
                          <a:cs typeface="Cambria Math"/>
                        </a:rPr>
                        <a:t>𝑘𝑉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]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4798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1000" spc="-25">
                          <a:latin typeface="Calibri"/>
                          <a:cs typeface="Calibri"/>
                        </a:rPr>
                        <a:t>10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9525"/>
                </a:tc>
              </a:tr>
              <a:tr h="205104">
                <a:tc>
                  <a:txBody>
                    <a:bodyPr/>
                    <a:lstStyle/>
                    <a:p>
                      <a:pPr marL="27305">
                        <a:lnSpc>
                          <a:spcPts val="1305"/>
                        </a:lnSpc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Conexión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479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000" spc="-25">
                          <a:latin typeface="Calibri"/>
                          <a:cs typeface="Calibri"/>
                        </a:rPr>
                        <a:t>622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620"/>
                </a:tc>
              </a:tr>
              <a:tr h="206375">
                <a:tc>
                  <a:txBody>
                    <a:bodyPr/>
                    <a:lstStyle/>
                    <a:p>
                      <a:pPr marL="27305">
                        <a:lnSpc>
                          <a:spcPts val="130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Potencia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cortocircuito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[%]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4671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000" spc="-20">
                          <a:latin typeface="Calibri"/>
                          <a:cs typeface="Calibri"/>
                        </a:rPr>
                        <a:t>0.90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620"/>
                </a:tc>
              </a:tr>
              <a:tr h="206375">
                <a:tc>
                  <a:txBody>
                    <a:bodyPr/>
                    <a:lstStyle/>
                    <a:p>
                      <a:pPr marL="27305">
                        <a:lnSpc>
                          <a:spcPts val="1315"/>
                        </a:lnSpc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Fabricante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4798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Leroy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Somer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8890"/>
                </a:tc>
              </a:tr>
              <a:tr h="205104">
                <a:tc>
                  <a:txBody>
                    <a:bodyPr/>
                    <a:lstStyle/>
                    <a:p>
                      <a:pPr marL="27305">
                        <a:lnSpc>
                          <a:spcPts val="130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Año de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fabricación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479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000" spc="-20">
                          <a:latin typeface="Calibri"/>
                          <a:cs typeface="Calibri"/>
                        </a:rPr>
                        <a:t>2007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620"/>
                </a:tc>
              </a:tr>
              <a:tr h="205740">
                <a:tc>
                  <a:txBody>
                    <a:bodyPr/>
                    <a:lstStyle/>
                    <a:p>
                      <a:pPr marL="27305">
                        <a:lnSpc>
                          <a:spcPts val="130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Año de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re-energizado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479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000" spc="-20">
                          <a:latin typeface="Calibri"/>
                          <a:cs typeface="Calibri"/>
                        </a:rPr>
                        <a:t>2008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620"/>
                </a:tc>
              </a:tr>
              <a:tr h="204470">
                <a:tc>
                  <a:txBody>
                    <a:bodyPr/>
                    <a:lstStyle/>
                    <a:p>
                      <a:pPr marL="27305">
                        <a:lnSpc>
                          <a:spcPts val="130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Frecuencia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nominal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[Hz]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479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000" spc="-25">
                          <a:latin typeface="Calibri"/>
                          <a:cs typeface="Calibri"/>
                        </a:rPr>
                        <a:t>720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620"/>
                </a:tc>
              </a:tr>
              <a:tr h="198120"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Potencia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instalada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[</a:t>
                      </a:r>
                      <a:r>
                        <a:rPr dirty="0" sz="1100" spc="-20">
                          <a:latin typeface="Cambria Math"/>
                          <a:cs typeface="Cambria Math"/>
                        </a:rPr>
                        <a:t>𝑀𝑉𝐴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]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635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798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dirty="0" sz="1000" spc="-25">
                          <a:latin typeface="Calibri"/>
                          <a:cs typeface="Calibri"/>
                        </a:rPr>
                        <a:t>60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889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 descr=""/>
          <p:cNvSpPr txBox="1"/>
          <p:nvPr/>
        </p:nvSpPr>
        <p:spPr>
          <a:xfrm>
            <a:off x="886764" y="4322190"/>
            <a:ext cx="5786120" cy="996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48945">
              <a:lnSpc>
                <a:spcPct val="122500"/>
              </a:lnSpc>
              <a:spcBef>
                <a:spcPts val="100"/>
              </a:spcBef>
            </a:pPr>
            <a:r>
              <a:rPr dirty="0" sz="1200" b="1">
                <a:latin typeface="Calibri"/>
                <a:cs typeface="Calibri"/>
              </a:rPr>
              <a:t>1.2.2.3</a:t>
            </a:r>
            <a:r>
              <a:rPr dirty="0" sz="1200" spc="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Transformador.</a:t>
            </a:r>
            <a:r>
              <a:rPr dirty="0" sz="1200" spc="215" b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Tabla</a:t>
            </a:r>
            <a:r>
              <a:rPr dirty="0" sz="1200" spc="21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6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Tabla</a:t>
            </a:r>
            <a:r>
              <a:rPr dirty="0" sz="1200" spc="204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5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especifican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datos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técnicos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del </a:t>
            </a:r>
            <a:r>
              <a:rPr dirty="0" sz="1200">
                <a:latin typeface="Calibri"/>
                <a:cs typeface="Calibri"/>
              </a:rPr>
              <a:t>transformador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U4.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dirty="0" sz="1200">
                <a:latin typeface="Calibri"/>
                <a:cs typeface="Calibri"/>
              </a:rPr>
              <a:t>Tabla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6.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</a:rPr>
              <a:t>Datos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técnicos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transformador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U4.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889505" y="5439536"/>
            <a:ext cx="2273300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b="1">
                <a:latin typeface="Calibri"/>
                <a:cs typeface="Calibri"/>
              </a:rPr>
              <a:t>Unidad</a:t>
            </a:r>
            <a:r>
              <a:rPr dirty="0" sz="1100" spc="-1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de</a:t>
            </a:r>
            <a:r>
              <a:rPr dirty="0" sz="1100" spc="-2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generación -</a:t>
            </a:r>
            <a:r>
              <a:rPr dirty="0" sz="1100" spc="-25" b="1">
                <a:latin typeface="Calibri"/>
                <a:cs typeface="Calibri"/>
              </a:rPr>
              <a:t> </a:t>
            </a:r>
            <a:r>
              <a:rPr dirty="0" sz="1100" spc="-10" b="1">
                <a:latin typeface="Calibri"/>
                <a:cs typeface="Calibri"/>
              </a:rPr>
              <a:t>Transformador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711190" y="5439536"/>
            <a:ext cx="393700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10" b="1">
                <a:latin typeface="Calibri"/>
                <a:cs typeface="Calibri"/>
              </a:rPr>
              <a:t>U4-</a:t>
            </a:r>
            <a:r>
              <a:rPr dirty="0" sz="1100" spc="-25" b="1">
                <a:latin typeface="Calibri"/>
                <a:cs typeface="Calibri"/>
              </a:rPr>
              <a:t>U5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899464" y="5429135"/>
            <a:ext cx="5761990" cy="12700"/>
          </a:xfrm>
          <a:custGeom>
            <a:avLst/>
            <a:gdLst/>
            <a:ahLst/>
            <a:cxnLst/>
            <a:rect l="l" t="t" r="r" b="b"/>
            <a:pathLst>
              <a:path w="5761990" h="12700">
                <a:moveTo>
                  <a:pt x="4264723" y="0"/>
                </a:moveTo>
                <a:lnTo>
                  <a:pt x="4252595" y="0"/>
                </a:lnTo>
                <a:lnTo>
                  <a:pt x="0" y="0"/>
                </a:lnTo>
                <a:lnTo>
                  <a:pt x="0" y="12179"/>
                </a:lnTo>
                <a:lnTo>
                  <a:pt x="4252544" y="12179"/>
                </a:lnTo>
                <a:lnTo>
                  <a:pt x="4264723" y="12179"/>
                </a:lnTo>
                <a:lnTo>
                  <a:pt x="4264723" y="0"/>
                </a:lnTo>
                <a:close/>
              </a:path>
              <a:path w="5761990" h="12700">
                <a:moveTo>
                  <a:pt x="5761558" y="0"/>
                </a:moveTo>
                <a:lnTo>
                  <a:pt x="4264736" y="0"/>
                </a:lnTo>
                <a:lnTo>
                  <a:pt x="4264736" y="12179"/>
                </a:lnTo>
                <a:lnTo>
                  <a:pt x="5761558" y="12179"/>
                </a:lnTo>
                <a:lnTo>
                  <a:pt x="57615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905052" y="5715380"/>
            <a:ext cx="1477010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latin typeface="Calibri"/>
                <a:cs typeface="Calibri"/>
              </a:rPr>
              <a:t>Potencia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instalada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[</a:t>
            </a:r>
            <a:r>
              <a:rPr dirty="0" sz="1100" spc="-20">
                <a:latin typeface="Cambria Math"/>
                <a:cs typeface="Cambria Math"/>
              </a:rPr>
              <a:t>𝑀𝑉𝐴</a:t>
            </a:r>
            <a:r>
              <a:rPr dirty="0" sz="1100" spc="-20">
                <a:latin typeface="Calibri"/>
                <a:cs typeface="Calibri"/>
              </a:rPr>
              <a:t>]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899464" y="5648832"/>
            <a:ext cx="5761990" cy="6350"/>
          </a:xfrm>
          <a:custGeom>
            <a:avLst/>
            <a:gdLst/>
            <a:ahLst/>
            <a:cxnLst/>
            <a:rect l="l" t="t" r="r" b="b"/>
            <a:pathLst>
              <a:path w="5761990" h="6350">
                <a:moveTo>
                  <a:pt x="5761558" y="0"/>
                </a:moveTo>
                <a:lnTo>
                  <a:pt x="4258640" y="0"/>
                </a:lnTo>
                <a:lnTo>
                  <a:pt x="4252595" y="0"/>
                </a:lnTo>
                <a:lnTo>
                  <a:pt x="0" y="0"/>
                </a:lnTo>
                <a:lnTo>
                  <a:pt x="0" y="6096"/>
                </a:lnTo>
                <a:lnTo>
                  <a:pt x="4252544" y="6096"/>
                </a:lnTo>
                <a:lnTo>
                  <a:pt x="4258640" y="6096"/>
                </a:lnTo>
                <a:lnTo>
                  <a:pt x="5761558" y="6096"/>
                </a:lnTo>
                <a:lnTo>
                  <a:pt x="57615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5560314" y="5648325"/>
            <a:ext cx="693420" cy="94424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latin typeface="Calibri"/>
                <a:cs typeface="Calibri"/>
              </a:rPr>
              <a:t>27/31.2</a:t>
            </a:r>
            <a:endParaRPr sz="1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dirty="0" sz="1000" spc="-10">
                <a:latin typeface="Calibri"/>
                <a:cs typeface="Calibri"/>
              </a:rPr>
              <a:t>ONAN/ONAF</a:t>
            </a:r>
            <a:endParaRPr sz="1000">
              <a:latin typeface="Calibri"/>
              <a:cs typeface="Calibri"/>
            </a:endParaRPr>
          </a:p>
          <a:p>
            <a:pPr algn="ctr" marL="2540">
              <a:lnSpc>
                <a:spcPct val="100000"/>
              </a:lnSpc>
              <a:spcBef>
                <a:spcPts val="359"/>
              </a:spcBef>
            </a:pPr>
            <a:r>
              <a:rPr dirty="0" sz="1000" spc="-25">
                <a:latin typeface="Calibri"/>
                <a:cs typeface="Calibri"/>
              </a:rPr>
              <a:t>10</a:t>
            </a:r>
            <a:endParaRPr sz="1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420"/>
              </a:spcBef>
            </a:pPr>
            <a:r>
              <a:rPr dirty="0" sz="1000" spc="-25">
                <a:latin typeface="Calibri"/>
                <a:cs typeface="Calibri"/>
              </a:rPr>
              <a:t>220</a:t>
            </a:r>
            <a:endParaRPr sz="1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430"/>
              </a:spcBef>
            </a:pPr>
            <a:r>
              <a:rPr dirty="0" sz="1000" spc="-20">
                <a:latin typeface="Calibri"/>
                <a:cs typeface="Calibri"/>
              </a:rPr>
              <a:t>YNd11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905052" y="5953734"/>
            <a:ext cx="1865630" cy="167449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23200"/>
              </a:lnSpc>
              <a:spcBef>
                <a:spcPts val="90"/>
              </a:spcBef>
            </a:pPr>
            <a:r>
              <a:rPr dirty="0" sz="1100">
                <a:latin typeface="Calibri"/>
                <a:cs typeface="Calibri"/>
              </a:rPr>
              <a:t>Voltaje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nominal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primario</a:t>
            </a:r>
            <a:r>
              <a:rPr dirty="0" sz="1100" spc="-20">
                <a:latin typeface="Calibri"/>
                <a:cs typeface="Calibri"/>
              </a:rPr>
              <a:t> [</a:t>
            </a:r>
            <a:r>
              <a:rPr dirty="0" sz="1100" spc="-20">
                <a:latin typeface="Cambria Math"/>
                <a:cs typeface="Cambria Math"/>
              </a:rPr>
              <a:t>𝑀𝑉</a:t>
            </a:r>
            <a:r>
              <a:rPr dirty="0" sz="1100" spc="-20">
                <a:latin typeface="Calibri"/>
                <a:cs typeface="Calibri"/>
              </a:rPr>
              <a:t>] </a:t>
            </a:r>
            <a:r>
              <a:rPr dirty="0" sz="1100">
                <a:latin typeface="Calibri"/>
                <a:cs typeface="Calibri"/>
              </a:rPr>
              <a:t>Voltaje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nominal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secundario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[</a:t>
            </a:r>
            <a:r>
              <a:rPr dirty="0" sz="1100" spc="-20">
                <a:latin typeface="Cambria Math"/>
                <a:cs typeface="Cambria Math"/>
              </a:rPr>
              <a:t>𝑘𝑉</a:t>
            </a:r>
            <a:r>
              <a:rPr dirty="0" sz="1100" spc="-20">
                <a:latin typeface="Calibri"/>
                <a:cs typeface="Calibri"/>
              </a:rPr>
              <a:t>] </a:t>
            </a:r>
            <a:r>
              <a:rPr dirty="0" sz="1100" spc="-10">
                <a:latin typeface="Calibri"/>
                <a:cs typeface="Calibri"/>
              </a:rPr>
              <a:t>Conexión</a:t>
            </a:r>
            <a:endParaRPr sz="1100">
              <a:latin typeface="Calibri"/>
              <a:cs typeface="Calibri"/>
            </a:endParaRPr>
          </a:p>
          <a:p>
            <a:pPr marL="12700" marR="201295">
              <a:lnSpc>
                <a:spcPct val="122700"/>
              </a:lnSpc>
            </a:pPr>
            <a:r>
              <a:rPr dirty="0" sz="1100">
                <a:latin typeface="Calibri"/>
                <a:cs typeface="Calibri"/>
              </a:rPr>
              <a:t>Potencia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cortocircuito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[%] </a:t>
            </a:r>
            <a:r>
              <a:rPr dirty="0" sz="1100" spc="-10">
                <a:latin typeface="Calibri"/>
                <a:cs typeface="Calibri"/>
              </a:rPr>
              <a:t>Fabricante</a:t>
            </a:r>
            <a:endParaRPr sz="1100">
              <a:latin typeface="Calibri"/>
              <a:cs typeface="Calibri"/>
            </a:endParaRPr>
          </a:p>
          <a:p>
            <a:pPr marL="12700" marR="620395">
              <a:lnSpc>
                <a:spcPts val="163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Año de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fabricación </a:t>
            </a:r>
            <a:r>
              <a:rPr dirty="0" sz="1100">
                <a:latin typeface="Calibri"/>
                <a:cs typeface="Calibri"/>
              </a:rPr>
              <a:t>Año de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re-energizado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100">
                <a:latin typeface="Calibri"/>
                <a:cs typeface="Calibri"/>
              </a:rPr>
              <a:t>Frecuencia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nominal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[Hz]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761482" y="6772426"/>
            <a:ext cx="292100" cy="8502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35000"/>
              </a:lnSpc>
              <a:spcBef>
                <a:spcPts val="100"/>
              </a:spcBef>
            </a:pPr>
            <a:r>
              <a:rPr dirty="0" sz="1000" spc="-20">
                <a:latin typeface="Calibri"/>
                <a:cs typeface="Calibri"/>
              </a:rPr>
              <a:t>ASEA 1983</a:t>
            </a:r>
            <a:endParaRPr sz="1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430"/>
              </a:spcBef>
            </a:pPr>
            <a:r>
              <a:rPr dirty="0" sz="1000" spc="-20">
                <a:latin typeface="Calibri"/>
                <a:cs typeface="Calibri"/>
              </a:rPr>
              <a:t>1998</a:t>
            </a:r>
            <a:endParaRPr sz="1000">
              <a:latin typeface="Calibri"/>
              <a:cs typeface="Calibri"/>
            </a:endParaRPr>
          </a:p>
          <a:p>
            <a:pPr algn="ctr" marL="1270">
              <a:lnSpc>
                <a:spcPct val="100000"/>
              </a:lnSpc>
              <a:spcBef>
                <a:spcPts val="420"/>
              </a:spcBef>
            </a:pPr>
            <a:r>
              <a:rPr dirty="0" sz="1000" spc="-25">
                <a:latin typeface="Calibri"/>
                <a:cs typeface="Calibri"/>
              </a:rPr>
              <a:t>60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890320" y="7643761"/>
            <a:ext cx="5770880" cy="6350"/>
          </a:xfrm>
          <a:custGeom>
            <a:avLst/>
            <a:gdLst/>
            <a:ahLst/>
            <a:cxnLst/>
            <a:rect l="l" t="t" r="r" b="b"/>
            <a:pathLst>
              <a:path w="5770880" h="6350">
                <a:moveTo>
                  <a:pt x="5770702" y="0"/>
                </a:moveTo>
                <a:lnTo>
                  <a:pt x="4261739" y="0"/>
                </a:lnTo>
                <a:lnTo>
                  <a:pt x="4258640" y="0"/>
                </a:lnTo>
                <a:lnTo>
                  <a:pt x="4252544" y="0"/>
                </a:lnTo>
                <a:lnTo>
                  <a:pt x="0" y="0"/>
                </a:lnTo>
                <a:lnTo>
                  <a:pt x="0" y="6083"/>
                </a:lnTo>
                <a:lnTo>
                  <a:pt x="4252544" y="6083"/>
                </a:lnTo>
                <a:lnTo>
                  <a:pt x="4258640" y="6083"/>
                </a:lnTo>
                <a:lnTo>
                  <a:pt x="4261739" y="6083"/>
                </a:lnTo>
                <a:lnTo>
                  <a:pt x="5770702" y="6083"/>
                </a:lnTo>
                <a:lnTo>
                  <a:pt x="57707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886764" y="7706105"/>
            <a:ext cx="5788660" cy="95376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lvl="2" marL="366395" indent="-353695">
              <a:lnSpc>
                <a:spcPct val="100000"/>
              </a:lnSpc>
              <a:spcBef>
                <a:spcPts val="100"/>
              </a:spcBef>
              <a:buFont typeface="Calibri"/>
              <a:buAutoNum type="arabicPeriod" startAt="3"/>
              <a:tabLst>
                <a:tab pos="366395" algn="l"/>
              </a:tabLst>
            </a:pPr>
            <a:r>
              <a:rPr dirty="0" sz="1200" spc="-10" b="1" i="1">
                <a:latin typeface="Calibri"/>
                <a:cs typeface="Calibri"/>
              </a:rPr>
              <a:t>Carhuaquero</a:t>
            </a:r>
            <a:r>
              <a:rPr dirty="0" sz="1200" spc="5" b="1" i="1">
                <a:latin typeface="Calibri"/>
                <a:cs typeface="Calibri"/>
              </a:rPr>
              <a:t> </a:t>
            </a:r>
            <a:r>
              <a:rPr dirty="0" sz="1200" spc="-50" b="1" i="1">
                <a:latin typeface="Calibri"/>
                <a:cs typeface="Calibri"/>
              </a:rPr>
              <a:t>V</a:t>
            </a:r>
            <a:endParaRPr sz="1200">
              <a:latin typeface="Calibri"/>
              <a:cs typeface="Calibri"/>
            </a:endParaRPr>
          </a:p>
          <a:p>
            <a:pPr algn="just" lvl="3" marL="12700" marR="5080" indent="920115">
              <a:lnSpc>
                <a:spcPct val="122100"/>
              </a:lnSpc>
              <a:spcBef>
                <a:spcPts val="590"/>
              </a:spcBef>
              <a:buAutoNum type="arabicPeriod"/>
              <a:tabLst>
                <a:tab pos="932815" algn="l"/>
              </a:tabLst>
            </a:pPr>
            <a:r>
              <a:rPr dirty="0" sz="1200" b="1">
                <a:latin typeface="Calibri"/>
                <a:cs typeface="Calibri"/>
              </a:rPr>
              <a:t>Canal</a:t>
            </a:r>
            <a:r>
              <a:rPr dirty="0" sz="1200" spc="14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14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conducción.</a:t>
            </a:r>
            <a:r>
              <a:rPr dirty="0" sz="1200" spc="135" b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canal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conducción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Figura</a:t>
            </a:r>
            <a:r>
              <a:rPr dirty="0" sz="1200" spc="13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14</a:t>
            </a:r>
            <a:r>
              <a:rPr dirty="0" sz="1200">
                <a:latin typeface="Calibri"/>
                <a:cs typeface="Calibri"/>
              </a:rPr>
              <a:t>)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lleva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agua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las </a:t>
            </a:r>
            <a:r>
              <a:rPr dirty="0" sz="1200">
                <a:latin typeface="Calibri"/>
                <a:cs typeface="Calibri"/>
              </a:rPr>
              <a:t>turbinas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Carhuaquero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II,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III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Carhuaquero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IV.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canal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conducción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tiene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siguientes </a:t>
            </a:r>
            <a:r>
              <a:rPr dirty="0" sz="1200">
                <a:latin typeface="Calibri"/>
                <a:cs typeface="Calibri"/>
              </a:rPr>
              <a:t>características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técnicas,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mostradas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Tabla</a:t>
            </a:r>
            <a:r>
              <a:rPr dirty="0" sz="1200" spc="-4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3" action="ppaction://hlinksldjump"/>
              </a:rPr>
              <a:t>7</a:t>
            </a:r>
            <a:r>
              <a:rPr dirty="0" sz="1200" spc="-25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2983865" cy="1361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29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05"/>
              </a:spcBef>
            </a:pP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Tabla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7.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</a:rPr>
              <a:t>Datos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técnicos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canal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conducción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U5.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35"/>
              </a:spcBef>
            </a:pPr>
            <a:endParaRPr sz="1200">
              <a:latin typeface="Calibri"/>
              <a:cs typeface="Calibri"/>
            </a:endParaRPr>
          </a:p>
          <a:p>
            <a:pPr marL="421005">
              <a:lnSpc>
                <a:spcPct val="100000"/>
              </a:lnSpc>
            </a:pPr>
            <a:r>
              <a:rPr dirty="0" sz="1100" spc="-10" b="1">
                <a:latin typeface="Calibri"/>
                <a:cs typeface="Calibri"/>
              </a:rPr>
              <a:t>Kilometraje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05052" y="2563113"/>
            <a:ext cx="60706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latin typeface="Calibri"/>
                <a:cs typeface="Calibri"/>
              </a:rPr>
              <a:t>pendiente</a:t>
            </a:r>
            <a:endParaRPr sz="1100">
              <a:latin typeface="Calibri"/>
              <a:cs typeface="Calibri"/>
            </a:endParaRPr>
          </a:p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894892" y="1428241"/>
          <a:ext cx="5842635" cy="21678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35555"/>
                <a:gridCol w="1113790"/>
                <a:gridCol w="1076960"/>
                <a:gridCol w="1038860"/>
              </a:tblGrid>
              <a:tr h="386715">
                <a:tc>
                  <a:txBody>
                    <a:bodyPr/>
                    <a:lstStyle/>
                    <a:p>
                      <a:pPr marL="283210">
                        <a:lnSpc>
                          <a:spcPct val="100000"/>
                        </a:lnSpc>
                        <a:spcBef>
                          <a:spcPts val="135"/>
                        </a:spcBef>
                        <a:tabLst>
                          <a:tab pos="1667510" algn="l"/>
                        </a:tabLst>
                      </a:pPr>
                      <a:r>
                        <a:rPr dirty="0" sz="1100" spc="-10" b="1">
                          <a:latin typeface="Calibri"/>
                          <a:cs typeface="Calibri"/>
                        </a:rPr>
                        <a:t>Características</a:t>
                      </a:r>
                      <a:r>
                        <a:rPr dirty="0" sz="1100" spc="7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0" b="1">
                          <a:latin typeface="Calibri"/>
                          <a:cs typeface="Calibri"/>
                        </a:rPr>
                        <a:t>\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baseline="-32828" sz="1650" spc="-15" b="1">
                          <a:latin typeface="Calibri"/>
                          <a:cs typeface="Calibri"/>
                        </a:rPr>
                        <a:t>0+000-</a:t>
                      </a:r>
                      <a:r>
                        <a:rPr dirty="0" baseline="-32828" sz="1650" spc="-30" b="1">
                          <a:latin typeface="Calibri"/>
                          <a:cs typeface="Calibri"/>
                        </a:rPr>
                        <a:t>0+500</a:t>
                      </a:r>
                      <a:endParaRPr baseline="-32828" sz="1650">
                        <a:latin typeface="Calibri"/>
                        <a:cs typeface="Calibri"/>
                      </a:endParaRPr>
                    </a:p>
                  </a:txBody>
                  <a:tcPr marL="0" marR="0" marB="0" marT="17145"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2705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dirty="0" sz="1100" spc="-10" b="1">
                          <a:latin typeface="Calibri"/>
                          <a:cs typeface="Calibri"/>
                        </a:rPr>
                        <a:t>0+500-0+962.80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2235"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255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dirty="0" sz="1100" spc="-10" b="1">
                          <a:latin typeface="Calibri"/>
                          <a:cs typeface="Calibri"/>
                        </a:rPr>
                        <a:t>0+962.80-2+511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2235"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0160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dirty="0" sz="1100" spc="-10" b="1">
                          <a:latin typeface="Calibri"/>
                          <a:cs typeface="Calibri"/>
                        </a:rPr>
                        <a:t>2+589-3+240.6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2235"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6215">
                <a:tc>
                  <a:txBody>
                    <a:bodyPr/>
                    <a:lstStyle/>
                    <a:p>
                      <a:pPr marL="22225">
                        <a:lnSpc>
                          <a:spcPts val="725"/>
                        </a:lnSpc>
                        <a:spcBef>
                          <a:spcPts val="725"/>
                        </a:spcBef>
                        <a:tabLst>
                          <a:tab pos="1702435" algn="l"/>
                        </a:tabLst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1.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Tipo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secciones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baseline="32828" sz="1650" spc="-15">
                          <a:latin typeface="Calibri"/>
                          <a:cs typeface="Calibri"/>
                        </a:rPr>
                        <a:t>Rectangular</a:t>
                      </a:r>
                      <a:endParaRPr baseline="32828" sz="1650">
                        <a:latin typeface="Calibri"/>
                        <a:cs typeface="Calibri"/>
                      </a:endParaRPr>
                    </a:p>
                  </a:txBody>
                  <a:tcPr marL="0" marR="0" marB="0" marT="92075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5143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Rectangular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R="698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Trapezoidal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R="1016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Trapezoidal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88595">
                <a:tc>
                  <a:txBody>
                    <a:bodyPr/>
                    <a:lstStyle/>
                    <a:p>
                      <a:pPr algn="r" marR="257810">
                        <a:lnSpc>
                          <a:spcPts val="1170"/>
                        </a:lnSpc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Cerrado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52705">
                        <a:lnSpc>
                          <a:spcPts val="1170"/>
                        </a:lnSpc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Abierto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8255">
                        <a:lnSpc>
                          <a:spcPts val="1170"/>
                        </a:lnSpc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cerrado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1430">
                        <a:lnSpc>
                          <a:spcPts val="1170"/>
                        </a:lnSpc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cerrado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248920">
                <a:tc>
                  <a:txBody>
                    <a:bodyPr/>
                    <a:lstStyle/>
                    <a:p>
                      <a:pPr marL="22225">
                        <a:lnSpc>
                          <a:spcPts val="1310"/>
                        </a:lnSpc>
                        <a:tabLst>
                          <a:tab pos="1781810" algn="l"/>
                        </a:tabLst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2.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Revestimiento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Concreto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52705">
                        <a:lnSpc>
                          <a:spcPts val="1310"/>
                        </a:lnSpc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Concreto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8255">
                        <a:lnSpc>
                          <a:spcPts val="1310"/>
                        </a:lnSpc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Concreto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1430">
                        <a:lnSpc>
                          <a:spcPts val="1310"/>
                        </a:lnSpc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Concreto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290830">
                <a:tc>
                  <a:txBody>
                    <a:bodyPr/>
                    <a:lstStyle/>
                    <a:p>
                      <a:pPr marL="22225">
                        <a:lnSpc>
                          <a:spcPts val="969"/>
                        </a:lnSpc>
                        <a:tabLst>
                          <a:tab pos="1731010" algn="l"/>
                        </a:tabLst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3.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Dimensiones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0"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baseline="-32828" sz="1650">
                          <a:latin typeface="Calibri"/>
                          <a:cs typeface="Calibri"/>
                        </a:rPr>
                        <a:t>3.6</a:t>
                      </a:r>
                      <a:r>
                        <a:rPr dirty="0" baseline="-32828" sz="165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baseline="-32828" sz="1650">
                          <a:latin typeface="Calibri"/>
                          <a:cs typeface="Calibri"/>
                        </a:rPr>
                        <a:t>x</a:t>
                      </a:r>
                      <a:r>
                        <a:rPr dirty="0" baseline="-32828" sz="165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baseline="-32828" sz="1650">
                          <a:latin typeface="Calibri"/>
                          <a:cs typeface="Calibri"/>
                        </a:rPr>
                        <a:t>3.0</a:t>
                      </a:r>
                      <a:r>
                        <a:rPr dirty="0" baseline="-32828" sz="165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baseline="-32828" sz="1650" spc="-75">
                          <a:latin typeface="Calibri"/>
                          <a:cs typeface="Calibri"/>
                        </a:rPr>
                        <a:t>m</a:t>
                      </a:r>
                      <a:endParaRPr baseline="-32828" sz="165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7305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3.6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x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3.0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0">
                          <a:latin typeface="Calibri"/>
                          <a:cs typeface="Calibri"/>
                        </a:rPr>
                        <a:t>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40640"/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1.5:1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40640"/>
                </a:tc>
                <a:tc>
                  <a:txBody>
                    <a:bodyPr/>
                    <a:lstStyle/>
                    <a:p>
                      <a:pPr algn="ctr" marR="1079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1.1:1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40640"/>
                </a:tc>
              </a:tr>
              <a:tr h="248285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1978025" algn="l"/>
                        </a:tabLst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4.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Ancho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inferior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--</a:t>
                      </a:r>
                      <a:r>
                        <a:rPr dirty="0" sz="1100" spc="-50">
                          <a:latin typeface="Calibri"/>
                          <a:cs typeface="Calibri"/>
                        </a:rPr>
                        <a:t>-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40640"/>
                </a:tc>
                <a:tc>
                  <a:txBody>
                    <a:bodyPr/>
                    <a:lstStyle/>
                    <a:p>
                      <a:pPr algn="ctr" marL="5143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--</a:t>
                      </a:r>
                      <a:r>
                        <a:rPr dirty="0" sz="1100" spc="-60">
                          <a:latin typeface="Calibri"/>
                          <a:cs typeface="Calibri"/>
                        </a:rPr>
                        <a:t>-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40640"/>
                </a:tc>
                <a:tc>
                  <a:txBody>
                    <a:bodyPr/>
                    <a:lstStyle/>
                    <a:p>
                      <a:pPr marL="3359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1.60</a:t>
                      </a:r>
                      <a:r>
                        <a:rPr dirty="0" sz="11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0">
                          <a:latin typeface="Calibri"/>
                          <a:cs typeface="Calibri"/>
                        </a:rPr>
                        <a:t>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40640"/>
                </a:tc>
                <a:tc>
                  <a:txBody>
                    <a:bodyPr/>
                    <a:lstStyle/>
                    <a:p>
                      <a:pPr marL="31496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2.50</a:t>
                      </a:r>
                      <a:r>
                        <a:rPr dirty="0" sz="11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0">
                          <a:latin typeface="Calibri"/>
                          <a:cs typeface="Calibri"/>
                        </a:rPr>
                        <a:t>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40640"/>
                </a:tc>
              </a:tr>
              <a:tr h="205740">
                <a:tc>
                  <a:txBody>
                    <a:bodyPr/>
                    <a:lstStyle/>
                    <a:p>
                      <a:pPr marL="22225">
                        <a:lnSpc>
                          <a:spcPts val="1305"/>
                        </a:lnSpc>
                        <a:tabLst>
                          <a:tab pos="1882139" algn="l"/>
                        </a:tabLst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5.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Pendiente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0.001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53340">
                        <a:lnSpc>
                          <a:spcPts val="1305"/>
                        </a:lnSpc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0.001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7620">
                        <a:lnSpc>
                          <a:spcPts val="1305"/>
                        </a:lnSpc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0.0005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1430">
                        <a:lnSpc>
                          <a:spcPts val="1305"/>
                        </a:lnSpc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0.0005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206375">
                <a:tc>
                  <a:txBody>
                    <a:bodyPr/>
                    <a:lstStyle/>
                    <a:p>
                      <a:pPr marL="22225">
                        <a:lnSpc>
                          <a:spcPts val="1310"/>
                        </a:lnSpc>
                        <a:tabLst>
                          <a:tab pos="1791970" algn="l"/>
                        </a:tabLst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6.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Velocidad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promedio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	2.30</a:t>
                      </a:r>
                      <a:r>
                        <a:rPr dirty="0" sz="11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m/s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32105">
                        <a:lnSpc>
                          <a:spcPts val="131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2.30</a:t>
                      </a:r>
                      <a:r>
                        <a:rPr dirty="0" sz="11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m/s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80670">
                        <a:lnSpc>
                          <a:spcPts val="131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1.80</a:t>
                      </a:r>
                      <a:r>
                        <a:rPr dirty="0" sz="11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m/s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60350">
                        <a:lnSpc>
                          <a:spcPts val="131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1.80</a:t>
                      </a:r>
                      <a:r>
                        <a:rPr dirty="0" sz="11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m/s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196215">
                <a:tc>
                  <a:txBody>
                    <a:bodyPr/>
                    <a:lstStyle/>
                    <a:p>
                      <a:pPr marL="22225">
                        <a:lnSpc>
                          <a:spcPts val="1310"/>
                        </a:lnSpc>
                        <a:tabLst>
                          <a:tab pos="1847214" algn="l"/>
                        </a:tabLst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7.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Línea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agua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	2.40</a:t>
                      </a:r>
                      <a:r>
                        <a:rPr dirty="0" sz="11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0">
                          <a:latin typeface="Calibri"/>
                          <a:cs typeface="Calibri"/>
                        </a:rPr>
                        <a:t>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7350">
                        <a:lnSpc>
                          <a:spcPts val="131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2.40</a:t>
                      </a:r>
                      <a:r>
                        <a:rPr dirty="0" sz="11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0">
                          <a:latin typeface="Calibri"/>
                          <a:cs typeface="Calibri"/>
                        </a:rPr>
                        <a:t>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5915">
                        <a:lnSpc>
                          <a:spcPts val="131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2.30</a:t>
                      </a:r>
                      <a:r>
                        <a:rPr dirty="0" sz="11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0">
                          <a:latin typeface="Calibri"/>
                          <a:cs typeface="Calibri"/>
                        </a:rPr>
                        <a:t>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4960">
                        <a:lnSpc>
                          <a:spcPts val="131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2.30</a:t>
                      </a:r>
                      <a:r>
                        <a:rPr dirty="0" sz="11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0">
                          <a:latin typeface="Calibri"/>
                          <a:cs typeface="Calibri"/>
                        </a:rPr>
                        <a:t>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 descr=""/>
          <p:cNvSpPr txBox="1"/>
          <p:nvPr/>
        </p:nvSpPr>
        <p:spPr>
          <a:xfrm>
            <a:off x="1336294" y="5376798"/>
            <a:ext cx="5335270" cy="1431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14.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Canal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conducción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U5.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dirty="0" sz="1200" b="1">
                <a:latin typeface="Calibri"/>
                <a:cs typeface="Calibri"/>
              </a:rPr>
              <a:t>1.2.3.2</a:t>
            </a:r>
            <a:r>
              <a:rPr dirty="0" sz="1200" spc="6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Bocatoma.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bocatoma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-2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15</a:t>
            </a:r>
            <a:r>
              <a:rPr dirty="0" sz="1200">
                <a:latin typeface="Calibri"/>
                <a:cs typeface="Calibri"/>
              </a:rPr>
              <a:t>)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tiene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siguientes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características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técnicas</a:t>
            </a:r>
            <a:endParaRPr sz="1200">
              <a:latin typeface="Calibri"/>
              <a:cs typeface="Calibri"/>
            </a:endParaRPr>
          </a:p>
          <a:p>
            <a:pPr marL="469265" indent="-227965">
              <a:lnSpc>
                <a:spcPct val="100000"/>
              </a:lnSpc>
              <a:spcBef>
                <a:spcPts val="1000"/>
              </a:spcBef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Calibri"/>
                <a:cs typeface="Calibri"/>
              </a:rPr>
              <a:t>Puerta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purga: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0.5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x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0.5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m</a:t>
            </a:r>
            <a:endParaRPr sz="1200">
              <a:latin typeface="Calibri"/>
              <a:cs typeface="Calibri"/>
            </a:endParaRPr>
          </a:p>
          <a:p>
            <a:pPr marL="469265" indent="-227965">
              <a:lnSpc>
                <a:spcPct val="100000"/>
              </a:lnSpc>
              <a:spcBef>
                <a:spcPts val="980"/>
              </a:spcBef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Calibri"/>
                <a:cs typeface="Calibri"/>
              </a:rPr>
              <a:t>Ancho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vertedero de</a:t>
            </a:r>
            <a:r>
              <a:rPr dirty="0" sz="1200" spc="-10">
                <a:latin typeface="Calibri"/>
                <a:cs typeface="Calibri"/>
              </a:rPr>
              <a:t> desbordamiento: </a:t>
            </a:r>
            <a:r>
              <a:rPr dirty="0" sz="1200">
                <a:latin typeface="Calibri"/>
                <a:cs typeface="Calibri"/>
              </a:rPr>
              <a:t>20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m</a:t>
            </a:r>
            <a:endParaRPr sz="1200">
              <a:latin typeface="Calibri"/>
              <a:cs typeface="Calibri"/>
            </a:endParaRPr>
          </a:p>
          <a:p>
            <a:pPr marL="469265" indent="-227965">
              <a:lnSpc>
                <a:spcPct val="100000"/>
              </a:lnSpc>
              <a:spcBef>
                <a:spcPts val="975"/>
              </a:spcBef>
              <a:buFont typeface="Symbol"/>
              <a:buChar char=""/>
              <a:tabLst>
                <a:tab pos="469265" algn="l"/>
              </a:tabLst>
            </a:pPr>
            <a:r>
              <a:rPr dirty="0" sz="1200">
                <a:latin typeface="Calibri"/>
                <a:cs typeface="Calibri"/>
              </a:rPr>
              <a:t>Ancho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canal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lateral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 </a:t>
            </a:r>
            <a:r>
              <a:rPr dirty="0" sz="1200" spc="-10">
                <a:latin typeface="Calibri"/>
                <a:cs typeface="Calibri"/>
              </a:rPr>
              <a:t>desbordamiento: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3m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(comienzo),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2m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(final)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006979" y="9495231"/>
            <a:ext cx="15474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15.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Bocatoma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U5.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9330" y="3787139"/>
            <a:ext cx="5578729" cy="1508887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9330" y="6917816"/>
            <a:ext cx="5578856" cy="249174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6755" cy="876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30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0"/>
              </a:spcBef>
            </a:pPr>
            <a:endParaRPr sz="1100">
              <a:latin typeface="Arial MT"/>
              <a:cs typeface="Arial MT"/>
            </a:endParaRPr>
          </a:p>
          <a:p>
            <a:pPr marL="12700" marR="5080" indent="448945">
              <a:lnSpc>
                <a:spcPct val="122600"/>
              </a:lnSpc>
            </a:pPr>
            <a:r>
              <a:rPr dirty="0" sz="1200" b="1">
                <a:latin typeface="Calibri"/>
                <a:cs typeface="Calibri"/>
              </a:rPr>
              <a:t>1.2.3.3</a:t>
            </a:r>
            <a:r>
              <a:rPr dirty="0" sz="1200" spc="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Tubería forzada.</a:t>
            </a:r>
            <a:r>
              <a:rPr dirty="0" sz="1200" spc="5" b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tubería forzada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16</a:t>
            </a:r>
            <a:r>
              <a:rPr dirty="0" sz="1200">
                <a:latin typeface="Calibri"/>
                <a:cs typeface="Calibri"/>
              </a:rPr>
              <a:t>) tiene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altura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bruta</a:t>
            </a:r>
            <a:r>
              <a:rPr dirty="0" sz="1200" spc="-10">
                <a:latin typeface="Calibri"/>
                <a:cs typeface="Calibri"/>
              </a:rPr>
              <a:t> máxima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33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2,60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diámetro,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diseñado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10">
                <a:latin typeface="Calibri"/>
                <a:cs typeface="Calibri"/>
              </a:rPr>
              <a:t> velocidad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3.80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/s.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4209414"/>
            <a:ext cx="5789295" cy="2447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96024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16.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Tubería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forzada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U5.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605"/>
              </a:spcBef>
            </a:pPr>
            <a:r>
              <a:rPr dirty="0" sz="1200" b="1">
                <a:latin typeface="Calibri"/>
                <a:cs typeface="Calibri"/>
              </a:rPr>
              <a:t>1.2.3.4</a:t>
            </a:r>
            <a:r>
              <a:rPr dirty="0" sz="1200" spc="4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Casa</a:t>
            </a:r>
            <a:r>
              <a:rPr dirty="0" sz="1200" spc="24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24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máquinas</a:t>
            </a:r>
            <a:r>
              <a:rPr dirty="0" sz="1200" spc="24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U5.</a:t>
            </a:r>
            <a:r>
              <a:rPr dirty="0" sz="1200" spc="235" b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central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eléctrica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concreto.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tensión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generación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4.16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kV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pasa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través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transformador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eleva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tensión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10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kV.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Su </a:t>
            </a:r>
            <a:r>
              <a:rPr dirty="0" sz="1200" spc="-10">
                <a:latin typeface="Calibri"/>
                <a:cs typeface="Calibri"/>
              </a:rPr>
              <a:t>línea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transmisión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simple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terna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llega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patio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maniobras,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donde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línea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transmisión 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Carhuaquero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IV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 una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celda.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Luego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pasan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transformador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 </a:t>
            </a:r>
            <a:r>
              <a:rPr dirty="0" sz="1200" spc="-10">
                <a:latin typeface="Calibri"/>
                <a:cs typeface="Calibri"/>
              </a:rPr>
              <a:t>elevan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220kV.</a:t>
            </a:r>
            <a:endParaRPr sz="1200">
              <a:latin typeface="Calibri"/>
              <a:cs typeface="Calibri"/>
            </a:endParaRPr>
          </a:p>
          <a:p>
            <a:pPr algn="just" marL="12700" marR="10795" indent="448945">
              <a:lnSpc>
                <a:spcPct val="122500"/>
              </a:lnSpc>
              <a:spcBef>
                <a:spcPts val="590"/>
              </a:spcBef>
            </a:pPr>
            <a:r>
              <a:rPr dirty="0" sz="1200" b="1">
                <a:latin typeface="Calibri"/>
                <a:cs typeface="Calibri"/>
              </a:rPr>
              <a:t>1.2.3.5</a:t>
            </a:r>
            <a:r>
              <a:rPr dirty="0" sz="1200" spc="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Turbina.</a:t>
            </a:r>
            <a:r>
              <a:rPr dirty="0" sz="1200" spc="265" b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datos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técnicos 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turbina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U5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encuentran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Tabla</a:t>
            </a:r>
            <a:r>
              <a:rPr dirty="0" sz="1200" spc="-2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8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Figura</a:t>
            </a:r>
            <a:r>
              <a:rPr dirty="0" sz="1200" spc="-1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17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esquema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turbina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Kaplan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horizontal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U5.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dirty="0" sz="1200">
                <a:latin typeface="Calibri"/>
                <a:cs typeface="Calibri"/>
              </a:rPr>
              <a:t>Tabla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8.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</a:rPr>
              <a:t>Datos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técnicos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turbina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U5.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023617" y="6777608"/>
            <a:ext cx="1873885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b="1">
                <a:latin typeface="Calibri"/>
                <a:cs typeface="Calibri"/>
              </a:rPr>
              <a:t>Unidad</a:t>
            </a:r>
            <a:r>
              <a:rPr dirty="0" sz="1100" spc="-1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de</a:t>
            </a:r>
            <a:r>
              <a:rPr dirty="0" sz="1100" spc="-1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Generación -</a:t>
            </a:r>
            <a:r>
              <a:rPr dirty="0" sz="1100" spc="-25" b="1">
                <a:latin typeface="Calibri"/>
                <a:cs typeface="Calibri"/>
              </a:rPr>
              <a:t> </a:t>
            </a:r>
            <a:r>
              <a:rPr dirty="0" sz="1100" spc="-10" b="1">
                <a:latin typeface="Calibri"/>
                <a:cs typeface="Calibri"/>
              </a:rPr>
              <a:t>Turbina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747765" y="6777608"/>
            <a:ext cx="187960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25" b="1">
                <a:latin typeface="Calibri"/>
                <a:cs typeface="Calibri"/>
              </a:rPr>
              <a:t>U5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899464" y="6767448"/>
            <a:ext cx="5761990" cy="12700"/>
          </a:xfrm>
          <a:custGeom>
            <a:avLst/>
            <a:gdLst/>
            <a:ahLst/>
            <a:cxnLst/>
            <a:rect l="l" t="t" r="r" b="b"/>
            <a:pathLst>
              <a:path w="5761990" h="12700">
                <a:moveTo>
                  <a:pt x="5761558" y="0"/>
                </a:moveTo>
                <a:lnTo>
                  <a:pt x="4133672" y="0"/>
                </a:lnTo>
                <a:lnTo>
                  <a:pt x="4121531" y="0"/>
                </a:lnTo>
                <a:lnTo>
                  <a:pt x="0" y="0"/>
                </a:lnTo>
                <a:lnTo>
                  <a:pt x="0" y="12192"/>
                </a:lnTo>
                <a:lnTo>
                  <a:pt x="4121480" y="12192"/>
                </a:lnTo>
                <a:lnTo>
                  <a:pt x="4133672" y="12192"/>
                </a:lnTo>
                <a:lnTo>
                  <a:pt x="5761558" y="12192"/>
                </a:lnTo>
                <a:lnTo>
                  <a:pt x="57615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899464" y="6986904"/>
            <a:ext cx="5761990" cy="6350"/>
          </a:xfrm>
          <a:custGeom>
            <a:avLst/>
            <a:gdLst/>
            <a:ahLst/>
            <a:cxnLst/>
            <a:rect l="l" t="t" r="r" b="b"/>
            <a:pathLst>
              <a:path w="5761990" h="6350">
                <a:moveTo>
                  <a:pt x="5761558" y="0"/>
                </a:moveTo>
                <a:lnTo>
                  <a:pt x="4127576" y="0"/>
                </a:lnTo>
                <a:lnTo>
                  <a:pt x="4121531" y="0"/>
                </a:lnTo>
                <a:lnTo>
                  <a:pt x="0" y="0"/>
                </a:lnTo>
                <a:lnTo>
                  <a:pt x="0" y="6096"/>
                </a:lnTo>
                <a:lnTo>
                  <a:pt x="4121480" y="6096"/>
                </a:lnTo>
                <a:lnTo>
                  <a:pt x="4127576" y="6096"/>
                </a:lnTo>
                <a:lnTo>
                  <a:pt x="5761558" y="6096"/>
                </a:lnTo>
                <a:lnTo>
                  <a:pt x="57615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879652" y="6944334"/>
            <a:ext cx="2645410" cy="2094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8100" marR="1716405">
              <a:lnSpc>
                <a:spcPct val="1236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Altura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total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[</a:t>
            </a:r>
            <a:r>
              <a:rPr dirty="0" sz="1100" spc="-25">
                <a:latin typeface="Cambria Math"/>
                <a:cs typeface="Cambria Math"/>
              </a:rPr>
              <a:t>𝑚</a:t>
            </a:r>
            <a:r>
              <a:rPr dirty="0" sz="1100" spc="-25">
                <a:latin typeface="Calibri"/>
                <a:cs typeface="Calibri"/>
              </a:rPr>
              <a:t>] </a:t>
            </a:r>
            <a:r>
              <a:rPr dirty="0" sz="1100">
                <a:latin typeface="Calibri"/>
                <a:cs typeface="Calibri"/>
              </a:rPr>
              <a:t>Altura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neta </a:t>
            </a:r>
            <a:r>
              <a:rPr dirty="0" sz="1100" spc="-25">
                <a:latin typeface="Calibri"/>
                <a:cs typeface="Calibri"/>
              </a:rPr>
              <a:t>[</a:t>
            </a:r>
            <a:r>
              <a:rPr dirty="0" sz="1100" spc="-25">
                <a:latin typeface="Cambria Math"/>
                <a:cs typeface="Cambria Math"/>
              </a:rPr>
              <a:t>𝑚</a:t>
            </a:r>
            <a:r>
              <a:rPr dirty="0" sz="1100" spc="-25">
                <a:latin typeface="Calibri"/>
                <a:cs typeface="Calibri"/>
              </a:rPr>
              <a:t>]</a:t>
            </a:r>
            <a:endParaRPr sz="1100">
              <a:latin typeface="Calibri"/>
              <a:cs typeface="Calibri"/>
            </a:endParaRPr>
          </a:p>
          <a:p>
            <a:pPr algn="just" marL="38100" marR="775335">
              <a:lnSpc>
                <a:spcPct val="123700"/>
              </a:lnSpc>
              <a:spcBef>
                <a:spcPts val="10"/>
              </a:spcBef>
            </a:pPr>
            <a:r>
              <a:rPr dirty="0" sz="1100">
                <a:latin typeface="Calibri"/>
                <a:cs typeface="Calibri"/>
              </a:rPr>
              <a:t>Flujo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mínimo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turbina</a:t>
            </a:r>
            <a:r>
              <a:rPr dirty="0" sz="1100" spc="-10">
                <a:latin typeface="Calibri"/>
                <a:cs typeface="Calibri"/>
              </a:rPr>
              <a:t> [</a:t>
            </a:r>
            <a:r>
              <a:rPr dirty="0" sz="1100" spc="-10">
                <a:latin typeface="Cambria Math"/>
                <a:cs typeface="Cambria Math"/>
              </a:rPr>
              <a:t>𝑚</a:t>
            </a:r>
            <a:r>
              <a:rPr dirty="0" baseline="27777" sz="1200" spc="-15">
                <a:latin typeface="Cambria Math"/>
                <a:cs typeface="Cambria Math"/>
              </a:rPr>
              <a:t>3</a:t>
            </a:r>
            <a:r>
              <a:rPr dirty="0" sz="1100" spc="-10">
                <a:latin typeface="Cambria Math"/>
                <a:cs typeface="Cambria Math"/>
              </a:rPr>
              <a:t>/𝑠</a:t>
            </a:r>
            <a:r>
              <a:rPr dirty="0" sz="1100" spc="-10">
                <a:latin typeface="Calibri"/>
                <a:cs typeface="Calibri"/>
              </a:rPr>
              <a:t>] </a:t>
            </a:r>
            <a:r>
              <a:rPr dirty="0" sz="1100">
                <a:latin typeface="Calibri"/>
                <a:cs typeface="Calibri"/>
              </a:rPr>
              <a:t>Flujo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máximo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turbina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[</a:t>
            </a:r>
            <a:r>
              <a:rPr dirty="0" sz="1100" spc="-10">
                <a:latin typeface="Cambria Math"/>
                <a:cs typeface="Cambria Math"/>
              </a:rPr>
              <a:t>𝑚</a:t>
            </a:r>
            <a:r>
              <a:rPr dirty="0" baseline="27777" sz="1200" spc="-15">
                <a:latin typeface="Cambria Math"/>
                <a:cs typeface="Cambria Math"/>
              </a:rPr>
              <a:t>3</a:t>
            </a:r>
            <a:r>
              <a:rPr dirty="0" sz="1100" spc="-10">
                <a:latin typeface="Cambria Math"/>
                <a:cs typeface="Cambria Math"/>
              </a:rPr>
              <a:t>/𝑠</a:t>
            </a:r>
            <a:r>
              <a:rPr dirty="0" sz="1100" spc="-10">
                <a:latin typeface="Calibri"/>
                <a:cs typeface="Calibri"/>
              </a:rPr>
              <a:t>] </a:t>
            </a:r>
            <a:r>
              <a:rPr dirty="0" sz="1100">
                <a:latin typeface="Calibri"/>
                <a:cs typeface="Calibri"/>
              </a:rPr>
              <a:t>Tipo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turbina</a:t>
            </a:r>
            <a:endParaRPr sz="1100">
              <a:latin typeface="Calibri"/>
              <a:cs typeface="Calibri"/>
            </a:endParaRPr>
          </a:p>
          <a:p>
            <a:pPr marL="38100" marR="1334770">
              <a:lnSpc>
                <a:spcPts val="1630"/>
              </a:lnSpc>
              <a:spcBef>
                <a:spcPts val="95"/>
              </a:spcBef>
            </a:pPr>
            <a:r>
              <a:rPr dirty="0" sz="1100">
                <a:latin typeface="Calibri"/>
                <a:cs typeface="Calibri"/>
              </a:rPr>
              <a:t>Número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inyectores Fabricante</a:t>
            </a:r>
            <a:endParaRPr sz="1100">
              <a:latin typeface="Calibri"/>
              <a:cs typeface="Calibri"/>
            </a:endParaRPr>
          </a:p>
          <a:p>
            <a:pPr marL="38100" marR="1440180">
              <a:lnSpc>
                <a:spcPts val="1620"/>
              </a:lnSpc>
            </a:pPr>
            <a:r>
              <a:rPr dirty="0" sz="1100">
                <a:latin typeface="Calibri"/>
                <a:cs typeface="Calibri"/>
              </a:rPr>
              <a:t>Año de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fabricación </a:t>
            </a:r>
            <a:r>
              <a:rPr dirty="0" sz="1100">
                <a:latin typeface="Calibri"/>
                <a:cs typeface="Calibri"/>
              </a:rPr>
              <a:t>Año de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comisionado</a:t>
            </a:r>
            <a:endParaRPr sz="11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195"/>
              </a:spcBef>
            </a:pPr>
            <a:r>
              <a:rPr dirty="0" sz="1100">
                <a:latin typeface="Calibri"/>
                <a:cs typeface="Calibri"/>
              </a:rPr>
              <a:t>Potencia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mecánica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eje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la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turbina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[</a:t>
            </a:r>
            <a:r>
              <a:rPr dirty="0" sz="1100" spc="-20">
                <a:latin typeface="Cambria Math"/>
                <a:cs typeface="Cambria Math"/>
              </a:rPr>
              <a:t>𝑀𝑊</a:t>
            </a:r>
            <a:r>
              <a:rPr dirty="0" sz="1100" spc="-20">
                <a:latin typeface="Calibri"/>
                <a:cs typeface="Calibri"/>
              </a:rPr>
              <a:t>]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370957" y="6938543"/>
            <a:ext cx="940435" cy="2094230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530"/>
              </a:spcBef>
            </a:pPr>
            <a:r>
              <a:rPr dirty="0" sz="1000" spc="-20">
                <a:latin typeface="Calibri"/>
                <a:cs typeface="Calibri"/>
              </a:rPr>
              <a:t>34.0</a:t>
            </a:r>
            <a:endParaRPr sz="1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434"/>
              </a:spcBef>
            </a:pPr>
            <a:r>
              <a:rPr dirty="0" sz="1000" spc="-20">
                <a:latin typeface="Calibri"/>
                <a:cs typeface="Calibri"/>
              </a:rPr>
              <a:t>31.9</a:t>
            </a:r>
            <a:endParaRPr sz="1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430"/>
              </a:spcBef>
            </a:pPr>
            <a:r>
              <a:rPr dirty="0" sz="1000" spc="-25">
                <a:latin typeface="Calibri"/>
                <a:cs typeface="Calibri"/>
              </a:rPr>
              <a:t>4.2</a:t>
            </a:r>
            <a:endParaRPr sz="1000">
              <a:latin typeface="Calibri"/>
              <a:cs typeface="Calibri"/>
            </a:endParaRPr>
          </a:p>
          <a:p>
            <a:pPr algn="ctr" marL="635">
              <a:lnSpc>
                <a:spcPct val="100000"/>
              </a:lnSpc>
              <a:spcBef>
                <a:spcPts val="445"/>
              </a:spcBef>
            </a:pPr>
            <a:r>
              <a:rPr dirty="0" sz="1000" spc="-25">
                <a:latin typeface="Calibri"/>
                <a:cs typeface="Calibri"/>
              </a:rPr>
              <a:t>20</a:t>
            </a:r>
            <a:endParaRPr sz="1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434"/>
              </a:spcBef>
            </a:pPr>
            <a:r>
              <a:rPr dirty="0" sz="1000">
                <a:latin typeface="Calibri"/>
                <a:cs typeface="Calibri"/>
              </a:rPr>
              <a:t>Kaplan</a:t>
            </a:r>
            <a:r>
              <a:rPr dirty="0" sz="1000" spc="-4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Horizontal</a:t>
            </a:r>
            <a:endParaRPr sz="1000">
              <a:latin typeface="Calibri"/>
              <a:cs typeface="Calibri"/>
            </a:endParaRPr>
          </a:p>
          <a:p>
            <a:pPr algn="ctr" marL="635">
              <a:lnSpc>
                <a:spcPct val="100000"/>
              </a:lnSpc>
              <a:spcBef>
                <a:spcPts val="420"/>
              </a:spcBef>
            </a:pPr>
            <a:r>
              <a:rPr dirty="0" sz="1000" spc="-10">
                <a:latin typeface="Calibri"/>
                <a:cs typeface="Calibri"/>
              </a:rPr>
              <a:t>-</a:t>
            </a:r>
            <a:r>
              <a:rPr dirty="0" sz="1000">
                <a:latin typeface="Calibri"/>
                <a:cs typeface="Calibri"/>
              </a:rPr>
              <a:t>-</a:t>
            </a:r>
            <a:r>
              <a:rPr dirty="0" sz="1000" spc="-50">
                <a:latin typeface="Calibri"/>
                <a:cs typeface="Calibri"/>
              </a:rPr>
              <a:t>-</a:t>
            </a:r>
            <a:endParaRPr sz="1000">
              <a:latin typeface="Calibri"/>
              <a:cs typeface="Calibri"/>
            </a:endParaRPr>
          </a:p>
          <a:p>
            <a:pPr algn="ctr" marL="274955" marR="267335">
              <a:lnSpc>
                <a:spcPts val="1630"/>
              </a:lnSpc>
              <a:spcBef>
                <a:spcPts val="114"/>
              </a:spcBef>
            </a:pPr>
            <a:r>
              <a:rPr dirty="0" sz="1000" spc="-10">
                <a:latin typeface="Calibri"/>
                <a:cs typeface="Calibri"/>
              </a:rPr>
              <a:t>VATech </a:t>
            </a:r>
            <a:r>
              <a:rPr dirty="0" sz="1000" spc="-20">
                <a:latin typeface="Calibri"/>
                <a:cs typeface="Calibri"/>
              </a:rPr>
              <a:t>2009</a:t>
            </a:r>
            <a:endParaRPr sz="1000">
              <a:latin typeface="Calibri"/>
              <a:cs typeface="Calibri"/>
            </a:endParaRPr>
          </a:p>
          <a:p>
            <a:pPr algn="ctr" marL="635">
              <a:lnSpc>
                <a:spcPct val="100000"/>
              </a:lnSpc>
              <a:spcBef>
                <a:spcPts val="295"/>
              </a:spcBef>
            </a:pPr>
            <a:r>
              <a:rPr dirty="0" sz="1000" spc="-20">
                <a:latin typeface="Calibri"/>
                <a:cs typeface="Calibri"/>
              </a:rPr>
              <a:t>2010</a:t>
            </a:r>
            <a:endParaRPr sz="1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420"/>
              </a:spcBef>
            </a:pPr>
            <a:r>
              <a:rPr dirty="0" sz="1000" spc="-25">
                <a:latin typeface="Calibri"/>
                <a:cs typeface="Calibri"/>
              </a:rPr>
              <a:t>5.9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890320" y="9053842"/>
            <a:ext cx="5770880" cy="6350"/>
          </a:xfrm>
          <a:custGeom>
            <a:avLst/>
            <a:gdLst/>
            <a:ahLst/>
            <a:cxnLst/>
            <a:rect l="l" t="t" r="r" b="b"/>
            <a:pathLst>
              <a:path w="5770880" h="6350">
                <a:moveTo>
                  <a:pt x="5770702" y="0"/>
                </a:moveTo>
                <a:lnTo>
                  <a:pt x="4130675" y="0"/>
                </a:lnTo>
                <a:lnTo>
                  <a:pt x="4127576" y="0"/>
                </a:lnTo>
                <a:lnTo>
                  <a:pt x="4121480" y="0"/>
                </a:lnTo>
                <a:lnTo>
                  <a:pt x="0" y="0"/>
                </a:lnTo>
                <a:lnTo>
                  <a:pt x="0" y="6096"/>
                </a:lnTo>
                <a:lnTo>
                  <a:pt x="4121480" y="6096"/>
                </a:lnTo>
                <a:lnTo>
                  <a:pt x="4127576" y="6096"/>
                </a:lnTo>
                <a:lnTo>
                  <a:pt x="4130675" y="6096"/>
                </a:lnTo>
                <a:lnTo>
                  <a:pt x="5770702" y="6096"/>
                </a:lnTo>
                <a:lnTo>
                  <a:pt x="57707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14626" y="1422526"/>
            <a:ext cx="3131185" cy="2706751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31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2637790"/>
            <a:ext cx="5784850" cy="1254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8183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17.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Turbina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Kaplan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U5.</a:t>
            </a:r>
            <a:endParaRPr sz="1200">
              <a:latin typeface="Calibri"/>
              <a:cs typeface="Calibri"/>
            </a:endParaRPr>
          </a:p>
          <a:p>
            <a:pPr marL="12700" marR="5080" indent="448945">
              <a:lnSpc>
                <a:spcPct val="122700"/>
              </a:lnSpc>
              <a:spcBef>
                <a:spcPts val="585"/>
              </a:spcBef>
            </a:pPr>
            <a:r>
              <a:rPr dirty="0" sz="1200" b="1">
                <a:latin typeface="Calibri"/>
                <a:cs typeface="Calibri"/>
              </a:rPr>
              <a:t>1.2.3.6</a:t>
            </a:r>
            <a:r>
              <a:rPr dirty="0" sz="1200" spc="4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Generador.</a:t>
            </a:r>
            <a:r>
              <a:rPr dirty="0" sz="1200" spc="409" b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datos</a:t>
            </a:r>
            <a:r>
              <a:rPr dirty="0" sz="1200" spc="4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técnicos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4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4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</a:t>
            </a:r>
            <a:r>
              <a:rPr dirty="0" sz="1200" spc="40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U5</a:t>
            </a:r>
            <a:r>
              <a:rPr dirty="0" sz="1200" spc="40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pueden </a:t>
            </a:r>
            <a:r>
              <a:rPr dirty="0" sz="1200">
                <a:latin typeface="Calibri"/>
                <a:cs typeface="Calibri"/>
              </a:rPr>
              <a:t>encontrarse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Tabla</a:t>
            </a:r>
            <a:r>
              <a:rPr dirty="0" sz="1200" spc="-2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9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adjunta.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dirty="0" sz="1200">
                <a:latin typeface="Calibri"/>
                <a:cs typeface="Calibri"/>
              </a:rPr>
              <a:t>Tabla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9.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</a:rPr>
              <a:t>Datos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técnicos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U5.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890320" y="4008754"/>
          <a:ext cx="5847080" cy="2273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19220"/>
                <a:gridCol w="1851025"/>
              </a:tblGrid>
              <a:tr h="215900">
                <a:tc>
                  <a:txBody>
                    <a:bodyPr/>
                    <a:lstStyle/>
                    <a:p>
                      <a:pPr marL="112268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Unidad</a:t>
                      </a:r>
                      <a:r>
                        <a:rPr dirty="0" sz="11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1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Generación -</a:t>
                      </a:r>
                      <a:r>
                        <a:rPr dirty="0" sz="11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Generador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7145"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353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1100" spc="-25" b="1">
                          <a:latin typeface="Calibri"/>
                          <a:cs typeface="Calibri"/>
                        </a:rPr>
                        <a:t>U5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7145"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Potencia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instalada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[</a:t>
                      </a:r>
                      <a:r>
                        <a:rPr dirty="0" sz="1100" spc="-20">
                          <a:latin typeface="Cambria Math"/>
                          <a:cs typeface="Cambria Math"/>
                        </a:rPr>
                        <a:t>𝑀𝑉𝐴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]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34163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000" spc="-20">
                          <a:latin typeface="Calibri"/>
                          <a:cs typeface="Calibri"/>
                        </a:rPr>
                        <a:t>6.25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875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Voltaje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nominal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primario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[</a:t>
                      </a:r>
                      <a:r>
                        <a:rPr dirty="0" sz="1100" spc="-20">
                          <a:latin typeface="Cambria Math"/>
                          <a:cs typeface="Cambria Math"/>
                        </a:rPr>
                        <a:t>𝑀𝑉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]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635"/>
                </a:tc>
                <a:tc>
                  <a:txBody>
                    <a:bodyPr/>
                    <a:lstStyle/>
                    <a:p>
                      <a:pPr algn="ctr" marL="34099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dirty="0" sz="1000" spc="-25">
                          <a:latin typeface="Calibri"/>
                          <a:cs typeface="Calibri"/>
                        </a:rPr>
                        <a:t>5.7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8890"/>
                </a:tc>
              </a:tr>
              <a:tr h="207645"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Voltaje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nominal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secundario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[</a:t>
                      </a:r>
                      <a:r>
                        <a:rPr dirty="0" sz="1100" spc="-20">
                          <a:latin typeface="Cambria Math"/>
                          <a:cs typeface="Cambria Math"/>
                        </a:rPr>
                        <a:t>𝑘𝑉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]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4163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1000" spc="-20">
                          <a:latin typeface="Calibri"/>
                          <a:cs typeface="Calibri"/>
                        </a:rPr>
                        <a:t>4.16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9525"/>
                </a:tc>
              </a:tr>
              <a:tr h="205740">
                <a:tc>
                  <a:txBody>
                    <a:bodyPr/>
                    <a:lstStyle/>
                    <a:p>
                      <a:pPr marL="27305">
                        <a:lnSpc>
                          <a:spcPts val="1305"/>
                        </a:lnSpc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Conexión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4226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000" spc="-25">
                          <a:latin typeface="Calibri"/>
                          <a:cs typeface="Calibri"/>
                        </a:rPr>
                        <a:t>867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620"/>
                </a:tc>
              </a:tr>
              <a:tr h="205104">
                <a:tc>
                  <a:txBody>
                    <a:bodyPr/>
                    <a:lstStyle/>
                    <a:p>
                      <a:pPr marL="27305">
                        <a:lnSpc>
                          <a:spcPts val="130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Potencia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cortocircuito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[%]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4163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000" spc="-20">
                          <a:latin typeface="Calibri"/>
                          <a:cs typeface="Calibri"/>
                        </a:rPr>
                        <a:t>0.90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620"/>
                </a:tc>
              </a:tr>
              <a:tr h="206375">
                <a:tc>
                  <a:txBody>
                    <a:bodyPr/>
                    <a:lstStyle/>
                    <a:p>
                      <a:pPr marL="27305">
                        <a:lnSpc>
                          <a:spcPts val="1305"/>
                        </a:lnSpc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Fabricante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4226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Leroy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Somer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620"/>
                </a:tc>
              </a:tr>
              <a:tr h="206375">
                <a:tc>
                  <a:txBody>
                    <a:bodyPr/>
                    <a:lstStyle/>
                    <a:p>
                      <a:pPr marL="27305">
                        <a:lnSpc>
                          <a:spcPts val="131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Año de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fabricación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4226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dirty="0" sz="1000" spc="-20">
                          <a:latin typeface="Calibri"/>
                          <a:cs typeface="Calibri"/>
                        </a:rPr>
                        <a:t>2009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8890"/>
                </a:tc>
              </a:tr>
              <a:tr h="205104">
                <a:tc>
                  <a:txBody>
                    <a:bodyPr/>
                    <a:lstStyle/>
                    <a:p>
                      <a:pPr marL="27305">
                        <a:lnSpc>
                          <a:spcPts val="130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Año de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re-energizado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4226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000" spc="-20">
                          <a:latin typeface="Calibri"/>
                          <a:cs typeface="Calibri"/>
                        </a:rPr>
                        <a:t>2010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620"/>
                </a:tc>
              </a:tr>
              <a:tr h="203200">
                <a:tc>
                  <a:txBody>
                    <a:bodyPr/>
                    <a:lstStyle/>
                    <a:p>
                      <a:pPr marL="27305">
                        <a:lnSpc>
                          <a:spcPts val="130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Frecuencia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nominal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[Hz]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4226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000" spc="-25">
                          <a:latin typeface="Calibri"/>
                          <a:cs typeface="Calibri"/>
                        </a:rPr>
                        <a:t>450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620"/>
                </a:tc>
              </a:tr>
              <a:tr h="198755"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Potencia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instalada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[</a:t>
                      </a:r>
                      <a:r>
                        <a:rPr dirty="0" sz="1100" spc="-20">
                          <a:latin typeface="Cambria Math"/>
                          <a:cs typeface="Cambria Math"/>
                        </a:rPr>
                        <a:t>𝑀𝑉𝐴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]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226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1000" spc="-25">
                          <a:latin typeface="Calibri"/>
                          <a:cs typeface="Calibri"/>
                        </a:rPr>
                        <a:t>60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9525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 descr=""/>
          <p:cNvSpPr txBox="1"/>
          <p:nvPr/>
        </p:nvSpPr>
        <p:spPr>
          <a:xfrm>
            <a:off x="886764" y="6379845"/>
            <a:ext cx="5784850" cy="996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48945">
              <a:lnSpc>
                <a:spcPct val="122500"/>
              </a:lnSpc>
              <a:spcBef>
                <a:spcPts val="100"/>
              </a:spcBef>
            </a:pPr>
            <a:r>
              <a:rPr dirty="0" sz="1200" b="1">
                <a:latin typeface="Calibri"/>
                <a:cs typeface="Calibri"/>
              </a:rPr>
              <a:t>1.2.3.7</a:t>
            </a:r>
            <a:r>
              <a:rPr dirty="0" sz="1200" spc="4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Transformador.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técnicos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transformador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U5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listan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Tabla</a:t>
            </a:r>
            <a:r>
              <a:rPr dirty="0" sz="1200" spc="-1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" action="ppaction://hlinksldjump"/>
              </a:rPr>
              <a:t>10</a:t>
            </a:r>
            <a:r>
              <a:rPr dirty="0" sz="1200" spc="-25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dirty="0" sz="1200">
                <a:latin typeface="Calibri"/>
                <a:cs typeface="Calibri"/>
              </a:rPr>
              <a:t>Tabla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10.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</a:rPr>
              <a:t>Datos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técnicos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transformador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U5.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877314" y="7496936"/>
            <a:ext cx="229616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latin typeface="Calibri"/>
                <a:cs typeface="Calibri"/>
              </a:rPr>
              <a:t>Unidad</a:t>
            </a:r>
            <a:r>
              <a:rPr dirty="0" sz="1100" spc="-1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de</a:t>
            </a:r>
            <a:r>
              <a:rPr dirty="0" sz="1100" spc="-1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Generación</a:t>
            </a:r>
            <a:r>
              <a:rPr dirty="0" sz="1100" spc="-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-</a:t>
            </a:r>
            <a:r>
              <a:rPr dirty="0" sz="1100" spc="-20" b="1">
                <a:latin typeface="Calibri"/>
                <a:cs typeface="Calibri"/>
              </a:rPr>
              <a:t> </a:t>
            </a:r>
            <a:r>
              <a:rPr dirty="0" sz="1100" spc="-10" b="1">
                <a:latin typeface="Calibri"/>
                <a:cs typeface="Calibri"/>
              </a:rPr>
              <a:t>Transformador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813297" y="7496936"/>
            <a:ext cx="18796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 b="1">
                <a:latin typeface="Calibri"/>
                <a:cs typeface="Calibri"/>
              </a:rPr>
              <a:t>U5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899464" y="7486789"/>
            <a:ext cx="5761990" cy="12700"/>
          </a:xfrm>
          <a:custGeom>
            <a:avLst/>
            <a:gdLst/>
            <a:ahLst/>
            <a:cxnLst/>
            <a:rect l="l" t="t" r="r" b="b"/>
            <a:pathLst>
              <a:path w="5761990" h="12700">
                <a:moveTo>
                  <a:pt x="4264723" y="0"/>
                </a:moveTo>
                <a:lnTo>
                  <a:pt x="4252595" y="0"/>
                </a:lnTo>
                <a:lnTo>
                  <a:pt x="0" y="0"/>
                </a:lnTo>
                <a:lnTo>
                  <a:pt x="0" y="12179"/>
                </a:lnTo>
                <a:lnTo>
                  <a:pt x="4252544" y="12179"/>
                </a:lnTo>
                <a:lnTo>
                  <a:pt x="4264723" y="12179"/>
                </a:lnTo>
                <a:lnTo>
                  <a:pt x="4264723" y="0"/>
                </a:lnTo>
                <a:close/>
              </a:path>
              <a:path w="5761990" h="12700">
                <a:moveTo>
                  <a:pt x="5761558" y="0"/>
                </a:moveTo>
                <a:lnTo>
                  <a:pt x="4264736" y="0"/>
                </a:lnTo>
                <a:lnTo>
                  <a:pt x="4264736" y="12179"/>
                </a:lnTo>
                <a:lnTo>
                  <a:pt x="5761558" y="12179"/>
                </a:lnTo>
                <a:lnTo>
                  <a:pt x="57615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905052" y="7773161"/>
            <a:ext cx="14770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Potencia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instalada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[</a:t>
            </a:r>
            <a:r>
              <a:rPr dirty="0" sz="1100" spc="-20">
                <a:latin typeface="Cambria Math"/>
                <a:cs typeface="Cambria Math"/>
              </a:rPr>
              <a:t>𝑀𝑉𝐴</a:t>
            </a:r>
            <a:r>
              <a:rPr dirty="0" sz="1100" spc="-20">
                <a:latin typeface="Calibri"/>
                <a:cs typeface="Calibri"/>
              </a:rPr>
              <a:t>]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899464" y="7706232"/>
            <a:ext cx="5761990" cy="6350"/>
          </a:xfrm>
          <a:custGeom>
            <a:avLst/>
            <a:gdLst/>
            <a:ahLst/>
            <a:cxnLst/>
            <a:rect l="l" t="t" r="r" b="b"/>
            <a:pathLst>
              <a:path w="5761990" h="6350">
                <a:moveTo>
                  <a:pt x="5761558" y="0"/>
                </a:moveTo>
                <a:lnTo>
                  <a:pt x="4258640" y="0"/>
                </a:lnTo>
                <a:lnTo>
                  <a:pt x="4252595" y="0"/>
                </a:lnTo>
                <a:lnTo>
                  <a:pt x="0" y="0"/>
                </a:lnTo>
                <a:lnTo>
                  <a:pt x="0" y="6096"/>
                </a:lnTo>
                <a:lnTo>
                  <a:pt x="4252544" y="6096"/>
                </a:lnTo>
                <a:lnTo>
                  <a:pt x="4258640" y="6096"/>
                </a:lnTo>
                <a:lnTo>
                  <a:pt x="5761558" y="6096"/>
                </a:lnTo>
                <a:lnTo>
                  <a:pt x="57615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5671565" y="7706105"/>
            <a:ext cx="469900" cy="13557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905">
              <a:lnSpc>
                <a:spcPct val="100000"/>
              </a:lnSpc>
              <a:spcBef>
                <a:spcPts val="95"/>
              </a:spcBef>
            </a:pPr>
            <a:r>
              <a:rPr dirty="0" sz="1000" spc="-25">
                <a:latin typeface="Calibri"/>
                <a:cs typeface="Calibri"/>
              </a:rPr>
              <a:t>6.2</a:t>
            </a:r>
            <a:endParaRPr sz="1000">
              <a:latin typeface="Calibri"/>
              <a:cs typeface="Calibri"/>
            </a:endParaRPr>
          </a:p>
          <a:p>
            <a:pPr algn="ctr" marL="1270">
              <a:lnSpc>
                <a:spcPct val="100000"/>
              </a:lnSpc>
              <a:spcBef>
                <a:spcPts val="25"/>
              </a:spcBef>
            </a:pPr>
            <a:r>
              <a:rPr dirty="0" sz="1000" spc="-20">
                <a:latin typeface="Calibri"/>
                <a:cs typeface="Calibri"/>
              </a:rPr>
              <a:t>ONAN</a:t>
            </a:r>
            <a:endParaRPr sz="1000">
              <a:latin typeface="Calibri"/>
              <a:cs typeface="Calibri"/>
            </a:endParaRPr>
          </a:p>
          <a:p>
            <a:pPr algn="ctr" marL="635">
              <a:lnSpc>
                <a:spcPct val="100000"/>
              </a:lnSpc>
              <a:spcBef>
                <a:spcPts val="359"/>
              </a:spcBef>
            </a:pPr>
            <a:r>
              <a:rPr dirty="0" sz="1000" spc="-25">
                <a:latin typeface="Calibri"/>
                <a:cs typeface="Calibri"/>
              </a:rPr>
              <a:t>10</a:t>
            </a:r>
            <a:endParaRPr sz="1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420"/>
              </a:spcBef>
            </a:pPr>
            <a:r>
              <a:rPr dirty="0" sz="1000" spc="-20">
                <a:latin typeface="Calibri"/>
                <a:cs typeface="Calibri"/>
              </a:rPr>
              <a:t>4.16</a:t>
            </a:r>
            <a:endParaRPr sz="1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420"/>
              </a:spcBef>
            </a:pPr>
            <a:r>
              <a:rPr dirty="0" sz="1000" spc="-20">
                <a:latin typeface="Calibri"/>
                <a:cs typeface="Calibri"/>
              </a:rPr>
              <a:t>YNd5</a:t>
            </a:r>
            <a:endParaRPr sz="1000">
              <a:latin typeface="Calibri"/>
              <a:cs typeface="Calibri"/>
            </a:endParaRPr>
          </a:p>
          <a:p>
            <a:pPr algn="ctr" marL="12065" marR="5080">
              <a:lnSpc>
                <a:spcPct val="135000"/>
              </a:lnSpc>
              <a:spcBef>
                <a:spcPts val="10"/>
              </a:spcBef>
            </a:pPr>
            <a:r>
              <a:rPr dirty="0" sz="1000" spc="-10">
                <a:latin typeface="Calibri"/>
                <a:cs typeface="Calibri"/>
              </a:rPr>
              <a:t>Delcrosa </a:t>
            </a:r>
            <a:r>
              <a:rPr dirty="0" sz="1000" spc="-25">
                <a:latin typeface="Calibri"/>
                <a:cs typeface="Calibri"/>
              </a:rPr>
              <a:t>60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05052" y="8011514"/>
            <a:ext cx="1865630" cy="10560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27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Voltaje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nominal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primario</a:t>
            </a:r>
            <a:r>
              <a:rPr dirty="0" sz="1100" spc="-20">
                <a:latin typeface="Calibri"/>
                <a:cs typeface="Calibri"/>
              </a:rPr>
              <a:t> [</a:t>
            </a:r>
            <a:r>
              <a:rPr dirty="0" sz="1100" spc="-20">
                <a:latin typeface="Cambria Math"/>
                <a:cs typeface="Cambria Math"/>
              </a:rPr>
              <a:t>𝑀𝑉</a:t>
            </a:r>
            <a:r>
              <a:rPr dirty="0" sz="1100" spc="-20">
                <a:latin typeface="Calibri"/>
                <a:cs typeface="Calibri"/>
              </a:rPr>
              <a:t>] </a:t>
            </a:r>
            <a:r>
              <a:rPr dirty="0" sz="1100">
                <a:latin typeface="Calibri"/>
                <a:cs typeface="Calibri"/>
              </a:rPr>
              <a:t>Voltaje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nominal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secundario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[</a:t>
            </a:r>
            <a:r>
              <a:rPr dirty="0" sz="1100" spc="-20">
                <a:latin typeface="Cambria Math"/>
                <a:cs typeface="Cambria Math"/>
              </a:rPr>
              <a:t>𝑘𝑉</a:t>
            </a:r>
            <a:r>
              <a:rPr dirty="0" sz="1100" spc="-20">
                <a:latin typeface="Calibri"/>
                <a:cs typeface="Calibri"/>
              </a:rPr>
              <a:t>] </a:t>
            </a:r>
            <a:r>
              <a:rPr dirty="0" sz="1100" spc="-10">
                <a:latin typeface="Calibri"/>
                <a:cs typeface="Calibri"/>
              </a:rPr>
              <a:t>Conexión</a:t>
            </a:r>
            <a:endParaRPr sz="1100">
              <a:latin typeface="Calibri"/>
              <a:cs typeface="Calibri"/>
            </a:endParaRPr>
          </a:p>
          <a:p>
            <a:pPr marL="12700" marR="201295">
              <a:lnSpc>
                <a:spcPct val="122700"/>
              </a:lnSpc>
              <a:spcBef>
                <a:spcPts val="10"/>
              </a:spcBef>
            </a:pPr>
            <a:r>
              <a:rPr dirty="0" sz="1100">
                <a:latin typeface="Calibri"/>
                <a:cs typeface="Calibri"/>
              </a:rPr>
              <a:t>Potencia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cortocircuito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[%] </a:t>
            </a:r>
            <a:r>
              <a:rPr dirty="0" sz="1100" spc="-10">
                <a:latin typeface="Calibri"/>
                <a:cs typeface="Calibri"/>
              </a:rPr>
              <a:t>Fabricante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890320" y="9082798"/>
            <a:ext cx="5770880" cy="6350"/>
          </a:xfrm>
          <a:custGeom>
            <a:avLst/>
            <a:gdLst/>
            <a:ahLst/>
            <a:cxnLst/>
            <a:rect l="l" t="t" r="r" b="b"/>
            <a:pathLst>
              <a:path w="5770880" h="6350">
                <a:moveTo>
                  <a:pt x="5770702" y="0"/>
                </a:moveTo>
                <a:lnTo>
                  <a:pt x="4261739" y="0"/>
                </a:lnTo>
                <a:lnTo>
                  <a:pt x="4258640" y="0"/>
                </a:lnTo>
                <a:lnTo>
                  <a:pt x="4252544" y="0"/>
                </a:lnTo>
                <a:lnTo>
                  <a:pt x="0" y="0"/>
                </a:lnTo>
                <a:lnTo>
                  <a:pt x="0" y="6083"/>
                </a:lnTo>
                <a:lnTo>
                  <a:pt x="4252544" y="6083"/>
                </a:lnTo>
                <a:lnTo>
                  <a:pt x="4258640" y="6083"/>
                </a:lnTo>
                <a:lnTo>
                  <a:pt x="4261739" y="6083"/>
                </a:lnTo>
                <a:lnTo>
                  <a:pt x="5770702" y="6083"/>
                </a:lnTo>
                <a:lnTo>
                  <a:pt x="57707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4" name="object 14" descr=""/>
          <p:cNvGrpSpPr/>
          <p:nvPr/>
        </p:nvGrpSpPr>
        <p:grpSpPr>
          <a:xfrm>
            <a:off x="1433893" y="915733"/>
            <a:ext cx="4685665" cy="1617980"/>
            <a:chOff x="1433893" y="915733"/>
            <a:chExt cx="4685665" cy="1617980"/>
          </a:xfrm>
        </p:grpSpPr>
        <p:pic>
          <p:nvPicPr>
            <p:cNvPr id="15" name="object 1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37004" y="918844"/>
              <a:ext cx="4679315" cy="1611629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1435480" y="917320"/>
              <a:ext cx="4682490" cy="1614805"/>
            </a:xfrm>
            <a:custGeom>
              <a:avLst/>
              <a:gdLst/>
              <a:ahLst/>
              <a:cxnLst/>
              <a:rect l="l" t="t" r="r" b="b"/>
              <a:pathLst>
                <a:path w="4682490" h="1614805">
                  <a:moveTo>
                    <a:pt x="0" y="1614804"/>
                  </a:moveTo>
                  <a:lnTo>
                    <a:pt x="4682490" y="1614804"/>
                  </a:lnTo>
                  <a:lnTo>
                    <a:pt x="4682490" y="0"/>
                  </a:lnTo>
                  <a:lnTo>
                    <a:pt x="0" y="0"/>
                  </a:lnTo>
                  <a:lnTo>
                    <a:pt x="0" y="16148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32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878840"/>
            <a:ext cx="5786120" cy="140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Calibri"/>
                <a:cs typeface="Calibri"/>
              </a:rPr>
              <a:t>1.2.4</a:t>
            </a:r>
            <a:r>
              <a:rPr dirty="0" sz="1200" spc="3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Patio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maniobras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605"/>
              </a:spcBef>
            </a:pPr>
            <a:r>
              <a:rPr dirty="0" sz="1200" spc="-10">
                <a:latin typeface="Calibri"/>
                <a:cs typeface="Calibri"/>
              </a:rPr>
              <a:t>Patio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maniobras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-3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18</a:t>
            </a:r>
            <a:r>
              <a:rPr dirty="0" sz="1200">
                <a:latin typeface="Calibri"/>
                <a:cs typeface="Calibri"/>
              </a:rPr>
              <a:t>)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recibe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líneas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Carhuaquero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IV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Carhuaquero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en </a:t>
            </a:r>
            <a:r>
              <a:rPr dirty="0" sz="1200">
                <a:latin typeface="Calibri"/>
                <a:cs typeface="Calibri"/>
              </a:rPr>
              <a:t>10kV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eleva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220kV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mediante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transformador.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generación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Carhuaquero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I,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II,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III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recibe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220kV.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energía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transportada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L.T.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2240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aérea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(terna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simple)</a:t>
            </a:r>
            <a:r>
              <a:rPr dirty="0" sz="1200" spc="-25">
                <a:latin typeface="Calibri"/>
                <a:cs typeface="Calibri"/>
              </a:rPr>
              <a:t> de </a:t>
            </a:r>
            <a:r>
              <a:rPr dirty="0" sz="1200">
                <a:latin typeface="Calibri"/>
                <a:cs typeface="Calibri"/>
              </a:rPr>
              <a:t>82,8km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longitud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total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188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torres,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capacidad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transmisión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150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MW, </a:t>
            </a:r>
            <a:r>
              <a:rPr dirty="0" sz="1200">
                <a:latin typeface="Calibri"/>
                <a:cs typeface="Calibri"/>
              </a:rPr>
              <a:t>hasta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subestación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Chiclayo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Oeste,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conectada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SEIN.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86764" y="4567554"/>
            <a:ext cx="5789295" cy="50463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18.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Patio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maniobras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U5.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19"/>
              </a:spcBef>
            </a:pPr>
            <a:r>
              <a:rPr dirty="0" sz="1200" b="1">
                <a:latin typeface="Calibri"/>
                <a:cs typeface="Calibri"/>
              </a:rPr>
              <a:t>1.3</a:t>
            </a:r>
            <a:r>
              <a:rPr dirty="0" sz="1200" spc="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Funciones</a:t>
            </a:r>
            <a:r>
              <a:rPr dirty="0" sz="1200" spc="-1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y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responsabilidades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2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actividad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profesional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desarrollada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Practicante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eléctrico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Mantenimiento,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área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Operaciones,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Central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Hidroeléctrica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Carhuaquero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(Cajamarca,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Perú),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desde </a:t>
            </a:r>
            <a:r>
              <a:rPr dirty="0" sz="1200">
                <a:latin typeface="Calibri"/>
                <a:cs typeface="Calibri"/>
              </a:rPr>
              <a:t>abril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2018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hasta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abril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2019.</a:t>
            </a:r>
            <a:endParaRPr sz="1200">
              <a:latin typeface="Calibri"/>
              <a:cs typeface="Calibri"/>
            </a:endParaRPr>
          </a:p>
          <a:p>
            <a:pPr marL="461645">
              <a:lnSpc>
                <a:spcPct val="100000"/>
              </a:lnSpc>
              <a:spcBef>
                <a:spcPts val="925"/>
              </a:spcBef>
            </a:pP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funciones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responsabilidades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asignadas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listar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siguientes:</a:t>
            </a:r>
            <a:endParaRPr sz="1200">
              <a:latin typeface="Calibri"/>
              <a:cs typeface="Calibri"/>
            </a:endParaRPr>
          </a:p>
          <a:p>
            <a:pPr marL="918844" marR="11430" indent="-228600">
              <a:lnSpc>
                <a:spcPct val="121700"/>
              </a:lnSpc>
              <a:spcBef>
                <a:spcPts val="670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Apoyo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cadeo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Central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Cerro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Águila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contexto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operacional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turbina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eje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mejorar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tiempos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ensamblaje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desmontaje.</a:t>
            </a:r>
            <a:endParaRPr sz="1200">
              <a:latin typeface="Calibri"/>
              <a:cs typeface="Calibri"/>
            </a:endParaRPr>
          </a:p>
          <a:p>
            <a:pPr marL="918844" marR="12065" indent="-228600">
              <a:lnSpc>
                <a:spcPct val="121700"/>
              </a:lnSpc>
              <a:spcBef>
                <a:spcPts val="670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Capacitación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transformadores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ABB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0">
                <a:latin typeface="Calibri"/>
                <a:cs typeface="Calibri"/>
              </a:rPr>
              <a:t> descargas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parciales </a:t>
            </a:r>
            <a:r>
              <a:rPr dirty="0" sz="1200">
                <a:latin typeface="Calibri"/>
                <a:cs typeface="Calibri"/>
              </a:rPr>
              <a:t>por </a:t>
            </a:r>
            <a:r>
              <a:rPr dirty="0" sz="1200" spc="-10">
                <a:latin typeface="Calibri"/>
                <a:cs typeface="Calibri"/>
              </a:rPr>
              <a:t>ENSYS.</a:t>
            </a:r>
            <a:endParaRPr sz="1200">
              <a:latin typeface="Calibri"/>
              <a:cs typeface="Calibri"/>
            </a:endParaRPr>
          </a:p>
          <a:p>
            <a:pPr algn="just" marL="918844" marR="13335" indent="-228600">
              <a:lnSpc>
                <a:spcPct val="120800"/>
              </a:lnSpc>
              <a:spcBef>
                <a:spcPts val="700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Parte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equipo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implementación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según </a:t>
            </a:r>
            <a:r>
              <a:rPr dirty="0" sz="1200">
                <a:latin typeface="Calibri"/>
                <a:cs typeface="Calibri"/>
              </a:rPr>
              <a:t>HAP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US</a:t>
            </a:r>
            <a:r>
              <a:rPr dirty="0" sz="1200" spc="-2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Department</a:t>
            </a:r>
            <a:r>
              <a:rPr dirty="0" sz="1200" spc="-1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of</a:t>
            </a:r>
            <a:r>
              <a:rPr dirty="0" sz="1200" spc="-1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Energy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Central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Carhuaquero.</a:t>
            </a:r>
            <a:endParaRPr sz="1200">
              <a:latin typeface="Calibri"/>
              <a:cs typeface="Calibri"/>
            </a:endParaRPr>
          </a:p>
          <a:p>
            <a:pPr algn="just" marL="918210" indent="-227965">
              <a:lnSpc>
                <a:spcPct val="100000"/>
              </a:lnSpc>
              <a:spcBef>
                <a:spcPts val="994"/>
              </a:spcBef>
              <a:buFont typeface="Symbol"/>
              <a:buChar char=""/>
              <a:tabLst>
                <a:tab pos="918210" algn="l"/>
              </a:tabLst>
            </a:pPr>
            <a:r>
              <a:rPr dirty="0" sz="1200">
                <a:latin typeface="Calibri"/>
                <a:cs typeface="Calibri"/>
              </a:rPr>
              <a:t>Traductor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inglés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nivel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avanzado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10">
                <a:latin typeface="Calibri"/>
                <a:cs typeface="Calibri"/>
              </a:rPr>
              <a:t> visitantes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extranjeros.</a:t>
            </a:r>
            <a:endParaRPr sz="1200">
              <a:latin typeface="Calibri"/>
              <a:cs typeface="Calibri"/>
            </a:endParaRPr>
          </a:p>
          <a:p>
            <a:pPr algn="just" marL="918210" indent="-227965">
              <a:lnSpc>
                <a:spcPct val="100000"/>
              </a:lnSpc>
              <a:spcBef>
                <a:spcPts val="985"/>
              </a:spcBef>
              <a:buFont typeface="Symbol"/>
              <a:buChar char=""/>
              <a:tabLst>
                <a:tab pos="918210" algn="l"/>
              </a:tabLst>
            </a:pPr>
            <a:r>
              <a:rPr dirty="0" sz="1200">
                <a:latin typeface="Calibri"/>
                <a:cs typeface="Calibri"/>
              </a:rPr>
              <a:t>Cadeo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Central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Carhuaquero.</a:t>
            </a:r>
            <a:endParaRPr sz="1200">
              <a:latin typeface="Calibri"/>
              <a:cs typeface="Calibri"/>
            </a:endParaRPr>
          </a:p>
          <a:p>
            <a:pPr algn="just" marL="918844" marR="10160" indent="-228600">
              <a:lnSpc>
                <a:spcPct val="121700"/>
              </a:lnSpc>
              <a:spcBef>
                <a:spcPts val="675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Reparación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Carhuaquero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(detección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bobinas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y </a:t>
            </a:r>
            <a:r>
              <a:rPr dirty="0" sz="1200">
                <a:latin typeface="Calibri"/>
                <a:cs typeface="Calibri"/>
              </a:rPr>
              <a:t>rotor,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experiencia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soldadura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bobinas,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capado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pruebas eléctricas).</a:t>
            </a:r>
            <a:endParaRPr sz="1200">
              <a:latin typeface="Calibri"/>
              <a:cs typeface="Calibri"/>
            </a:endParaRPr>
          </a:p>
          <a:p>
            <a:pPr algn="just" marL="918844" marR="11430" indent="-228600">
              <a:lnSpc>
                <a:spcPct val="121600"/>
              </a:lnSpc>
              <a:spcBef>
                <a:spcPts val="670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Apoyo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área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proyectos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simulaciones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SolidWorks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definir </a:t>
            </a:r>
            <a:r>
              <a:rPr dirty="0" sz="1200">
                <a:latin typeface="Calibri"/>
                <a:cs typeface="Calibri"/>
              </a:rPr>
              <a:t>diferentes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parámetros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diseño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nueva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implementación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válvula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0452" y="2391663"/>
            <a:ext cx="5398770" cy="2095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9295" cy="9198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33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algn="just" marL="918844" marR="8890">
              <a:lnSpc>
                <a:spcPct val="122200"/>
              </a:lnSpc>
            </a:pPr>
            <a:r>
              <a:rPr dirty="0" sz="1200">
                <a:latin typeface="Calibri"/>
                <a:cs typeface="Calibri"/>
              </a:rPr>
              <a:t>mariposa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Papayo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–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Carhuaquero,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mejorar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sistema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refrigeración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Central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Carhuaquero,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hallar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problema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operativo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sellos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compuerta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5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Central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Carhuaquero.</a:t>
            </a:r>
            <a:endParaRPr sz="1200">
              <a:latin typeface="Calibri"/>
              <a:cs typeface="Calibri"/>
            </a:endParaRPr>
          </a:p>
          <a:p>
            <a:pPr algn="just" marL="918844" marR="11430" indent="-228600">
              <a:lnSpc>
                <a:spcPct val="121700"/>
              </a:lnSpc>
              <a:spcBef>
                <a:spcPts val="685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Mantenimientos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programados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transformadores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Central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Carhuaquero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experiencia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 </a:t>
            </a:r>
            <a:r>
              <a:rPr dirty="0" sz="1200" spc="-10">
                <a:latin typeface="Calibri"/>
                <a:cs typeface="Calibri"/>
              </a:rPr>
              <a:t>eléctricas</a:t>
            </a:r>
            <a:r>
              <a:rPr dirty="0" sz="1200">
                <a:latin typeface="Calibri"/>
                <a:cs typeface="Calibri"/>
              </a:rPr>
              <a:t> y </a:t>
            </a:r>
            <a:r>
              <a:rPr dirty="0" sz="1200" spc="-10">
                <a:latin typeface="Calibri"/>
                <a:cs typeface="Calibri"/>
              </a:rPr>
              <a:t>aceite.</a:t>
            </a:r>
            <a:endParaRPr sz="1200">
              <a:latin typeface="Calibri"/>
              <a:cs typeface="Calibri"/>
            </a:endParaRPr>
          </a:p>
          <a:p>
            <a:pPr algn="just" marL="918844" marR="5080" indent="-228600">
              <a:lnSpc>
                <a:spcPct val="121900"/>
              </a:lnSpc>
              <a:spcBef>
                <a:spcPts val="670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overhaul</a:t>
            </a:r>
            <a:r>
              <a:rPr dirty="0" sz="1200" spc="15" i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Central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Carhuaquero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(curado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efecto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corona,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estator,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rotor,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excitatriz,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eléctricas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desmontaje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y </a:t>
            </a:r>
            <a:r>
              <a:rPr dirty="0" sz="1200" spc="-10">
                <a:latin typeface="Calibri"/>
                <a:cs typeface="Calibri"/>
              </a:rPr>
              <a:t>ensamblaje</a:t>
            </a:r>
            <a:r>
              <a:rPr dirty="0" sz="1200">
                <a:latin typeface="Calibri"/>
                <a:cs typeface="Calibri"/>
              </a:rPr>
              <a:t> del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generador).</a:t>
            </a:r>
            <a:endParaRPr sz="1200">
              <a:latin typeface="Calibri"/>
              <a:cs typeface="Calibri"/>
            </a:endParaRPr>
          </a:p>
          <a:p>
            <a:pPr algn="just" marL="918844" marR="8255" indent="-228600">
              <a:lnSpc>
                <a:spcPct val="121900"/>
              </a:lnSpc>
              <a:spcBef>
                <a:spcPts val="665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Experiencia</a:t>
            </a:r>
            <a:r>
              <a:rPr dirty="0" sz="1200" spc="35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35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diferentes</a:t>
            </a:r>
            <a:r>
              <a:rPr dirty="0" sz="1200" spc="35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mantenimientos</a:t>
            </a:r>
            <a:r>
              <a:rPr dirty="0" sz="1200" spc="35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eléctricos</a:t>
            </a:r>
            <a:r>
              <a:rPr dirty="0" sz="1200" spc="35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350">
                <a:latin typeface="Calibri"/>
                <a:cs typeface="Calibri"/>
              </a:rPr>
              <a:t>  </a:t>
            </a:r>
            <a:r>
              <a:rPr dirty="0" sz="1200" spc="-10">
                <a:latin typeface="Calibri"/>
                <a:cs typeface="Calibri"/>
              </a:rPr>
              <a:t>mecánicos: intercambiadores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calor,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anillo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colector,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HPU,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inyectores,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desarenador,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etc.</a:t>
            </a:r>
            <a:endParaRPr sz="1200">
              <a:latin typeface="Calibri"/>
              <a:cs typeface="Calibri"/>
            </a:endParaRPr>
          </a:p>
          <a:p>
            <a:pPr algn="just" marL="918210" indent="-227965">
              <a:lnSpc>
                <a:spcPct val="100000"/>
              </a:lnSpc>
              <a:spcBef>
                <a:spcPts val="1000"/>
              </a:spcBef>
              <a:buFont typeface="Symbol"/>
              <a:buChar char=""/>
              <a:tabLst>
                <a:tab pos="918210" algn="l"/>
              </a:tabLst>
            </a:pPr>
            <a:r>
              <a:rPr dirty="0" sz="1200" spc="-10">
                <a:latin typeface="Calibri"/>
                <a:cs typeface="Calibri"/>
              </a:rPr>
              <a:t>Realización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informes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instructivos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diferentes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mantenimientos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eléctricos.</a:t>
            </a:r>
            <a:endParaRPr sz="1200">
              <a:latin typeface="Calibri"/>
              <a:cs typeface="Calibri"/>
            </a:endParaRPr>
          </a:p>
          <a:p>
            <a:pPr algn="just" marL="918844" marR="12700" indent="-228600">
              <a:lnSpc>
                <a:spcPct val="120800"/>
              </a:lnSpc>
              <a:spcBef>
                <a:spcPts val="680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Parte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equipo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implementación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según </a:t>
            </a:r>
            <a:r>
              <a:rPr dirty="0" sz="1200">
                <a:latin typeface="Calibri"/>
                <a:cs typeface="Calibri"/>
              </a:rPr>
              <a:t>HAP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US</a:t>
            </a:r>
            <a:r>
              <a:rPr dirty="0" sz="1200" spc="-1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Department</a:t>
            </a:r>
            <a:r>
              <a:rPr dirty="0" sz="1200" spc="-1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of</a:t>
            </a:r>
            <a:r>
              <a:rPr dirty="0" sz="1200" spc="-1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Energy</a:t>
            </a:r>
            <a:r>
              <a:rPr dirty="0" sz="1200" spc="-5" i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Central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Carhuaquero,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donde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desarrollé:</a:t>
            </a:r>
            <a:endParaRPr sz="1200">
              <a:latin typeface="Calibri"/>
              <a:cs typeface="Calibri"/>
            </a:endParaRPr>
          </a:p>
          <a:p>
            <a:pPr algn="just" lvl="1" marL="1376045" marR="9525" indent="-228600">
              <a:lnSpc>
                <a:spcPct val="122100"/>
              </a:lnSpc>
              <a:spcBef>
                <a:spcPts val="610"/>
              </a:spcBef>
              <a:buFont typeface="Courier New"/>
              <a:buChar char="o"/>
              <a:tabLst>
                <a:tab pos="1376045" algn="l"/>
              </a:tabLst>
            </a:pPr>
            <a:r>
              <a:rPr dirty="0" sz="1200" spc="-10">
                <a:latin typeface="Calibri"/>
                <a:cs typeface="Calibri"/>
              </a:rPr>
              <a:t>Mantenimiento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programado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30">
                <a:latin typeface="Calibri"/>
                <a:cs typeface="Calibri"/>
              </a:rPr>
              <a:t>U3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30MW,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mantenimiento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estator, </a:t>
            </a:r>
            <a:r>
              <a:rPr dirty="0" sz="1200">
                <a:latin typeface="Calibri"/>
                <a:cs typeface="Calibri"/>
              </a:rPr>
              <a:t>localización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reparación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parciales,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eléctricas,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sistema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excitatriz.</a:t>
            </a:r>
            <a:endParaRPr sz="1200">
              <a:latin typeface="Calibri"/>
              <a:cs typeface="Calibri"/>
            </a:endParaRPr>
          </a:p>
          <a:p>
            <a:pPr algn="just" lvl="1" marL="1376045" marR="6985" indent="-228600">
              <a:lnSpc>
                <a:spcPct val="122100"/>
              </a:lnSpc>
              <a:spcBef>
                <a:spcPts val="590"/>
              </a:spcBef>
              <a:buFont typeface="Courier New"/>
              <a:buChar char="o"/>
              <a:tabLst>
                <a:tab pos="1376045" algn="l"/>
              </a:tabLst>
            </a:pPr>
            <a:r>
              <a:rPr dirty="0" sz="1200" spc="-10">
                <a:latin typeface="Calibri"/>
                <a:cs typeface="Calibri"/>
              </a:rPr>
              <a:t>Mantenimiento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programado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30">
                <a:latin typeface="Calibri"/>
                <a:cs typeface="Calibri"/>
              </a:rPr>
              <a:t>U1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30MW,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mantenimiento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estator, </a:t>
            </a:r>
            <a:r>
              <a:rPr dirty="0" sz="1200">
                <a:latin typeface="Calibri"/>
                <a:cs typeface="Calibri"/>
              </a:rPr>
              <a:t>localización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reparación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parciales,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al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sistema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excitatriz.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Simulaciones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sello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mecánico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cojinete </a:t>
            </a:r>
            <a:r>
              <a:rPr dirty="0" sz="1200">
                <a:latin typeface="Calibri"/>
                <a:cs typeface="Calibri"/>
              </a:rPr>
              <a:t>turbina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localización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aceite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presentación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soluciones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mejora.</a:t>
            </a:r>
            <a:endParaRPr sz="1200">
              <a:latin typeface="Calibri"/>
              <a:cs typeface="Calibri"/>
            </a:endParaRPr>
          </a:p>
          <a:p>
            <a:pPr algn="just" lvl="1" marL="1376045" marR="10160" indent="-228600">
              <a:lnSpc>
                <a:spcPct val="121700"/>
              </a:lnSpc>
              <a:spcBef>
                <a:spcPts val="615"/>
              </a:spcBef>
              <a:buFont typeface="Courier New"/>
              <a:buChar char="o"/>
              <a:tabLst>
                <a:tab pos="1376045" algn="l"/>
              </a:tabLst>
            </a:pPr>
            <a:r>
              <a:rPr dirty="0" sz="1200">
                <a:latin typeface="Calibri"/>
                <a:cs typeface="Calibri"/>
              </a:rPr>
              <a:t>Reparación</a:t>
            </a:r>
            <a:r>
              <a:rPr dirty="0" sz="1200" spc="3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emergencia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U1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10MW,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capado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bobinas,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reparación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rotor.</a:t>
            </a:r>
            <a:endParaRPr sz="1200">
              <a:latin typeface="Calibri"/>
              <a:cs typeface="Calibri"/>
            </a:endParaRPr>
          </a:p>
          <a:p>
            <a:pPr lvl="1" marL="1376045" indent="-228600">
              <a:lnSpc>
                <a:spcPct val="100000"/>
              </a:lnSpc>
              <a:spcBef>
                <a:spcPts val="919"/>
              </a:spcBef>
              <a:buFont typeface="Courier New"/>
              <a:buChar char="o"/>
              <a:tabLst>
                <a:tab pos="1376045" algn="l"/>
              </a:tabLst>
            </a:pPr>
            <a:r>
              <a:rPr dirty="0" sz="1200" spc="-10">
                <a:latin typeface="Calibri"/>
                <a:cs typeface="Calibri"/>
              </a:rPr>
              <a:t>Realización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diagrama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bobinado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U4,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U3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U1.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dirty="0" sz="1200" b="1">
                <a:latin typeface="Calibri"/>
                <a:cs typeface="Calibri"/>
              </a:rPr>
              <a:t>1.4</a:t>
            </a:r>
            <a:r>
              <a:rPr dirty="0" sz="1200" spc="1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Planteamiento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del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problema</a:t>
            </a:r>
            <a:endParaRPr sz="1200">
              <a:latin typeface="Calibri"/>
              <a:cs typeface="Calibri"/>
            </a:endParaRPr>
          </a:p>
          <a:p>
            <a:pPr algn="r" marR="8255">
              <a:lnSpc>
                <a:spcPct val="100000"/>
              </a:lnSpc>
              <a:spcBef>
                <a:spcPts val="925"/>
              </a:spcBef>
            </a:pP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desea</a:t>
            </a:r>
            <a:r>
              <a:rPr dirty="0" sz="1200" spc="-10">
                <a:latin typeface="Calibri"/>
                <a:cs typeface="Calibri"/>
              </a:rPr>
              <a:t> implementar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enfoque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gestión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mantenimiento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</a:t>
            </a:r>
            <a:endParaRPr sz="1200">
              <a:latin typeface="Calibri"/>
              <a:cs typeface="Calibri"/>
            </a:endParaRPr>
          </a:p>
          <a:p>
            <a:pPr algn="r" marR="10160">
              <a:lnSpc>
                <a:spcPct val="100000"/>
              </a:lnSpc>
              <a:spcBef>
                <a:spcPts val="315"/>
              </a:spcBef>
            </a:pPr>
            <a:r>
              <a:rPr dirty="0" sz="1200" spc="-20">
                <a:latin typeface="Calibri"/>
                <a:cs typeface="Calibri"/>
              </a:rPr>
              <a:t>U.P.H.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Carhuaquero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basándose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condición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activo,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ser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una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alternativa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más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eficiente</a:t>
            </a:r>
            <a:endParaRPr sz="1200">
              <a:latin typeface="Calibri"/>
              <a:cs typeface="Calibri"/>
            </a:endParaRPr>
          </a:p>
          <a:p>
            <a:pPr algn="just" marL="12700" marR="9525">
              <a:lnSpc>
                <a:spcPct val="122100"/>
              </a:lnSpc>
              <a:spcBef>
                <a:spcPts val="5"/>
              </a:spcBef>
            </a:pP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4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confiable</a:t>
            </a:r>
            <a:r>
              <a:rPr dirty="0" sz="1200" spc="4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4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4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4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basado</a:t>
            </a:r>
            <a:r>
              <a:rPr dirty="0" sz="1200" spc="4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4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calendario.</a:t>
            </a:r>
            <a:r>
              <a:rPr dirty="0" sz="1200" spc="45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Sin</a:t>
            </a:r>
            <a:r>
              <a:rPr dirty="0" sz="1200" spc="45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embargo,</a:t>
            </a:r>
            <a:r>
              <a:rPr dirty="0" sz="1200" spc="45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4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poder </a:t>
            </a:r>
            <a:r>
              <a:rPr dirty="0" sz="1200">
                <a:latin typeface="Calibri"/>
                <a:cs typeface="Calibri"/>
              </a:rPr>
              <a:t>implementarse</a:t>
            </a:r>
            <a:r>
              <a:rPr dirty="0" sz="1200" spc="3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paradigma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basado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condición,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3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requiere </a:t>
            </a:r>
            <a:r>
              <a:rPr dirty="0" sz="1200">
                <a:latin typeface="Calibri"/>
                <a:cs typeface="Calibri"/>
              </a:rPr>
              <a:t>desarrollar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metodología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poder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determinar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generador.</a:t>
            </a:r>
            <a:endParaRPr sz="1200">
              <a:latin typeface="Calibri"/>
              <a:cs typeface="Calibri"/>
            </a:endParaRPr>
          </a:p>
          <a:p>
            <a:pPr algn="just" marL="12700" marR="5715" indent="448945">
              <a:lnSpc>
                <a:spcPct val="1219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metodología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tener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cuenta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particularidades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cada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generador,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cada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planta,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experiencia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equipo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técnico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profesional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encargado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10">
                <a:latin typeface="Calibri"/>
                <a:cs typeface="Calibri"/>
              </a:rPr>
              <a:t> mantenimiento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inspecciones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visuales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y,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sobre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todo,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alcance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limitaciones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métodos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equipos </a:t>
            </a:r>
            <a:r>
              <a:rPr dirty="0" sz="1200">
                <a:latin typeface="Calibri"/>
                <a:cs typeface="Calibri"/>
              </a:rPr>
              <a:t>utilizados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ensayos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eléctricas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5485" cy="32143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34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0"/>
              </a:spcBef>
            </a:pPr>
            <a:endParaRPr sz="1100">
              <a:latin typeface="Arial MT"/>
              <a:cs typeface="Arial MT"/>
            </a:endParaRPr>
          </a:p>
          <a:p>
            <a:pPr algn="just" marL="12700" marR="5715" indent="448945">
              <a:lnSpc>
                <a:spcPct val="122600"/>
              </a:lnSpc>
            </a:pP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tanto,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desarrollo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metodología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implementación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CBM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para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U.P.H.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Carhuaquero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requiere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estudio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siguientes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puntos:</a:t>
            </a:r>
            <a:endParaRPr sz="1200">
              <a:latin typeface="Calibri"/>
              <a:cs typeface="Calibri"/>
            </a:endParaRPr>
          </a:p>
          <a:p>
            <a:pPr marL="918844" indent="-228600">
              <a:lnSpc>
                <a:spcPct val="100000"/>
              </a:lnSpc>
              <a:spcBef>
                <a:spcPts val="985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eléctricas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inspección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visual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generadores.</a:t>
            </a:r>
            <a:endParaRPr sz="1200">
              <a:latin typeface="Calibri"/>
              <a:cs typeface="Calibri"/>
            </a:endParaRPr>
          </a:p>
          <a:p>
            <a:pPr marL="918844" indent="-228600">
              <a:lnSpc>
                <a:spcPct val="100000"/>
              </a:lnSpc>
              <a:spcBef>
                <a:spcPts val="985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 spc="-10">
                <a:latin typeface="Calibri"/>
                <a:cs typeface="Calibri"/>
              </a:rPr>
              <a:t>Interpretación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resultados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inspección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visual.</a:t>
            </a:r>
            <a:endParaRPr sz="1200">
              <a:latin typeface="Calibri"/>
              <a:cs typeface="Calibri"/>
            </a:endParaRPr>
          </a:p>
          <a:p>
            <a:pPr marL="918844" indent="-228600">
              <a:lnSpc>
                <a:spcPct val="100000"/>
              </a:lnSpc>
              <a:spcBef>
                <a:spcPts val="980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Criterios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 </a:t>
            </a:r>
            <a:r>
              <a:rPr dirty="0" sz="1200" spc="-10">
                <a:latin typeface="Calibri"/>
                <a:cs typeface="Calibri"/>
              </a:rPr>
              <a:t>determinación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 </a:t>
            </a:r>
            <a:r>
              <a:rPr dirty="0" sz="1200" spc="-10">
                <a:latin typeface="Calibri"/>
                <a:cs typeface="Calibri"/>
              </a:rPr>
              <a:t>condición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000"/>
              </a:lnSpc>
              <a:spcBef>
                <a:spcPts val="595"/>
              </a:spcBef>
            </a:pPr>
            <a:r>
              <a:rPr dirty="0" sz="1200" spc="-10">
                <a:latin typeface="Calibri"/>
                <a:cs typeface="Calibri"/>
              </a:rPr>
              <a:t>Estos</a:t>
            </a:r>
            <a:r>
              <a:rPr dirty="0" sz="1200" spc="3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puntos</a:t>
            </a:r>
            <a:r>
              <a:rPr dirty="0" sz="1200" spc="38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revisan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los</a:t>
            </a:r>
            <a:r>
              <a:rPr dirty="0" sz="1200" spc="3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capítulos</a:t>
            </a:r>
            <a:r>
              <a:rPr dirty="0" sz="1200" spc="38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2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 spc="5">
                <a:latin typeface="Calibri"/>
                <a:cs typeface="Calibri"/>
              </a:rPr>
              <a:t>y</a:t>
            </a:r>
            <a:r>
              <a:rPr dirty="0" sz="1200" spc="3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3,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 spc="-15">
                <a:latin typeface="Calibri"/>
                <a:cs typeface="Calibri"/>
              </a:rPr>
              <a:t>como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parte</a:t>
            </a:r>
            <a:r>
              <a:rPr dirty="0" sz="1200" spc="38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8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experiencia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perteneciendo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equipo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implementación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mantenimiento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por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condición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según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HAP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U</a:t>
            </a:r>
            <a:r>
              <a:rPr dirty="0" sz="1200" i="1">
                <a:latin typeface="Calibri"/>
                <a:cs typeface="Calibri"/>
              </a:rPr>
              <a:t>S</a:t>
            </a:r>
            <a:r>
              <a:rPr dirty="0" sz="1200" spc="145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Department</a:t>
            </a:r>
            <a:r>
              <a:rPr dirty="0" sz="1200" spc="155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of</a:t>
            </a:r>
            <a:r>
              <a:rPr dirty="0" sz="1200" spc="150" i="1">
                <a:latin typeface="Calibri"/>
                <a:cs typeface="Calibri"/>
              </a:rPr>
              <a:t> </a:t>
            </a:r>
            <a:r>
              <a:rPr dirty="0" sz="1200" spc="-10" i="1">
                <a:latin typeface="Calibri"/>
                <a:cs typeface="Calibri"/>
              </a:rPr>
              <a:t>Energy</a:t>
            </a:r>
            <a:r>
              <a:rPr dirty="0" sz="1200" spc="155" i="1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Cen</a:t>
            </a:r>
            <a:r>
              <a:rPr dirty="0" sz="1200">
                <a:latin typeface="Calibri"/>
                <a:cs typeface="Calibri"/>
              </a:rPr>
              <a:t>tral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Carhuaquero,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mientras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que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el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capítulo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4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recopila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el </a:t>
            </a:r>
            <a:r>
              <a:rPr dirty="0" sz="1200" spc="-10">
                <a:latin typeface="Calibri"/>
                <a:cs typeface="Calibri"/>
              </a:rPr>
              <a:t>proceso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mantenimiento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5">
                <a:latin typeface="Calibri"/>
                <a:cs typeface="Calibri"/>
              </a:rPr>
              <a:t>y</a:t>
            </a:r>
            <a:r>
              <a:rPr dirty="0" sz="1200" spc="-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reparación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tres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generadores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</a:t>
            </a:r>
            <a:r>
              <a:rPr dirty="0" sz="1200">
                <a:latin typeface="Calibri"/>
                <a:cs typeface="Calibri"/>
              </a:rPr>
              <a:t>n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5">
                <a:latin typeface="Calibri"/>
                <a:cs typeface="Calibri"/>
              </a:rPr>
              <a:t>U.P.H.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Carhuaquero,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</a:t>
            </a:r>
            <a:r>
              <a:rPr dirty="0" sz="1200" spc="-5">
                <a:latin typeface="Calibri"/>
                <a:cs typeface="Calibri"/>
              </a:rPr>
              <a:t>en</a:t>
            </a:r>
            <a:r>
              <a:rPr dirty="0" sz="1200">
                <a:latin typeface="Calibri"/>
                <a:cs typeface="Calibri"/>
              </a:rPr>
              <a:t>t</a:t>
            </a:r>
            <a:r>
              <a:rPr dirty="0" sz="1200" spc="-5">
                <a:latin typeface="Calibri"/>
                <a:cs typeface="Calibri"/>
              </a:rPr>
              <a:t>ro de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marco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análisis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5">
                <a:latin typeface="Calibri"/>
                <a:cs typeface="Calibri"/>
              </a:rPr>
              <a:t>y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determinación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condición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5">
                <a:latin typeface="Calibri"/>
                <a:cs typeface="Calibri"/>
              </a:rPr>
              <a:t>y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experiencias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aprendidas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 e</a:t>
            </a:r>
            <a:r>
              <a:rPr dirty="0" sz="1200" spc="-5">
                <a:latin typeface="Calibri"/>
                <a:cs typeface="Calibri"/>
              </a:rPr>
              <a:t>ve</a:t>
            </a:r>
            <a:r>
              <a:rPr dirty="0" sz="1200" spc="5">
                <a:latin typeface="Calibri"/>
                <a:cs typeface="Calibri"/>
              </a:rPr>
              <a:t>n</a:t>
            </a:r>
            <a:r>
              <a:rPr dirty="0" sz="1200" spc="-10">
                <a:latin typeface="Calibri"/>
                <a:cs typeface="Calibri"/>
              </a:rPr>
              <a:t>t</a:t>
            </a:r>
            <a:r>
              <a:rPr dirty="0" sz="1200">
                <a:latin typeface="Calibri"/>
                <a:cs typeface="Calibri"/>
              </a:rPr>
              <a:t>ual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implementación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CB</a:t>
            </a:r>
            <a:r>
              <a:rPr dirty="0" sz="1200">
                <a:latin typeface="Calibri"/>
                <a:cs typeface="Calibri"/>
              </a:rPr>
              <a:t>M.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2438145"/>
            <a:ext cx="5790565" cy="7334250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algn="just" marL="2594610">
              <a:lnSpc>
                <a:spcPct val="100000"/>
              </a:lnSpc>
              <a:spcBef>
                <a:spcPts val="425"/>
              </a:spcBef>
            </a:pPr>
            <a:r>
              <a:rPr dirty="0" sz="1200" b="1">
                <a:latin typeface="Calibri"/>
                <a:cs typeface="Calibri"/>
              </a:rPr>
              <a:t>Capítulo</a:t>
            </a:r>
            <a:r>
              <a:rPr dirty="0" sz="1200" spc="-55" b="1">
                <a:latin typeface="Calibri"/>
                <a:cs typeface="Calibri"/>
              </a:rPr>
              <a:t> </a:t>
            </a:r>
            <a:r>
              <a:rPr dirty="0" sz="1200" spc="-50" b="1"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  <a:p>
            <a:pPr algn="just" marL="1556385">
              <a:lnSpc>
                <a:spcPct val="100000"/>
              </a:lnSpc>
              <a:spcBef>
                <a:spcPts val="320"/>
              </a:spcBef>
            </a:pPr>
            <a:r>
              <a:rPr dirty="0" sz="1200" spc="-10" b="1">
                <a:latin typeface="Calibri"/>
                <a:cs typeface="Calibri"/>
              </a:rPr>
              <a:t>Determinación</a:t>
            </a:r>
            <a:r>
              <a:rPr dirty="0" sz="1200" spc="-1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la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condición</a:t>
            </a:r>
            <a:r>
              <a:rPr dirty="0" sz="1200" spc="-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en</a:t>
            </a:r>
            <a:r>
              <a:rPr dirty="0" sz="1200" spc="-10" b="1">
                <a:latin typeface="Calibri"/>
                <a:cs typeface="Calibri"/>
              </a:rPr>
              <a:t> generadores</a:t>
            </a:r>
            <a:endParaRPr sz="1200">
              <a:latin typeface="Calibri"/>
              <a:cs typeface="Calibri"/>
            </a:endParaRPr>
          </a:p>
          <a:p>
            <a:pPr algn="just" marL="12700" marR="7620" indent="448945">
              <a:lnSpc>
                <a:spcPct val="1221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 los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activos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importantes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dentro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industria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energética,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lo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que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se </a:t>
            </a:r>
            <a:r>
              <a:rPr dirty="0" sz="1200" spc="-10">
                <a:latin typeface="Calibri"/>
                <a:cs typeface="Calibri"/>
              </a:rPr>
              <a:t>requiere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asignarle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los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recursos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suficientes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garantizar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30">
                <a:latin typeface="Calibri"/>
                <a:cs typeface="Calibri"/>
              </a:rPr>
              <a:t>su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óptima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operatividad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confiabilidad.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lograr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necesario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preventivos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ejercidos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personal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calificado,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sin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embargo,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activo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múltiples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partes complejas,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presentar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diversos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modos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funcionales.</a:t>
            </a:r>
            <a:endParaRPr sz="1200">
              <a:latin typeface="Calibri"/>
              <a:cs typeface="Calibri"/>
            </a:endParaRPr>
          </a:p>
          <a:p>
            <a:pPr algn="just" marL="12700" marR="10160" indent="448945">
              <a:lnSpc>
                <a:spcPct val="1221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ello,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formas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eficientes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seguras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comprobar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del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través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eléctricas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inspecciones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visuales.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herramientas </a:t>
            </a:r>
            <a:r>
              <a:rPr dirty="0" sz="1200">
                <a:latin typeface="Calibri"/>
                <a:cs typeface="Calibri"/>
              </a:rPr>
              <a:t>deben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usadas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manera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periódica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complementaria</a:t>
            </a:r>
            <a:r>
              <a:rPr dirty="0" sz="1200">
                <a:latin typeface="Calibri"/>
                <a:cs typeface="Calibri"/>
              </a:rPr>
              <a:t> para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lograr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-10">
                <a:latin typeface="Calibri"/>
                <a:cs typeface="Calibri"/>
              </a:rPr>
              <a:t> cometido.</a:t>
            </a:r>
            <a:endParaRPr sz="1200">
              <a:latin typeface="Calibri"/>
              <a:cs typeface="Calibri"/>
            </a:endParaRPr>
          </a:p>
          <a:p>
            <a:pPr algn="just" marL="12700" marR="10795" indent="448945">
              <a:lnSpc>
                <a:spcPct val="122500"/>
              </a:lnSpc>
              <a:spcBef>
                <a:spcPts val="590"/>
              </a:spcBef>
            </a:pP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continuación,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verán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principales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eléctricas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inspecciones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visuales</a:t>
            </a:r>
            <a:r>
              <a:rPr dirty="0" sz="1200" spc="-25">
                <a:latin typeface="Calibri"/>
                <a:cs typeface="Calibri"/>
              </a:rPr>
              <a:t> que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generadores.</a:t>
            </a:r>
            <a:endParaRPr sz="1200">
              <a:latin typeface="Calibri"/>
              <a:cs typeface="Calibri"/>
            </a:endParaRPr>
          </a:p>
          <a:p>
            <a:pPr algn="just" lvl="1" marL="249554" indent="-236854">
              <a:lnSpc>
                <a:spcPct val="100000"/>
              </a:lnSpc>
              <a:spcBef>
                <a:spcPts val="915"/>
              </a:spcBef>
              <a:buFont typeface="Calibri"/>
              <a:buAutoNum type="arabicPeriod"/>
              <a:tabLst>
                <a:tab pos="249554" algn="l"/>
              </a:tabLst>
            </a:pPr>
            <a:r>
              <a:rPr dirty="0" sz="1200" b="1">
                <a:latin typeface="Calibri"/>
                <a:cs typeface="Calibri"/>
              </a:rPr>
              <a:t>Pruebas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eléctricas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en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generadores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eléctricas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tienen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principal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obtener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valores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cuantitativos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del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determinado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aspecto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activo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aislamiento,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devanado,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parciales,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etc.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obtener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valores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requiere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un </a:t>
            </a:r>
            <a:r>
              <a:rPr dirty="0" sz="1200">
                <a:latin typeface="Calibri"/>
                <a:cs typeface="Calibri"/>
              </a:rPr>
              <a:t>equipo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especializado,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siendo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muchas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veces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necesario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uso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fuente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excitación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u </a:t>
            </a:r>
            <a:r>
              <a:rPr dirty="0" sz="1200">
                <a:latin typeface="Calibri"/>
                <a:cs typeface="Calibri"/>
              </a:rPr>
              <a:t>otros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equipos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externos.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Todo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crea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necesidad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establecer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utilizar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estándares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emplear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personal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capacitado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tenga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conocimientos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cómo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operar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estos instrumentos,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últimos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ocasionar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accidentes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mortales.</a:t>
            </a:r>
            <a:endParaRPr sz="1200">
              <a:latin typeface="Calibri"/>
              <a:cs typeface="Calibri"/>
            </a:endParaRPr>
          </a:p>
          <a:p>
            <a:pPr algn="just" lvl="2" marL="366395" indent="-353695">
              <a:lnSpc>
                <a:spcPct val="100000"/>
              </a:lnSpc>
              <a:spcBef>
                <a:spcPts val="910"/>
              </a:spcBef>
              <a:buFont typeface="Calibri"/>
              <a:buAutoNum type="arabicPeriod"/>
              <a:tabLst>
                <a:tab pos="366395" algn="l"/>
              </a:tabLst>
            </a:pPr>
            <a:r>
              <a:rPr dirty="0" sz="1200" spc="-10" b="1" i="1">
                <a:latin typeface="Calibri"/>
                <a:cs typeface="Calibri"/>
              </a:rPr>
              <a:t>Aislamiento</a:t>
            </a:r>
            <a:endParaRPr sz="1200">
              <a:latin typeface="Calibri"/>
              <a:cs typeface="Calibri"/>
            </a:endParaRPr>
          </a:p>
          <a:p>
            <a:pPr algn="just" marL="12700" marR="7620" indent="448945">
              <a:lnSpc>
                <a:spcPct val="1219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Rodríguez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Pozueta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(2015)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define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resistencia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“la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resistencia</a:t>
            </a:r>
            <a:r>
              <a:rPr dirty="0" sz="1200" spc="-25">
                <a:latin typeface="Calibri"/>
                <a:cs typeface="Calibri"/>
              </a:rPr>
              <a:t> que </a:t>
            </a:r>
            <a:r>
              <a:rPr dirty="0" sz="1200">
                <a:latin typeface="Calibri"/>
                <a:cs typeface="Calibri"/>
              </a:rPr>
              <a:t>opone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paso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corriente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eléctrica,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medida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dirección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tiene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asegurar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aislamiento”. En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nuestro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caso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concentraremos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presente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material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aislante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recubre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conductores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eléctricos,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donde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baja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resistencia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ocasionar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pérdida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eficiencia,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cortocircuitos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ocasionados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corrientes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fuga.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encontrará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menor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corriente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escapando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 </a:t>
            </a:r>
            <a:r>
              <a:rPr dirty="0" sz="1200">
                <a:latin typeface="Calibri"/>
                <a:cs typeface="Calibri"/>
              </a:rPr>
              <a:t>través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 </a:t>
            </a:r>
            <a:r>
              <a:rPr dirty="0" sz="1200" spc="-10">
                <a:latin typeface="Calibri"/>
                <a:cs typeface="Calibri"/>
              </a:rPr>
              <a:t>aislamiento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viceversa.</a:t>
            </a:r>
            <a:endParaRPr sz="1200">
              <a:latin typeface="Calibri"/>
              <a:cs typeface="Calibri"/>
            </a:endParaRPr>
          </a:p>
          <a:p>
            <a:pPr algn="just" marL="12700" marR="8890" indent="448945">
              <a:lnSpc>
                <a:spcPct val="121700"/>
              </a:lnSpc>
              <a:spcBef>
                <a:spcPts val="615"/>
              </a:spcBef>
            </a:pP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realizan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instrumento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llamado </a:t>
            </a:r>
            <a:r>
              <a:rPr dirty="0" sz="1200">
                <a:latin typeface="Calibri"/>
                <a:cs typeface="Calibri"/>
              </a:rPr>
              <a:t>megóhmetro.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Estas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comunes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porque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fáciles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rápidas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8660" cy="93554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36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algn="just" marL="12700" marR="10160">
              <a:lnSpc>
                <a:spcPct val="122200"/>
              </a:lnSpc>
            </a:pPr>
            <a:r>
              <a:rPr dirty="0" sz="1200">
                <a:latin typeface="Calibri"/>
                <a:cs typeface="Calibri"/>
              </a:rPr>
              <a:t>realizar,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 maleta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económica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ofrece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información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valiosa. </a:t>
            </a:r>
            <a:r>
              <a:rPr dirty="0" sz="1200" spc="-20">
                <a:latin typeface="Calibri"/>
                <a:cs typeface="Calibri"/>
              </a:rPr>
              <a:t>Cabe </a:t>
            </a:r>
            <a:r>
              <a:rPr dirty="0" sz="1200">
                <a:latin typeface="Calibri"/>
                <a:cs typeface="Calibri"/>
              </a:rPr>
              <a:t>resaltar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hecha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barra,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fase,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polo,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o </a:t>
            </a:r>
            <a:r>
              <a:rPr dirty="0" sz="1200">
                <a:latin typeface="Calibri"/>
                <a:cs typeface="Calibri"/>
              </a:rPr>
              <a:t>todo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rotor.</a:t>
            </a:r>
            <a:endParaRPr sz="1200">
              <a:latin typeface="Calibri"/>
              <a:cs typeface="Calibri"/>
            </a:endParaRPr>
          </a:p>
          <a:p>
            <a:pPr algn="just" marL="12700" marR="9525" indent="448945">
              <a:lnSpc>
                <a:spcPct val="1221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consiste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emplear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Ley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Ohm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determinar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sometiendo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conductor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tensión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determinada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dividiéndola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corriente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escapa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través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vuelve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medidor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(Gregorec,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2006).</a:t>
            </a:r>
            <a:endParaRPr sz="1200">
              <a:latin typeface="Calibri"/>
              <a:cs typeface="Calibri"/>
            </a:endParaRPr>
          </a:p>
          <a:p>
            <a:pPr algn="just" marL="12700" marR="7620" indent="448945">
              <a:lnSpc>
                <a:spcPct val="122500"/>
              </a:lnSpc>
              <a:spcBef>
                <a:spcPts val="590"/>
              </a:spcBef>
            </a:pP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corriente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total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fuga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pasa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resultado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tres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tipos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corriente: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capacitiva,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absorción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fuga.</a:t>
            </a:r>
            <a:endParaRPr sz="1200">
              <a:latin typeface="Calibri"/>
              <a:cs typeface="Calibri"/>
            </a:endParaRPr>
          </a:p>
          <a:p>
            <a:pPr algn="just" marL="918844" marR="5080" indent="-228600">
              <a:lnSpc>
                <a:spcPct val="122100"/>
              </a:lnSpc>
              <a:spcBef>
                <a:spcPts val="665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 b="1">
                <a:latin typeface="Calibri"/>
                <a:cs typeface="Calibri"/>
              </a:rPr>
              <a:t>Corriente</a:t>
            </a:r>
            <a:r>
              <a:rPr dirty="0" sz="1200" spc="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capacitiva:</a:t>
            </a:r>
            <a:r>
              <a:rPr dirty="0" sz="1200" spc="40" b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corriente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inicial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cuando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aplica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por </a:t>
            </a:r>
            <a:r>
              <a:rPr dirty="0" sz="1200">
                <a:latin typeface="Calibri"/>
                <a:cs typeface="Calibri"/>
              </a:rPr>
              <a:t>primera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vez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conductor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denomina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corriente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capacitiva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5">
                <a:latin typeface="Calibri"/>
                <a:cs typeface="Calibri"/>
              </a:rPr>
              <a:t> da </a:t>
            </a:r>
            <a:r>
              <a:rPr dirty="0" sz="1200">
                <a:latin typeface="Calibri"/>
                <a:cs typeface="Calibri"/>
              </a:rPr>
              <a:t>debido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carga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capacitiva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existente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tierra.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Suele </a:t>
            </a:r>
            <a:r>
              <a:rPr dirty="0" sz="1200">
                <a:latin typeface="Calibri"/>
                <a:cs typeface="Calibri"/>
              </a:rPr>
              <a:t>empezar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alta,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inicio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prueba,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disminuir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rápidamente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medida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carga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capacitiva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carga.</a:t>
            </a:r>
            <a:endParaRPr sz="1200">
              <a:latin typeface="Calibri"/>
              <a:cs typeface="Calibri"/>
            </a:endParaRPr>
          </a:p>
          <a:p>
            <a:pPr algn="just" marL="918844" marR="5715" indent="-228600">
              <a:lnSpc>
                <a:spcPct val="122000"/>
              </a:lnSpc>
              <a:spcBef>
                <a:spcPts val="670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 b="1">
                <a:latin typeface="Calibri"/>
                <a:cs typeface="Calibri"/>
              </a:rPr>
              <a:t>Corriente</a:t>
            </a:r>
            <a:r>
              <a:rPr dirty="0" sz="1200" spc="9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8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absorción.</a:t>
            </a:r>
            <a:r>
              <a:rPr dirty="0" sz="1200" spc="100" b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corriente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absorción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también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comienza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siendo </a:t>
            </a:r>
            <a:r>
              <a:rPr dirty="0" sz="1200">
                <a:latin typeface="Calibri"/>
                <a:cs typeface="Calibri"/>
              </a:rPr>
              <a:t>alta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luego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desciende,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ritmo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mucho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lento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corriente </a:t>
            </a:r>
            <a:r>
              <a:rPr dirty="0" sz="1200">
                <a:latin typeface="Calibri"/>
                <a:cs typeface="Calibri"/>
              </a:rPr>
              <a:t>capacitiva.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corriente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polarización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donde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inicialmente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alta,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disminuye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periódicamente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mientras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dipolos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polarizan, </a:t>
            </a:r>
            <a:r>
              <a:rPr dirty="0" sz="1200">
                <a:latin typeface="Calibri"/>
                <a:cs typeface="Calibri"/>
              </a:rPr>
              <a:t>mientras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menos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tiempo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necesite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3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polarizar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3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menos </a:t>
            </a:r>
            <a:r>
              <a:rPr dirty="0" sz="1200">
                <a:latin typeface="Calibri"/>
                <a:cs typeface="Calibri"/>
              </a:rPr>
              <a:t>energía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necesita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alinear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moléculas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lleva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reducir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cantidad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moléculas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escapen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haciendo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criterio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muy importante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 spc="-10">
                <a:latin typeface="Calibri"/>
                <a:cs typeface="Calibri"/>
              </a:rPr>
              <a:t>prueba.</a:t>
            </a:r>
            <a:endParaRPr sz="1200">
              <a:latin typeface="Calibri"/>
              <a:cs typeface="Calibri"/>
            </a:endParaRPr>
          </a:p>
          <a:p>
            <a:pPr algn="just" marL="918844" marR="6985" indent="-228600">
              <a:lnSpc>
                <a:spcPct val="116700"/>
              </a:lnSpc>
              <a:spcBef>
                <a:spcPts val="740"/>
              </a:spcBef>
              <a:buSzPct val="109090"/>
              <a:buFont typeface="Symbol"/>
              <a:buChar char=""/>
              <a:tabLst>
                <a:tab pos="918844" algn="l"/>
              </a:tabLst>
            </a:pPr>
            <a:r>
              <a:rPr dirty="0" sz="1100" b="1">
                <a:latin typeface="Arial"/>
                <a:cs typeface="Arial"/>
              </a:rPr>
              <a:t>Corriente</a:t>
            </a:r>
            <a:r>
              <a:rPr dirty="0" sz="1100" spc="434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de</a:t>
            </a:r>
            <a:r>
              <a:rPr dirty="0" sz="1100" spc="43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fuga.</a:t>
            </a:r>
            <a:r>
              <a:rPr dirty="0" sz="1100" spc="434" b="1">
                <a:latin typeface="Arial"/>
                <a:cs typeface="Arial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4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4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corriente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resistiva</a:t>
            </a:r>
            <a:r>
              <a:rPr dirty="0" sz="1200" spc="4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constante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4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escapa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del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3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donde</a:t>
            </a:r>
            <a:r>
              <a:rPr dirty="0" sz="1200" spc="3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3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3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corriente</a:t>
            </a:r>
            <a:r>
              <a:rPr dirty="0" sz="1200" spc="3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fuga</a:t>
            </a:r>
            <a:r>
              <a:rPr dirty="0" sz="1200" spc="3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significa</a:t>
            </a:r>
            <a:r>
              <a:rPr dirty="0" sz="1200" spc="3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3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deterioro</a:t>
            </a:r>
            <a:r>
              <a:rPr dirty="0" sz="1200" spc="37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del </a:t>
            </a:r>
            <a:r>
              <a:rPr dirty="0" sz="1200" spc="-10">
                <a:latin typeface="Calibri"/>
                <a:cs typeface="Calibri"/>
              </a:rPr>
              <a:t>aislamiento.</a:t>
            </a:r>
            <a:endParaRPr sz="1200">
              <a:latin typeface="Calibri"/>
              <a:cs typeface="Calibri"/>
            </a:endParaRPr>
          </a:p>
          <a:p>
            <a:pPr algn="just" lvl="3" marL="12700" marR="5080" indent="920115">
              <a:lnSpc>
                <a:spcPct val="122100"/>
              </a:lnSpc>
              <a:spcBef>
                <a:spcPts val="930"/>
              </a:spcBef>
              <a:buAutoNum type="arabicPeriod"/>
              <a:tabLst>
                <a:tab pos="932815" algn="l"/>
              </a:tabLst>
            </a:pPr>
            <a:r>
              <a:rPr dirty="0" sz="1200" b="1">
                <a:latin typeface="Calibri"/>
                <a:cs typeface="Calibri"/>
              </a:rPr>
              <a:t>Factores</a:t>
            </a:r>
            <a:r>
              <a:rPr dirty="0" sz="1200" spc="-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que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afectan</a:t>
            </a:r>
            <a:r>
              <a:rPr dirty="0" sz="1200" spc="-1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la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prueba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resistencia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aislamiento.</a:t>
            </a:r>
            <a:r>
              <a:rPr dirty="0" sz="1200" spc="300" b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 </a:t>
            </a:r>
            <a:r>
              <a:rPr dirty="0" sz="1200" spc="-10">
                <a:latin typeface="Calibri"/>
                <a:cs typeface="Calibri"/>
              </a:rPr>
              <a:t>resultados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3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3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afectados</a:t>
            </a:r>
            <a:r>
              <a:rPr dirty="0" sz="1200" spc="3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parámetros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externos</a:t>
            </a:r>
            <a:r>
              <a:rPr dirty="0" sz="1200" spc="3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3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temperatura,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humedad</a:t>
            </a:r>
            <a:r>
              <a:rPr dirty="0" sz="1200" spc="36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y </a:t>
            </a:r>
            <a:r>
              <a:rPr dirty="0" sz="1200">
                <a:latin typeface="Calibri"/>
                <a:cs typeface="Calibri"/>
              </a:rPr>
              <a:t>contaminación.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Siendo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contaminación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principal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tratar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porque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manejar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través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limpieza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mejorar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medidas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aislamiento,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temperatura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maneja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haciendo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corrección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medidas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poder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trabajarlas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humedad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siempre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tener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cuenta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poder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interpretar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correctamente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medidas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ya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tiene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cuenta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humedad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llegar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pensar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realizó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incorrecta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medición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algo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está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fallando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activo.</a:t>
            </a:r>
            <a:endParaRPr sz="1200">
              <a:latin typeface="Calibri"/>
              <a:cs typeface="Calibri"/>
            </a:endParaRPr>
          </a:p>
          <a:p>
            <a:pPr algn="just" lvl="4" marL="12700" marR="5715" indent="561340">
              <a:lnSpc>
                <a:spcPct val="121700"/>
              </a:lnSpc>
              <a:spcBef>
                <a:spcPts val="685"/>
              </a:spcBef>
              <a:buFont typeface="Symbol"/>
              <a:buChar char=""/>
              <a:tabLst>
                <a:tab pos="574040" algn="l"/>
              </a:tabLst>
            </a:pPr>
            <a:r>
              <a:rPr dirty="0" sz="1200" b="1" i="1">
                <a:latin typeface="Calibri"/>
                <a:cs typeface="Calibri"/>
              </a:rPr>
              <a:t>Contaminación.</a:t>
            </a:r>
            <a:r>
              <a:rPr dirty="0" sz="1200" spc="155" b="1" i="1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5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contaminación</a:t>
            </a:r>
            <a:r>
              <a:rPr dirty="0" sz="1200" spc="15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afecta</a:t>
            </a:r>
            <a:r>
              <a:rPr dirty="0" sz="1200" spc="16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inversamente</a:t>
            </a:r>
            <a:r>
              <a:rPr dirty="0" sz="1200" spc="15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5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5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150">
                <a:latin typeface="Calibri"/>
                <a:cs typeface="Calibri"/>
              </a:rPr>
              <a:t> 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aislamiento,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contaminación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menor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será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afectar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corriente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fuga.</a:t>
            </a:r>
            <a:endParaRPr sz="1200">
              <a:latin typeface="Calibri"/>
              <a:cs typeface="Calibri"/>
            </a:endParaRPr>
          </a:p>
          <a:p>
            <a:pPr algn="just" marL="12700" marR="8255" indent="448945">
              <a:lnSpc>
                <a:spcPct val="1217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De acuerdo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Almand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(2014),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“el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polvo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 sales en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 superficies 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aislamiento,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normalmente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conductoras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cuando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están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secas,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pueden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volverse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parcialmente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35964" y="435356"/>
            <a:ext cx="5902960" cy="85629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635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37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algn="just" marL="63500" marR="69215">
              <a:lnSpc>
                <a:spcPct val="122100"/>
              </a:lnSpc>
            </a:pPr>
            <a:r>
              <a:rPr dirty="0" sz="1200">
                <a:latin typeface="Calibri"/>
                <a:cs typeface="Calibri"/>
              </a:rPr>
              <a:t>conductoras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cuando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exponen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humedad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aceite,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provocará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aumento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corriente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fuga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superficial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disminución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aislamiento”,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que </a:t>
            </a:r>
            <a:r>
              <a:rPr dirty="0" sz="1200">
                <a:latin typeface="Calibri"/>
                <a:cs typeface="Calibri"/>
              </a:rPr>
              <a:t>cualquier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material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conductor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polvo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carbón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aceite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alrededor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puede </a:t>
            </a:r>
            <a:r>
              <a:rPr dirty="0" sz="1200">
                <a:latin typeface="Calibri"/>
                <a:cs typeface="Calibri"/>
              </a:rPr>
              <a:t>aumentar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corriente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fuga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llevando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disminuir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resistencia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polvo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suele </a:t>
            </a:r>
            <a:r>
              <a:rPr dirty="0" sz="1200">
                <a:latin typeface="Calibri"/>
                <a:cs typeface="Calibri"/>
              </a:rPr>
              <a:t>ser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problema,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junto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humedad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aceite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convertir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conductor.</a:t>
            </a:r>
            <a:endParaRPr sz="1200">
              <a:latin typeface="Calibri"/>
              <a:cs typeface="Calibri"/>
            </a:endParaRPr>
          </a:p>
          <a:p>
            <a:pPr algn="just" marL="63500" marR="71755" indent="448945">
              <a:lnSpc>
                <a:spcPct val="1219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Además,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existir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conductor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sería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cobre,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conductora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otra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conductora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contaminación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crea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efecto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capacitancia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bobinado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beneficia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.Esto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implementar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una </a:t>
            </a:r>
            <a:r>
              <a:rPr dirty="0" sz="1200">
                <a:latin typeface="Calibri"/>
                <a:cs typeface="Calibri"/>
              </a:rPr>
              <a:t>limpieza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durante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beneficia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aislamiento.</a:t>
            </a:r>
            <a:endParaRPr sz="1200">
              <a:latin typeface="Calibri"/>
              <a:cs typeface="Calibri"/>
            </a:endParaRPr>
          </a:p>
          <a:p>
            <a:pPr algn="just" marL="63500" marR="71120" indent="561340">
              <a:lnSpc>
                <a:spcPct val="121900"/>
              </a:lnSpc>
              <a:spcBef>
                <a:spcPts val="680"/>
              </a:spcBef>
              <a:buFont typeface="Symbol"/>
              <a:buChar char=""/>
              <a:tabLst>
                <a:tab pos="624840" algn="l"/>
              </a:tabLst>
            </a:pPr>
            <a:r>
              <a:rPr dirty="0" sz="1200" b="1" i="1">
                <a:latin typeface="Calibri"/>
                <a:cs typeface="Calibri"/>
              </a:rPr>
              <a:t>Temperatura.</a:t>
            </a:r>
            <a:r>
              <a:rPr dirty="0" sz="1200" spc="20" b="1" i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caso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temperatura,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afecta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tanto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conductor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al </a:t>
            </a:r>
            <a:r>
              <a:rPr dirty="0" sz="1200" spc="-10">
                <a:latin typeface="Calibri"/>
                <a:cs typeface="Calibri"/>
              </a:rPr>
              <a:t>aislamiento:</a:t>
            </a:r>
            <a:endParaRPr sz="1200">
              <a:latin typeface="Calibri"/>
              <a:cs typeface="Calibri"/>
            </a:endParaRPr>
          </a:p>
          <a:p>
            <a:pPr algn="just" marL="512445" marR="68580">
              <a:lnSpc>
                <a:spcPct val="122100"/>
              </a:lnSpc>
              <a:spcBef>
                <a:spcPts val="1195"/>
              </a:spcBef>
            </a:pPr>
            <a:r>
              <a:rPr dirty="0" sz="1200">
                <a:latin typeface="Calibri"/>
                <a:cs typeface="Calibri"/>
              </a:rPr>
              <a:t>Existe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término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llamado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coeficiente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temperatura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mbria Math"/>
                <a:cs typeface="Cambria Math"/>
              </a:rPr>
              <a:t>𝐾</a:t>
            </a:r>
            <a:r>
              <a:rPr dirty="0" baseline="-16339" sz="1275">
                <a:latin typeface="Cambria Math"/>
                <a:cs typeface="Cambria Math"/>
              </a:rPr>
              <a:t>𝑡</a:t>
            </a:r>
            <a:r>
              <a:rPr dirty="0" sz="1200">
                <a:latin typeface="Calibri"/>
                <a:cs typeface="Calibri"/>
              </a:rPr>
              <a:t>).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material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tiene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25">
                <a:latin typeface="Cambria Math"/>
                <a:cs typeface="Cambria Math"/>
              </a:rPr>
              <a:t>𝐾</a:t>
            </a:r>
            <a:r>
              <a:rPr dirty="0" baseline="-16339" sz="1275" spc="-37">
                <a:latin typeface="Cambria Math"/>
                <a:cs typeface="Cambria Math"/>
              </a:rPr>
              <a:t>𝑡</a:t>
            </a:r>
            <a:r>
              <a:rPr dirty="0" baseline="-16339" sz="1275" spc="750">
                <a:latin typeface="Cambria Math"/>
                <a:cs typeface="Cambria Math"/>
              </a:rPr>
              <a:t> </a:t>
            </a:r>
            <a:r>
              <a:rPr dirty="0" sz="1200">
                <a:latin typeface="Calibri"/>
                <a:cs typeface="Calibri"/>
              </a:rPr>
              <a:t>positivo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negativo.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material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tiene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mbria Math"/>
                <a:cs typeface="Cambria Math"/>
              </a:rPr>
              <a:t>𝐾</a:t>
            </a:r>
            <a:r>
              <a:rPr dirty="0" baseline="-16339" sz="1275">
                <a:latin typeface="Cambria Math"/>
                <a:cs typeface="Cambria Math"/>
              </a:rPr>
              <a:t>𝑡</a:t>
            </a:r>
            <a:r>
              <a:rPr dirty="0" baseline="-16339" sz="1275" spc="254">
                <a:latin typeface="Cambria Math"/>
                <a:cs typeface="Cambria Math"/>
              </a:rPr>
              <a:t> </a:t>
            </a:r>
            <a:r>
              <a:rPr dirty="0" sz="1200">
                <a:latin typeface="Calibri"/>
                <a:cs typeface="Calibri"/>
              </a:rPr>
              <a:t>positivo,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entonces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calor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añadido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lectura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resistencia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aumentará.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inversa,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material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tiene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 </a:t>
            </a:r>
            <a:r>
              <a:rPr dirty="0" sz="1200">
                <a:latin typeface="Cambria Math"/>
                <a:cs typeface="Cambria Math"/>
              </a:rPr>
              <a:t>𝐾</a:t>
            </a:r>
            <a:r>
              <a:rPr dirty="0" baseline="-16339" sz="1275">
                <a:latin typeface="Cambria Math"/>
                <a:cs typeface="Cambria Math"/>
              </a:rPr>
              <a:t>𝑡</a:t>
            </a:r>
            <a:r>
              <a:rPr dirty="0" baseline="-16339" sz="1275" spc="165">
                <a:latin typeface="Cambria Math"/>
                <a:cs typeface="Cambria Math"/>
              </a:rPr>
              <a:t> </a:t>
            </a:r>
            <a:r>
              <a:rPr dirty="0" sz="1200" spc="-10">
                <a:latin typeface="Calibri"/>
                <a:cs typeface="Calibri"/>
              </a:rPr>
              <a:t>negativo, </a:t>
            </a:r>
            <a:r>
              <a:rPr dirty="0" sz="1200">
                <a:latin typeface="Calibri"/>
                <a:cs typeface="Calibri"/>
              </a:rPr>
              <a:t>entonces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 lectura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disminuirá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aumento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 la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temperatura. </a:t>
            </a:r>
            <a:r>
              <a:rPr dirty="0" sz="1200" spc="-25">
                <a:latin typeface="Calibri"/>
                <a:cs typeface="Calibri"/>
              </a:rPr>
              <a:t>En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metales,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decir,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cable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magnético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estator,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temperatura </a:t>
            </a:r>
            <a:r>
              <a:rPr dirty="0" sz="1200">
                <a:latin typeface="Calibri"/>
                <a:cs typeface="Calibri"/>
              </a:rPr>
              <a:t>introduce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agitación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térmica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reduce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movimientos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electrones </a:t>
            </a:r>
            <a:r>
              <a:rPr dirty="0" sz="1200">
                <a:latin typeface="Calibri"/>
                <a:cs typeface="Calibri"/>
              </a:rPr>
              <a:t>libres.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Debido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reducción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movimiento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libre,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lectura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resistencia </a:t>
            </a:r>
            <a:r>
              <a:rPr dirty="0" sz="1200">
                <a:latin typeface="Calibri"/>
                <a:cs typeface="Calibri"/>
              </a:rPr>
              <a:t>aumentará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calor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añadido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y,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tanto,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conductor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tiene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mbria Math"/>
                <a:cs typeface="Cambria Math"/>
              </a:rPr>
              <a:t>𝐾</a:t>
            </a:r>
            <a:r>
              <a:rPr dirty="0" baseline="-16339" sz="1275">
                <a:latin typeface="Cambria Math"/>
                <a:cs typeface="Cambria Math"/>
              </a:rPr>
              <a:t>𝑡</a:t>
            </a:r>
            <a:r>
              <a:rPr dirty="0" baseline="-16339" sz="1275" spc="375">
                <a:latin typeface="Cambria Math"/>
                <a:cs typeface="Cambria Math"/>
              </a:rPr>
              <a:t> </a:t>
            </a:r>
            <a:r>
              <a:rPr dirty="0" sz="1200">
                <a:latin typeface="Calibri"/>
                <a:cs typeface="Calibri"/>
              </a:rPr>
              <a:t>positivo.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Sin </a:t>
            </a:r>
            <a:r>
              <a:rPr dirty="0" sz="1200">
                <a:latin typeface="Calibri"/>
                <a:cs typeface="Calibri"/>
              </a:rPr>
              <a:t>embargo,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aislamiento,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calor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añadido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suministra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energía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térmica,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libera </a:t>
            </a:r>
            <a:r>
              <a:rPr dirty="0" sz="1200">
                <a:latin typeface="Calibri"/>
                <a:cs typeface="Calibri"/>
              </a:rPr>
              <a:t>cargas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adicionales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reduce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lectura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resistencia.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tanto,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aumento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temperatura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reduce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resistencia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dice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tiene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mbria Math"/>
                <a:cs typeface="Cambria Math"/>
              </a:rPr>
              <a:t>𝐾</a:t>
            </a:r>
            <a:r>
              <a:rPr dirty="0" baseline="-16339" sz="1275">
                <a:latin typeface="Cambria Math"/>
                <a:cs typeface="Cambria Math"/>
              </a:rPr>
              <a:t>𝑡</a:t>
            </a:r>
            <a:r>
              <a:rPr dirty="0" baseline="-16339" sz="1275" spc="157">
                <a:latin typeface="Cambria Math"/>
                <a:cs typeface="Cambria Math"/>
              </a:rPr>
              <a:t> </a:t>
            </a:r>
            <a:r>
              <a:rPr dirty="0" sz="1200" spc="-10">
                <a:latin typeface="Calibri"/>
                <a:cs typeface="Calibri"/>
              </a:rPr>
              <a:t>negativo.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temperatura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afecta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todas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corrientes,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excepción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corriente </a:t>
            </a:r>
            <a:r>
              <a:rPr dirty="0" sz="1200">
                <a:latin typeface="Calibri"/>
                <a:cs typeface="Calibri"/>
              </a:rPr>
              <a:t>geométrica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capacitiva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(Almand,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2004).</a:t>
            </a:r>
            <a:endParaRPr sz="1200">
              <a:latin typeface="Calibri"/>
              <a:cs typeface="Calibri"/>
            </a:endParaRPr>
          </a:p>
          <a:p>
            <a:pPr algn="just" marL="63500" marR="67945" indent="448945">
              <a:lnSpc>
                <a:spcPct val="122100"/>
              </a:lnSpc>
              <a:spcBef>
                <a:spcPts val="1195"/>
              </a:spcBef>
            </a:pP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decir,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coeficiente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mbria Math"/>
                <a:cs typeface="Cambria Math"/>
              </a:rPr>
              <a:t>𝐾</a:t>
            </a:r>
            <a:r>
              <a:rPr dirty="0" baseline="-16339" sz="1275">
                <a:latin typeface="Cambria Math"/>
                <a:cs typeface="Cambria Math"/>
              </a:rPr>
              <a:t>𝑡</a:t>
            </a:r>
            <a:r>
              <a:rPr dirty="0" baseline="-16339" sz="1275" spc="434">
                <a:latin typeface="Cambria Math"/>
                <a:cs typeface="Cambria Math"/>
              </a:rPr>
              <a:t> </a:t>
            </a:r>
            <a:r>
              <a:rPr dirty="0" sz="1200">
                <a:latin typeface="Calibri"/>
                <a:cs typeface="Calibri"/>
              </a:rPr>
              <a:t>donde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dependiendo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material,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temperatura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disminuir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aumentar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resistencia,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caso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materiales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aislantes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coeficiente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negativo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haciendo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temperatura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obtendrá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menor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y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caso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conductores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temperatura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será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 spc="-10">
                <a:latin typeface="Calibri"/>
                <a:cs typeface="Calibri"/>
              </a:rPr>
              <a:t>aislamiento.</a:t>
            </a:r>
            <a:endParaRPr sz="1200">
              <a:latin typeface="Calibri"/>
              <a:cs typeface="Calibri"/>
            </a:endParaRPr>
          </a:p>
          <a:p>
            <a:pPr algn="just" marL="63500" marR="69850" indent="448945">
              <a:lnSpc>
                <a:spcPct val="122100"/>
              </a:lnSpc>
              <a:spcBef>
                <a:spcPts val="610"/>
              </a:spcBef>
            </a:pPr>
            <a:r>
              <a:rPr dirty="0" sz="1200" spc="-5">
                <a:latin typeface="Calibri"/>
                <a:cs typeface="Calibri"/>
              </a:rPr>
              <a:t>Esto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hace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necesario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aplicar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factor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corrección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las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medidas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</a:t>
            </a:r>
            <a:r>
              <a:rPr dirty="0" sz="1200" spc="-5">
                <a:latin typeface="Calibri"/>
                <a:cs typeface="Calibri"/>
              </a:rPr>
              <a:t> debido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que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múltiples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pruebas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15">
                <a:latin typeface="Calibri"/>
                <a:cs typeface="Calibri"/>
              </a:rPr>
              <a:t>mismo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activo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pueden</a:t>
            </a:r>
            <a:r>
              <a:rPr dirty="0" sz="1200">
                <a:latin typeface="Calibri"/>
                <a:cs typeface="Calibri"/>
              </a:rPr>
              <a:t>  var</a:t>
            </a:r>
            <a:r>
              <a:rPr dirty="0" sz="1200" spc="-15">
                <a:latin typeface="Calibri"/>
                <a:cs typeface="Calibri"/>
              </a:rPr>
              <a:t>i</a:t>
            </a:r>
            <a:r>
              <a:rPr dirty="0" sz="1200">
                <a:latin typeface="Calibri"/>
                <a:cs typeface="Calibri"/>
              </a:rPr>
              <a:t>ar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debido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cambio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tempera</a:t>
            </a:r>
            <a:r>
              <a:rPr dirty="0" sz="1200" spc="-5">
                <a:latin typeface="Calibri"/>
                <a:cs typeface="Calibri"/>
              </a:rPr>
              <a:t>t</a:t>
            </a:r>
            <a:r>
              <a:rPr dirty="0" sz="1200">
                <a:latin typeface="Calibri"/>
                <a:cs typeface="Calibri"/>
              </a:rPr>
              <a:t>u</a:t>
            </a:r>
            <a:r>
              <a:rPr dirty="0" sz="1200" spc="-5">
                <a:latin typeface="Calibri"/>
                <a:cs typeface="Calibri"/>
              </a:rPr>
              <a:t>ra</a:t>
            </a:r>
            <a:r>
              <a:rPr dirty="0" sz="1200">
                <a:latin typeface="Calibri"/>
                <a:cs typeface="Calibri"/>
              </a:rPr>
              <a:t>.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Según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15">
                <a:latin typeface="Calibri"/>
                <a:cs typeface="Calibri"/>
              </a:rPr>
              <a:t>la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norma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dada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IEEE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factor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corrección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</a:t>
            </a:r>
            <a:r>
              <a:rPr dirty="0" sz="1200" spc="-15">
                <a:latin typeface="Calibri"/>
                <a:cs typeface="Calibri"/>
              </a:rPr>
              <a:t>l</a:t>
            </a:r>
            <a:r>
              <a:rPr dirty="0" sz="1200">
                <a:latin typeface="Calibri"/>
                <a:cs typeface="Calibri"/>
              </a:rPr>
              <a:t>eva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las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medidas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 </a:t>
            </a:r>
            <a:r>
              <a:rPr dirty="0" sz="1200" spc="-10">
                <a:latin typeface="Calibri"/>
                <a:cs typeface="Calibri"/>
              </a:rPr>
              <a:t>aislamiento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una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temperatura</a:t>
            </a:r>
            <a:r>
              <a:rPr dirty="0" sz="1200" spc="-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40°C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común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para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así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poder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comparar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5">
                <a:latin typeface="Calibri"/>
                <a:cs typeface="Calibri"/>
              </a:rPr>
              <a:t>y</a:t>
            </a:r>
            <a:r>
              <a:rPr dirty="0" sz="1200" spc="-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</a:t>
            </a:r>
            <a:r>
              <a:rPr dirty="0" sz="1200" spc="-15">
                <a:latin typeface="Calibri"/>
                <a:cs typeface="Calibri"/>
              </a:rPr>
              <a:t>l</a:t>
            </a:r>
            <a:r>
              <a:rPr dirty="0" sz="1200">
                <a:latin typeface="Calibri"/>
                <a:cs typeface="Calibri"/>
              </a:rPr>
              <a:t>evar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una</a:t>
            </a:r>
            <a:r>
              <a:rPr dirty="0" sz="1200" spc="-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tendencia. El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factor 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corrección</a:t>
            </a:r>
            <a:r>
              <a:rPr dirty="0" sz="1200">
                <a:latin typeface="Calibri"/>
                <a:cs typeface="Calibri"/>
              </a:rPr>
              <a:t> f</a:t>
            </a:r>
            <a:r>
              <a:rPr dirty="0" sz="1200" spc="-5">
                <a:latin typeface="Calibri"/>
                <a:cs typeface="Calibri"/>
              </a:rPr>
              <a:t> es: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125851" y="9262058"/>
            <a:ext cx="4711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mbria Math"/>
                <a:cs typeface="Cambria Math"/>
              </a:rPr>
              <a:t>f</a:t>
            </a:r>
            <a:r>
              <a:rPr dirty="0" sz="1200" spc="60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=</a:t>
            </a:r>
            <a:r>
              <a:rPr dirty="0" sz="1200" spc="70">
                <a:latin typeface="Cambria Math"/>
                <a:cs typeface="Cambria Math"/>
              </a:rPr>
              <a:t> </a:t>
            </a:r>
            <a:r>
              <a:rPr dirty="0" sz="1200" spc="-25">
                <a:latin typeface="Cambria Math"/>
                <a:cs typeface="Cambria Math"/>
              </a:rPr>
              <a:t>0.5</a:t>
            </a:r>
            <a:endParaRPr sz="1200">
              <a:latin typeface="Cambria Math"/>
              <a:cs typeface="Cambria Math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545459" y="9190481"/>
            <a:ext cx="909319" cy="155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u="sng" baseline="16339" sz="1275" spc="-15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(</a:t>
            </a:r>
            <a:r>
              <a:rPr dirty="0" u="sng" baseline="13071" sz="1275" spc="-15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T°</a:t>
            </a:r>
            <a:r>
              <a:rPr dirty="0" u="sng" sz="700" spc="-1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medi𝔀ió𝚗</a:t>
            </a:r>
            <a:r>
              <a:rPr dirty="0" u="sng" baseline="13071" sz="1275" spc="-15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−40</a:t>
            </a:r>
            <a:r>
              <a:rPr dirty="0" u="sng" baseline="16339" sz="1275" spc="-15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)</a:t>
            </a:r>
            <a:endParaRPr baseline="16339" sz="1275">
              <a:latin typeface="Cambria Math"/>
              <a:cs typeface="Cambria Math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922903" y="9288017"/>
            <a:ext cx="150495" cy="155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25">
                <a:latin typeface="Cambria Math"/>
                <a:cs typeface="Cambria Math"/>
              </a:rPr>
              <a:t>10</a:t>
            </a:r>
            <a:endParaRPr sz="85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35964" y="435356"/>
            <a:ext cx="5885180" cy="9305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3175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38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145"/>
              </a:spcBef>
            </a:pPr>
            <a:endParaRPr sz="11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baseline="11574" sz="1800" spc="15">
                <a:latin typeface="Cambria Math"/>
                <a:cs typeface="Cambria Math"/>
              </a:rPr>
              <a:t>R</a:t>
            </a:r>
            <a:r>
              <a:rPr dirty="0" sz="850" spc="10">
                <a:latin typeface="Cambria Math"/>
                <a:cs typeface="Cambria Math"/>
              </a:rPr>
              <a:t>corregida</a:t>
            </a:r>
            <a:r>
              <a:rPr dirty="0" sz="850" spc="275">
                <a:latin typeface="Cambria Math"/>
                <a:cs typeface="Cambria Math"/>
              </a:rPr>
              <a:t> </a:t>
            </a:r>
            <a:r>
              <a:rPr dirty="0" baseline="11574" sz="1800" spc="15">
                <a:latin typeface="Cambria Math"/>
                <a:cs typeface="Cambria Math"/>
              </a:rPr>
              <a:t>=</a:t>
            </a:r>
            <a:r>
              <a:rPr dirty="0" baseline="11574" sz="1800" spc="247">
                <a:latin typeface="Cambria Math"/>
                <a:cs typeface="Cambria Math"/>
              </a:rPr>
              <a:t> </a:t>
            </a:r>
            <a:r>
              <a:rPr dirty="0" baseline="11574" sz="1800" spc="15">
                <a:latin typeface="Cambria Math"/>
                <a:cs typeface="Cambria Math"/>
              </a:rPr>
              <a:t>f</a:t>
            </a:r>
            <a:r>
              <a:rPr dirty="0" baseline="11574" sz="1800" spc="97">
                <a:latin typeface="Cambria Math"/>
                <a:cs typeface="Cambria Math"/>
              </a:rPr>
              <a:t> </a:t>
            </a:r>
            <a:r>
              <a:rPr dirty="0" baseline="11574" sz="1800" spc="15">
                <a:latin typeface="Cambria Math"/>
                <a:cs typeface="Cambria Math"/>
              </a:rPr>
              <a:t>∗</a:t>
            </a:r>
            <a:r>
              <a:rPr dirty="0" baseline="11574" sz="1800" spc="120">
                <a:latin typeface="Cambria Math"/>
                <a:cs typeface="Cambria Math"/>
              </a:rPr>
              <a:t> </a:t>
            </a:r>
            <a:r>
              <a:rPr dirty="0" baseline="11574" sz="1800" spc="52">
                <a:latin typeface="Cambria Math"/>
                <a:cs typeface="Cambria Math"/>
              </a:rPr>
              <a:t>R</a:t>
            </a:r>
            <a:r>
              <a:rPr dirty="0" sz="850" spc="35">
                <a:latin typeface="Cambria Math"/>
                <a:cs typeface="Cambria Math"/>
              </a:rPr>
              <a:t>medida</a:t>
            </a:r>
            <a:endParaRPr sz="85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480"/>
              </a:spcBef>
            </a:pPr>
            <a:endParaRPr sz="850">
              <a:latin typeface="Cambria Math"/>
              <a:cs typeface="Cambria Math"/>
            </a:endParaRPr>
          </a:p>
          <a:p>
            <a:pPr algn="just" marL="63500" marR="55880" indent="448945">
              <a:lnSpc>
                <a:spcPct val="122100"/>
              </a:lnSpc>
              <a:spcBef>
                <a:spcPts val="5"/>
              </a:spcBef>
            </a:pP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ecuación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obtiene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indicado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Megger: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“</a:t>
            </a:r>
            <a:r>
              <a:rPr dirty="0" sz="1200" i="1">
                <a:latin typeface="Calibri"/>
                <a:cs typeface="Calibri"/>
              </a:rPr>
              <a:t>Por</a:t>
            </a:r>
            <a:r>
              <a:rPr dirty="0" sz="1200" spc="6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cada</a:t>
            </a:r>
            <a:r>
              <a:rPr dirty="0" sz="1200" spc="5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10°C</a:t>
            </a:r>
            <a:r>
              <a:rPr dirty="0" sz="1200" spc="6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de</a:t>
            </a:r>
            <a:r>
              <a:rPr dirty="0" sz="1200" spc="5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aumento</a:t>
            </a:r>
            <a:r>
              <a:rPr dirty="0" sz="1200" spc="60" i="1">
                <a:latin typeface="Calibri"/>
                <a:cs typeface="Calibri"/>
              </a:rPr>
              <a:t> </a:t>
            </a:r>
            <a:r>
              <a:rPr dirty="0" sz="1200" spc="-25" i="1">
                <a:latin typeface="Calibri"/>
                <a:cs typeface="Calibri"/>
              </a:rPr>
              <a:t>de </a:t>
            </a:r>
            <a:r>
              <a:rPr dirty="0" sz="1200" i="1">
                <a:latin typeface="Calibri"/>
                <a:cs typeface="Calibri"/>
              </a:rPr>
              <a:t>temperatura,</a:t>
            </a:r>
            <a:r>
              <a:rPr dirty="0" sz="1200" spc="3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se</a:t>
            </a:r>
            <a:r>
              <a:rPr dirty="0" sz="1200" spc="3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reduce</a:t>
            </a:r>
            <a:r>
              <a:rPr dirty="0" sz="1200" spc="3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la</a:t>
            </a:r>
            <a:r>
              <a:rPr dirty="0" sz="1200" spc="3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resistencia</a:t>
            </a:r>
            <a:r>
              <a:rPr dirty="0" sz="1200" spc="2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a</a:t>
            </a:r>
            <a:r>
              <a:rPr dirty="0" sz="1200" spc="1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la</a:t>
            </a:r>
            <a:r>
              <a:rPr dirty="0" sz="1200" spc="2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mitad;</a:t>
            </a:r>
            <a:r>
              <a:rPr dirty="0" sz="1200" spc="2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o,</a:t>
            </a:r>
            <a:r>
              <a:rPr dirty="0" sz="1200" spc="3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por</a:t>
            </a:r>
            <a:r>
              <a:rPr dirty="0" sz="1200" spc="2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cada</a:t>
            </a:r>
            <a:r>
              <a:rPr dirty="0" sz="1200" spc="2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10°C</a:t>
            </a:r>
            <a:r>
              <a:rPr dirty="0" sz="1200" spc="3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de</a:t>
            </a:r>
            <a:r>
              <a:rPr dirty="0" sz="1200" spc="3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disminución,</a:t>
            </a:r>
            <a:r>
              <a:rPr dirty="0" sz="1200" spc="3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se</a:t>
            </a:r>
            <a:r>
              <a:rPr dirty="0" sz="1200" spc="35" i="1">
                <a:latin typeface="Calibri"/>
                <a:cs typeface="Calibri"/>
              </a:rPr>
              <a:t> </a:t>
            </a:r>
            <a:r>
              <a:rPr dirty="0" sz="1200" spc="-10" i="1">
                <a:latin typeface="Calibri"/>
                <a:cs typeface="Calibri"/>
              </a:rPr>
              <a:t>duplica </a:t>
            </a:r>
            <a:r>
              <a:rPr dirty="0" sz="1200" i="1">
                <a:latin typeface="Calibri"/>
                <a:cs typeface="Calibri"/>
              </a:rPr>
              <a:t>la</a:t>
            </a:r>
            <a:r>
              <a:rPr dirty="0" sz="1200" spc="-2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resistencia</a:t>
            </a:r>
            <a:r>
              <a:rPr dirty="0" sz="1200">
                <a:latin typeface="Calibri"/>
                <a:cs typeface="Calibri"/>
              </a:rPr>
              <a:t>”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(Megger,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2006).</a:t>
            </a:r>
            <a:endParaRPr sz="1200">
              <a:latin typeface="Calibri"/>
              <a:cs typeface="Calibri"/>
            </a:endParaRPr>
          </a:p>
          <a:p>
            <a:pPr algn="just" marL="63500" marR="55880" indent="561340">
              <a:lnSpc>
                <a:spcPct val="121900"/>
              </a:lnSpc>
              <a:spcBef>
                <a:spcPts val="665"/>
              </a:spcBef>
              <a:buFont typeface="Symbol"/>
              <a:buChar char=""/>
              <a:tabLst>
                <a:tab pos="624840" algn="l"/>
              </a:tabLst>
            </a:pPr>
            <a:r>
              <a:rPr dirty="0" sz="1200" b="1" i="1">
                <a:latin typeface="Calibri"/>
                <a:cs typeface="Calibri"/>
              </a:rPr>
              <a:t>Humedad.</a:t>
            </a:r>
            <a:r>
              <a:rPr dirty="0" sz="1200" spc="-5" b="1" i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Según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Almand (2004)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limpios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estén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devanados,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si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temperatura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devanado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está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rocío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debajo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él,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formarse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película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humedad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superficie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aislamiento,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reducirá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del </a:t>
            </a:r>
            <a:r>
              <a:rPr dirty="0" sz="1200">
                <a:latin typeface="Calibri"/>
                <a:cs typeface="Calibri"/>
              </a:rPr>
              <a:t>aislamiento.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efectos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pronunciados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devanados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presentan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contaminación.</a:t>
            </a:r>
            <a:endParaRPr sz="1200">
              <a:latin typeface="Calibri"/>
              <a:cs typeface="Calibri"/>
            </a:endParaRPr>
          </a:p>
          <a:p>
            <a:pPr algn="just" marL="63500" marR="49530" indent="448945">
              <a:lnSpc>
                <a:spcPct val="1220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entiende</a:t>
            </a:r>
            <a:r>
              <a:rPr dirty="0" sz="1200" spc="3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3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efecto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humedad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está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relacionada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efectos</a:t>
            </a:r>
            <a:r>
              <a:rPr dirty="0" sz="1200" spc="3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contaminación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temperatura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porque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disminuir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temperatura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hasta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punto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rocío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o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debajo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mismo,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creará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humedad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sobre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disminuirá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actuando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contaminación.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Además,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existe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suciedad,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 spc="-10">
                <a:latin typeface="Calibri"/>
                <a:cs typeface="Calibri"/>
              </a:rPr>
              <a:t>combinación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humedad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empeorará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Aún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aplicando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corrección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temperatura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corregirá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completo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error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humedad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tener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criterio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relacionar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temperatura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contaminación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para </a:t>
            </a:r>
            <a:r>
              <a:rPr dirty="0" sz="1200">
                <a:latin typeface="Calibri"/>
                <a:cs typeface="Calibri"/>
              </a:rPr>
              <a:t>interpretar correctamente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resultados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prueba.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Asimismo, algo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muy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importante </a:t>
            </a:r>
            <a:r>
              <a:rPr dirty="0" sz="1200" spc="-20">
                <a:latin typeface="Calibri"/>
                <a:cs typeface="Calibri"/>
              </a:rPr>
              <a:t>para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activo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instalación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calentadores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cada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vez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20">
                <a:latin typeface="Calibri"/>
                <a:cs typeface="Calibri"/>
              </a:rPr>
              <a:t> esté </a:t>
            </a:r>
            <a:r>
              <a:rPr dirty="0" sz="1200">
                <a:latin typeface="Calibri"/>
                <a:cs typeface="Calibri"/>
              </a:rPr>
              <a:t>operando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alrededor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evitar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 temperatura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baje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sobre 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rocío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forme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humedad.</a:t>
            </a:r>
            <a:endParaRPr sz="1200">
              <a:latin typeface="Calibri"/>
              <a:cs typeface="Calibri"/>
            </a:endParaRPr>
          </a:p>
          <a:p>
            <a:pPr algn="just" marL="63500" marR="50800" indent="448945">
              <a:lnSpc>
                <a:spcPct val="1221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Otro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importante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fenómeno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externo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sino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factor </a:t>
            </a:r>
            <a:r>
              <a:rPr dirty="0" sz="1200">
                <a:latin typeface="Calibri"/>
                <a:cs typeface="Calibri"/>
              </a:rPr>
              <a:t>ocasionado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otras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previas.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Megger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(2006)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sostiene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“Es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muy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importante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que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capacitancia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descargue,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tanto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antes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después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aislamiento.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descargarse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durante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período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aproximadamente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cuatro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veces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superior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tiempo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aplicó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tensión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ensayo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anterior”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(Megger,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2006).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lo </a:t>
            </a:r>
            <a:r>
              <a:rPr dirty="0" sz="1200">
                <a:latin typeface="Calibri"/>
                <a:cs typeface="Calibri"/>
              </a:rPr>
              <a:t>tanto,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después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bobinado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queda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energizado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corriente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absorción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inmediatamente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después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tendrá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errores.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Esto </a:t>
            </a:r>
            <a:r>
              <a:rPr dirty="0" sz="1200">
                <a:latin typeface="Calibri"/>
                <a:cs typeface="Calibri"/>
              </a:rPr>
              <a:t>hace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sea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necesario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esperar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tiempo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cuatro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veces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tiempo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 spc="-10">
                <a:latin typeface="Calibri"/>
                <a:cs typeface="Calibri"/>
              </a:rPr>
              <a:t>descargue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corriente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absorción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efectos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prácticos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conexión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 </a:t>
            </a:r>
            <a:r>
              <a:rPr dirty="0" sz="1200">
                <a:latin typeface="Calibri"/>
                <a:cs typeface="Calibri"/>
              </a:rPr>
              <a:t>tierra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activo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hacer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rápida.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También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posible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 cuando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barra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fase,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barras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fases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adyacentes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pueden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quedar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energizadas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alterar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futuras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evitar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pone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tierra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fases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barras </a:t>
            </a:r>
            <a:r>
              <a:rPr dirty="0" sz="1200">
                <a:latin typeface="Calibri"/>
                <a:cs typeface="Calibri"/>
              </a:rPr>
              <a:t>adyacentes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durante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pruebas.</a:t>
            </a:r>
            <a:endParaRPr sz="1200">
              <a:latin typeface="Calibri"/>
              <a:cs typeface="Calibri"/>
            </a:endParaRPr>
          </a:p>
          <a:p>
            <a:pPr algn="just" marL="63500" marR="52705" indent="448945">
              <a:lnSpc>
                <a:spcPct val="122500"/>
              </a:lnSpc>
              <a:spcBef>
                <a:spcPts val="590"/>
              </a:spcBef>
            </a:pPr>
            <a:r>
              <a:rPr dirty="0" sz="1200" b="1">
                <a:latin typeface="Calibri"/>
                <a:cs typeface="Calibri"/>
              </a:rPr>
              <a:t>2.1.1.2</a:t>
            </a:r>
            <a:r>
              <a:rPr dirty="0" sz="1200" spc="4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Tipos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4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pruebas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10" b="1">
                <a:latin typeface="Calibri"/>
                <a:cs typeface="Calibri"/>
              </a:rPr>
              <a:t> aislamiento.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dividen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grupos: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instalación </a:t>
            </a:r>
            <a:r>
              <a:rPr dirty="0" sz="1200">
                <a:latin typeface="Calibri"/>
                <a:cs typeface="Calibri"/>
              </a:rPr>
              <a:t>(de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aceptación)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mantenimiento.</a:t>
            </a:r>
            <a:endParaRPr sz="1200">
              <a:latin typeface="Calibri"/>
              <a:cs typeface="Calibri"/>
            </a:endParaRPr>
          </a:p>
          <a:p>
            <a:pPr algn="just" marL="63500" marR="52705" indent="561340">
              <a:lnSpc>
                <a:spcPct val="121700"/>
              </a:lnSpc>
              <a:spcBef>
                <a:spcPts val="670"/>
              </a:spcBef>
              <a:buFont typeface="Symbol"/>
              <a:buChar char=""/>
              <a:tabLst>
                <a:tab pos="624840" algn="l"/>
              </a:tabLst>
            </a:pPr>
            <a:r>
              <a:rPr dirty="0" sz="1200" b="1" i="1">
                <a:latin typeface="Calibri"/>
                <a:cs typeface="Calibri"/>
              </a:rPr>
              <a:t>Pruebas</a:t>
            </a:r>
            <a:r>
              <a:rPr dirty="0" sz="1200" spc="14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14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instalación.</a:t>
            </a:r>
            <a:r>
              <a:rPr dirty="0" sz="1200" spc="150" b="1" i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instalación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muy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importantes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porque </a:t>
            </a:r>
            <a:r>
              <a:rPr dirty="0" sz="1200">
                <a:latin typeface="Calibri"/>
                <a:cs typeface="Calibri"/>
              </a:rPr>
              <a:t>asegura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correcta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base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referencia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futuras mediciones.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importante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 </a:t>
            </a:r>
            <a:r>
              <a:rPr dirty="0" sz="1200" i="1">
                <a:latin typeface="Calibri"/>
                <a:cs typeface="Calibri"/>
              </a:rPr>
              <a:t>HiPot</a:t>
            </a:r>
            <a:r>
              <a:rPr dirty="0" sz="1200" spc="-10" i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 i="1">
                <a:latin typeface="Calibri"/>
                <a:cs typeface="Calibri"/>
              </a:rPr>
              <a:t>High</a:t>
            </a:r>
            <a:r>
              <a:rPr dirty="0" sz="1200" spc="-2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Potential</a:t>
            </a:r>
            <a:r>
              <a:rPr dirty="0" sz="1200" spc="-5" i="1">
                <a:latin typeface="Calibri"/>
                <a:cs typeface="Calibri"/>
              </a:rPr>
              <a:t> </a:t>
            </a:r>
            <a:r>
              <a:rPr dirty="0" sz="1200" spc="-10" i="1">
                <a:latin typeface="Calibri"/>
                <a:cs typeface="Calibri"/>
              </a:rPr>
              <a:t>Test</a:t>
            </a:r>
            <a:r>
              <a:rPr dirty="0" sz="1200" spc="-10">
                <a:latin typeface="Calibri"/>
                <a:cs typeface="Calibri"/>
              </a:rPr>
              <a:t>).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23264" y="435356"/>
            <a:ext cx="5913755" cy="9292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39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algn="just" marL="76200" marR="67945" indent="448945">
              <a:lnSpc>
                <a:spcPct val="122200"/>
              </a:lnSpc>
            </a:pP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HiPot</a:t>
            </a:r>
            <a:r>
              <a:rPr dirty="0" sz="1200" spc="-35" i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alto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potencial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porque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mucho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nominales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rutina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mantenimiento.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prueba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HiPot</a:t>
            </a:r>
            <a:r>
              <a:rPr dirty="0" sz="1200" spc="-15" i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siguiente: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200">
              <a:latin typeface="Calibri"/>
              <a:cs typeface="Calibri"/>
            </a:endParaRPr>
          </a:p>
          <a:p>
            <a:pPr algn="ctr" marR="25400">
              <a:lnSpc>
                <a:spcPct val="100000"/>
              </a:lnSpc>
            </a:pPr>
            <a:r>
              <a:rPr dirty="0" baseline="2314" sz="1800">
                <a:latin typeface="Cambria Math"/>
                <a:cs typeface="Cambria Math"/>
              </a:rPr>
              <a:t>(</a:t>
            </a:r>
            <a:r>
              <a:rPr dirty="0" sz="1200">
                <a:latin typeface="Cambria Math"/>
                <a:cs typeface="Cambria Math"/>
              </a:rPr>
              <a:t>2</a:t>
            </a:r>
            <a:r>
              <a:rPr dirty="0" sz="1200" spc="-25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∗</a:t>
            </a:r>
            <a:r>
              <a:rPr dirty="0" sz="1200" spc="-25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Voltaje</a:t>
            </a:r>
            <a:r>
              <a:rPr dirty="0" sz="1200" spc="-15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de</a:t>
            </a:r>
            <a:r>
              <a:rPr dirty="0" sz="1200" spc="-15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placa</a:t>
            </a:r>
            <a:r>
              <a:rPr dirty="0" baseline="2314" sz="1800">
                <a:latin typeface="Cambria Math"/>
                <a:cs typeface="Cambria Math"/>
              </a:rPr>
              <a:t>)</a:t>
            </a:r>
            <a:r>
              <a:rPr dirty="0" baseline="2314" sz="1800" spc="-22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+</a:t>
            </a:r>
            <a:r>
              <a:rPr dirty="0" sz="1200" spc="-20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1000V</a:t>
            </a:r>
            <a:r>
              <a:rPr dirty="0" sz="1200" spc="55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=</a:t>
            </a:r>
            <a:r>
              <a:rPr dirty="0" sz="1200" spc="55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Prueba</a:t>
            </a:r>
            <a:r>
              <a:rPr dirty="0" sz="1200" spc="-20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AC</a:t>
            </a:r>
            <a:r>
              <a:rPr dirty="0" sz="1200" spc="-25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de</a:t>
            </a:r>
            <a:r>
              <a:rPr dirty="0" sz="1200" spc="-15">
                <a:latin typeface="Cambria Math"/>
                <a:cs typeface="Cambria Math"/>
              </a:rPr>
              <a:t> </a:t>
            </a:r>
            <a:r>
              <a:rPr dirty="0" sz="1200" spc="-10">
                <a:latin typeface="Cambria Math"/>
                <a:cs typeface="Cambria Math"/>
              </a:rPr>
              <a:t>fábrica</a:t>
            </a:r>
            <a:endParaRPr sz="12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Cambria Math"/>
              <a:cs typeface="Cambria Math"/>
            </a:endParaRPr>
          </a:p>
          <a:p>
            <a:pPr marL="662305">
              <a:lnSpc>
                <a:spcPct val="100000"/>
              </a:lnSpc>
            </a:pPr>
            <a:r>
              <a:rPr dirty="0" sz="1200">
                <a:latin typeface="Cambria Math"/>
                <a:cs typeface="Cambria Math"/>
              </a:rPr>
              <a:t>0.8</a:t>
            </a:r>
            <a:r>
              <a:rPr dirty="0" sz="1200" spc="-30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∗</a:t>
            </a:r>
            <a:r>
              <a:rPr dirty="0" sz="1200" spc="-15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Prueba</a:t>
            </a:r>
            <a:r>
              <a:rPr dirty="0" sz="1200" spc="-20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AC</a:t>
            </a:r>
            <a:r>
              <a:rPr dirty="0" sz="1200" spc="-25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de</a:t>
            </a:r>
            <a:r>
              <a:rPr dirty="0" sz="1200" spc="-20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fábrica</a:t>
            </a:r>
            <a:r>
              <a:rPr dirty="0" sz="1200" spc="-20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∗</a:t>
            </a:r>
            <a:r>
              <a:rPr dirty="0" sz="1200" spc="-20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1.6</a:t>
            </a:r>
            <a:r>
              <a:rPr dirty="0" sz="1200" spc="40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=</a:t>
            </a:r>
            <a:r>
              <a:rPr dirty="0" sz="1200" spc="35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Voltaje</a:t>
            </a:r>
            <a:r>
              <a:rPr dirty="0" sz="1200" spc="-15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de</a:t>
            </a:r>
            <a:r>
              <a:rPr dirty="0" sz="1200" spc="-20">
                <a:latin typeface="Cambria Math"/>
                <a:cs typeface="Cambria Math"/>
              </a:rPr>
              <a:t> </a:t>
            </a:r>
            <a:r>
              <a:rPr dirty="0" sz="1200" spc="-10">
                <a:latin typeface="Cambria Math"/>
                <a:cs typeface="Cambria Math"/>
              </a:rPr>
              <a:t>inyección</a:t>
            </a:r>
            <a:r>
              <a:rPr dirty="0" sz="1200" spc="-15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para</a:t>
            </a:r>
            <a:r>
              <a:rPr dirty="0" sz="1200" spc="-25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prueba</a:t>
            </a:r>
            <a:r>
              <a:rPr dirty="0" sz="1200" spc="-15">
                <a:latin typeface="Cambria Math"/>
                <a:cs typeface="Cambria Math"/>
              </a:rPr>
              <a:t> </a:t>
            </a:r>
            <a:r>
              <a:rPr dirty="0" sz="1200" spc="-25">
                <a:latin typeface="Cambria Math"/>
                <a:cs typeface="Cambria Math"/>
              </a:rPr>
              <a:t>DC</a:t>
            </a:r>
            <a:endParaRPr sz="1200">
              <a:latin typeface="Cambria Math"/>
              <a:cs typeface="Cambria Math"/>
            </a:endParaRPr>
          </a:p>
          <a:p>
            <a:pPr algn="just" marL="76200" marR="66040" indent="448945">
              <a:lnSpc>
                <a:spcPct val="122100"/>
              </a:lnSpc>
              <a:spcBef>
                <a:spcPts val="1110"/>
              </a:spcBef>
            </a:pP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 de resistencia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aceptable está basada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regla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empírica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mbria Math"/>
                <a:cs typeface="Cambria Math"/>
              </a:rPr>
              <a:t>𝑀Ω</a:t>
            </a:r>
            <a:r>
              <a:rPr dirty="0" sz="1200">
                <a:latin typeface="Calibri"/>
                <a:cs typeface="Calibri"/>
              </a:rPr>
              <a:t>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 cual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ha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usado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mucho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tiempo,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aunque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algo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arbitraria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sido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muy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criticada.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señala que,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equipos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un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voltaje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trabajo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mayor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1000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voltios,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cada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kilovoltio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voltaje </a:t>
            </a:r>
            <a:r>
              <a:rPr dirty="0" sz="1200">
                <a:latin typeface="Calibri"/>
                <a:cs typeface="Calibri"/>
              </a:rPr>
              <a:t>nominal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megohmio.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ejemplo,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voltaje </a:t>
            </a:r>
            <a:r>
              <a:rPr dirty="0" sz="1200">
                <a:latin typeface="Calibri"/>
                <a:cs typeface="Calibri"/>
              </a:rPr>
              <a:t>nominal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8000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V,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necesario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mínimo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8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mbria Math"/>
                <a:cs typeface="Cambria Math"/>
              </a:rPr>
              <a:t>𝑀Ω</a:t>
            </a:r>
            <a:r>
              <a:rPr dirty="0" sz="1200" spc="-30">
                <a:latin typeface="Cambria Math"/>
                <a:cs typeface="Cambria Math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resistencia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aislamiento. </a:t>
            </a:r>
            <a:r>
              <a:rPr dirty="0" sz="1200">
                <a:latin typeface="Calibri"/>
                <a:cs typeface="Calibri"/>
              </a:rPr>
              <a:t>Hay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 tener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cuenta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 para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comparar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correctamente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obtenidas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las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aplicar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corrección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temperatura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40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°C.</a:t>
            </a:r>
            <a:endParaRPr sz="1200">
              <a:latin typeface="Calibri"/>
              <a:cs typeface="Calibri"/>
            </a:endParaRPr>
          </a:p>
          <a:p>
            <a:pPr algn="just" marL="76200" marR="65405" indent="448945">
              <a:lnSpc>
                <a:spcPct val="1221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mencionó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regla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confiable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manual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IEEE </a:t>
            </a:r>
            <a:r>
              <a:rPr dirty="0" sz="1200">
                <a:latin typeface="Calibri"/>
                <a:cs typeface="Calibri"/>
              </a:rPr>
              <a:t>“</a:t>
            </a:r>
            <a:r>
              <a:rPr dirty="0" sz="1200" i="1">
                <a:latin typeface="Calibri"/>
                <a:cs typeface="Calibri"/>
              </a:rPr>
              <a:t>Recommended</a:t>
            </a:r>
            <a:r>
              <a:rPr dirty="0" sz="1200" spc="7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practices</a:t>
            </a:r>
            <a:r>
              <a:rPr dirty="0" sz="1200" spc="8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for</a:t>
            </a:r>
            <a:r>
              <a:rPr dirty="0" sz="1200" spc="7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testing</a:t>
            </a:r>
            <a:r>
              <a:rPr dirty="0" sz="1200" spc="7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insulation</a:t>
            </a:r>
            <a:r>
              <a:rPr dirty="0" sz="1200" spc="7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resistance</a:t>
            </a:r>
            <a:r>
              <a:rPr dirty="0" sz="1200" spc="7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of</a:t>
            </a:r>
            <a:r>
              <a:rPr dirty="0" sz="1200" spc="8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rotating</a:t>
            </a:r>
            <a:r>
              <a:rPr dirty="0" sz="1200" spc="6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machinary</a:t>
            </a:r>
            <a:r>
              <a:rPr dirty="0" sz="1200">
                <a:latin typeface="Calibri"/>
                <a:cs typeface="Calibri"/>
              </a:rPr>
              <a:t>”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un </a:t>
            </a:r>
            <a:r>
              <a:rPr dirty="0" sz="1200">
                <a:latin typeface="Calibri"/>
                <a:cs typeface="Calibri"/>
              </a:rPr>
              <a:t>mejor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criterio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máquinas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rotatorias,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muestra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siguiente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ecuación: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200" spc="50">
                <a:latin typeface="Cambria Math"/>
                <a:cs typeface="Cambria Math"/>
              </a:rPr>
              <a:t>R</a:t>
            </a:r>
            <a:r>
              <a:rPr dirty="0" baseline="-16339" sz="1275" spc="75">
                <a:latin typeface="Cambria Math"/>
                <a:cs typeface="Cambria Math"/>
              </a:rPr>
              <a:t>m</a:t>
            </a:r>
            <a:r>
              <a:rPr dirty="0" baseline="-16339" sz="1275" spc="284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=</a:t>
            </a:r>
            <a:r>
              <a:rPr dirty="0" sz="1200" spc="55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kV + </a:t>
            </a:r>
            <a:r>
              <a:rPr dirty="0" sz="1200" spc="-50">
                <a:latin typeface="Cambria Math"/>
                <a:cs typeface="Cambria Math"/>
              </a:rPr>
              <a:t>1</a:t>
            </a:r>
            <a:endParaRPr sz="1200">
              <a:latin typeface="Cambria Math"/>
              <a:cs typeface="Cambria Math"/>
            </a:endParaRPr>
          </a:p>
          <a:p>
            <a:pPr algn="just" marL="76200" marR="68580" indent="448945">
              <a:lnSpc>
                <a:spcPct val="121800"/>
              </a:lnSpc>
              <a:spcBef>
                <a:spcPts val="1130"/>
              </a:spcBef>
            </a:pPr>
            <a:r>
              <a:rPr dirty="0" sz="1200">
                <a:latin typeface="Calibri"/>
                <a:cs typeface="Calibri"/>
              </a:rPr>
              <a:t>Donde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>
                <a:latin typeface="Cambria Math"/>
                <a:cs typeface="Cambria Math"/>
              </a:rPr>
              <a:t>𝑅</a:t>
            </a:r>
            <a:r>
              <a:rPr dirty="0" baseline="-16339" sz="1275">
                <a:latin typeface="Cambria Math"/>
                <a:cs typeface="Cambria Math"/>
              </a:rPr>
              <a:t>𝑚</a:t>
            </a:r>
            <a:r>
              <a:rPr dirty="0" baseline="-16339" sz="1275" spc="142">
                <a:latin typeface="Cambria Math"/>
                <a:cs typeface="Cambria Math"/>
              </a:rPr>
              <a:t> </a:t>
            </a:r>
            <a:r>
              <a:rPr dirty="0" sz="1200" spc="-10">
                <a:latin typeface="Calibri"/>
                <a:cs typeface="Calibri"/>
              </a:rPr>
              <a:t>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valor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mínimo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resistencia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mbria Math"/>
                <a:cs typeface="Cambria Math"/>
              </a:rPr>
              <a:t>𝑀Ω</a:t>
            </a:r>
            <a:r>
              <a:rPr dirty="0" sz="1200" spc="-40">
                <a:latin typeface="Cambria Math"/>
                <a:cs typeface="Cambria Math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40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°C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el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activo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mbria Math"/>
                <a:cs typeface="Cambria Math"/>
              </a:rPr>
              <a:t>𝑘𝑉</a:t>
            </a:r>
            <a:r>
              <a:rPr dirty="0" sz="1200" spc="30">
                <a:latin typeface="Cambria Math"/>
                <a:cs typeface="Cambria Math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nominal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terminales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activo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kilovoltios.</a:t>
            </a:r>
            <a:endParaRPr sz="1200">
              <a:latin typeface="Calibri"/>
              <a:cs typeface="Calibri"/>
            </a:endParaRPr>
          </a:p>
          <a:p>
            <a:pPr algn="just" marL="76200" marR="69215" indent="561340">
              <a:lnSpc>
                <a:spcPct val="121900"/>
              </a:lnSpc>
              <a:spcBef>
                <a:spcPts val="680"/>
              </a:spcBef>
              <a:buFont typeface="Symbol"/>
              <a:buChar char=""/>
              <a:tabLst>
                <a:tab pos="637540" algn="l"/>
              </a:tabLst>
            </a:pPr>
            <a:r>
              <a:rPr dirty="0" sz="1200" b="1" i="1">
                <a:latin typeface="Calibri"/>
                <a:cs typeface="Calibri"/>
              </a:rPr>
              <a:t>Pruebas</a:t>
            </a:r>
            <a:r>
              <a:rPr dirty="0" sz="1200" spc="35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36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mantenimiento.</a:t>
            </a:r>
            <a:r>
              <a:rPr dirty="0" sz="1200" spc="380" b="1" i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3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ya</a:t>
            </a:r>
            <a:r>
              <a:rPr dirty="0" sz="1200" spc="3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3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mencionó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3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3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correcto mantenimiento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poder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cuidar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vida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remanente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activo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pruebas,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este </a:t>
            </a:r>
            <a:r>
              <a:rPr dirty="0" sz="1200">
                <a:latin typeface="Calibri"/>
                <a:cs typeface="Calibri"/>
              </a:rPr>
              <a:t>caso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dan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información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general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valiosa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del </a:t>
            </a:r>
            <a:r>
              <a:rPr dirty="0" sz="1200">
                <a:latin typeface="Calibri"/>
                <a:cs typeface="Calibri"/>
              </a:rPr>
              <a:t>aislamiento.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Hay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tres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tipos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durante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mantenimiento: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corto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tiempo,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tiempo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escalones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 i="1">
                <a:latin typeface="Calibri"/>
                <a:cs typeface="Calibri"/>
              </a:rPr>
              <a:t>tip-up</a:t>
            </a:r>
            <a:r>
              <a:rPr dirty="0" sz="1200" spc="-20" i="1">
                <a:latin typeface="Calibri"/>
                <a:cs typeface="Calibri"/>
              </a:rPr>
              <a:t> </a:t>
            </a:r>
            <a:r>
              <a:rPr dirty="0" sz="1200" spc="-10" i="1">
                <a:latin typeface="Calibri"/>
                <a:cs typeface="Calibri"/>
              </a:rPr>
              <a:t>test</a:t>
            </a:r>
            <a:r>
              <a:rPr dirty="0" sz="1200" spc="-10">
                <a:latin typeface="Calibri"/>
                <a:cs typeface="Calibri"/>
              </a:rPr>
              <a:t>).</a:t>
            </a:r>
            <a:endParaRPr sz="1200">
              <a:latin typeface="Calibri"/>
              <a:cs typeface="Calibri"/>
            </a:endParaRPr>
          </a:p>
          <a:p>
            <a:pPr algn="just" marL="76200" marR="69215" indent="448945">
              <a:lnSpc>
                <a:spcPct val="122200"/>
              </a:lnSpc>
              <a:spcBef>
                <a:spcPts val="590"/>
              </a:spcBef>
            </a:pP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corto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tiempo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consiste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durante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un </a:t>
            </a:r>
            <a:r>
              <a:rPr dirty="0" sz="1200">
                <a:latin typeface="Calibri"/>
                <a:cs typeface="Calibri"/>
              </a:rPr>
              <a:t>tiempo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corto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determinado,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usualmente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60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segundos,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mantenerse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pruebas </a:t>
            </a:r>
            <a:r>
              <a:rPr dirty="0" sz="1200">
                <a:latin typeface="Calibri"/>
                <a:cs typeface="Calibri"/>
              </a:rPr>
              <a:t>futuras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simplemente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llevar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tendencia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momento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finalizar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prueba.</a:t>
            </a:r>
            <a:endParaRPr sz="1200">
              <a:latin typeface="Calibri"/>
              <a:cs typeface="Calibri"/>
            </a:endParaRPr>
          </a:p>
          <a:p>
            <a:pPr algn="just" marL="76200" marR="66040" indent="448945">
              <a:lnSpc>
                <a:spcPct val="122100"/>
              </a:lnSpc>
              <a:spcBef>
                <a:spcPts val="600"/>
              </a:spcBef>
            </a:pP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6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19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observa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decaída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originada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variaciones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temperatura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traen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humedad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acumulación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polvo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carbón.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2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19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muestra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punto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crítico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fuga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aceite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rápidamente.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6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19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ejemplo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algo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muy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crítico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activo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podría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traer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cortos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circuitos.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-3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19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muestra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activo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alta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humedad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instalación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calentadores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recupera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aislamiento.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Todos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ejemplos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muestran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potencial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prueba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gestión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mantenimiento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porque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determinado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nivel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criterio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obtener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6120" cy="876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40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0"/>
              </a:spcBef>
            </a:pPr>
            <a:endParaRPr sz="1100">
              <a:latin typeface="Arial MT"/>
              <a:cs typeface="Arial MT"/>
            </a:endParaRPr>
          </a:p>
          <a:p>
            <a:pPr marL="12700" marR="5080">
              <a:lnSpc>
                <a:spcPct val="122600"/>
              </a:lnSpc>
            </a:pP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activo.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realizarse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durante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largo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periodo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tiempo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para </a:t>
            </a:r>
            <a:r>
              <a:rPr dirty="0" sz="1200">
                <a:latin typeface="Calibri"/>
                <a:cs typeface="Calibri"/>
              </a:rPr>
              <a:t>poder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establecer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tendencias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base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obtenidos.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7134225"/>
            <a:ext cx="5788025" cy="24479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73152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19.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Ejemplos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tendencia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tiempo.</a:t>
            </a:r>
            <a:endParaRPr sz="1200">
              <a:latin typeface="Calibri"/>
              <a:cs typeface="Calibri"/>
            </a:endParaRPr>
          </a:p>
          <a:p>
            <a:pPr algn="just" marL="731520">
              <a:lnSpc>
                <a:spcPct val="100000"/>
              </a:lnSpc>
              <a:spcBef>
                <a:spcPts val="925"/>
              </a:spcBef>
            </a:pPr>
            <a:r>
              <a:rPr dirty="0" sz="1200">
                <a:latin typeface="Calibri"/>
                <a:cs typeface="Calibri"/>
              </a:rPr>
              <a:t>Fuente: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(Megger,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2006)</a:t>
            </a:r>
            <a:endParaRPr sz="1200">
              <a:latin typeface="Calibri"/>
              <a:cs typeface="Calibri"/>
            </a:endParaRPr>
          </a:p>
          <a:p>
            <a:pPr algn="just" marL="12700" marR="6985" indent="448945">
              <a:lnSpc>
                <a:spcPct val="1221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otra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resistencia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tiempo,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consiste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realizar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mediciones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varios momentos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durante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tiempo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determinado.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usada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porque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considera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es </a:t>
            </a:r>
            <a:r>
              <a:rPr dirty="0" sz="1200" spc="-10">
                <a:latin typeface="Calibri"/>
                <a:cs typeface="Calibri"/>
              </a:rPr>
              <a:t>independiente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temperatura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información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necesidad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pasadas,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es </a:t>
            </a:r>
            <a:r>
              <a:rPr dirty="0" sz="1200">
                <a:latin typeface="Calibri"/>
                <a:cs typeface="Calibri"/>
              </a:rPr>
              <a:t>porque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basa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comportamiento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corriente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absorción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través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del </a:t>
            </a:r>
            <a:r>
              <a:rPr dirty="0" sz="1200" spc="-10">
                <a:latin typeface="Calibri"/>
                <a:cs typeface="Calibri"/>
              </a:rPr>
              <a:t>tiempo.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buen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aislante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corriente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absorción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alta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principio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y </a:t>
            </a:r>
            <a:r>
              <a:rPr dirty="0" sz="1200">
                <a:latin typeface="Calibri"/>
                <a:cs typeface="Calibri"/>
              </a:rPr>
              <a:t>disminuye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mientras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aplica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haciendo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aumente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 </a:t>
            </a:r>
            <a:r>
              <a:rPr dirty="0" sz="1200">
                <a:latin typeface="Calibri"/>
                <a:cs typeface="Calibri"/>
              </a:rPr>
              <a:t>través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tiempo</a:t>
            </a:r>
            <a:r>
              <a:rPr dirty="0" sz="1200" spc="-10">
                <a:latin typeface="Calibri"/>
                <a:cs typeface="Calibri"/>
              </a:rPr>
              <a:t> gracias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energía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absorbida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corriente.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583055" y="1511299"/>
            <a:ext cx="4390390" cy="5520055"/>
            <a:chOff x="1583055" y="1511299"/>
            <a:chExt cx="4390390" cy="552005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9405" y="1517649"/>
              <a:ext cx="4377690" cy="5506847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586230" y="1514474"/>
              <a:ext cx="4384040" cy="5513705"/>
            </a:xfrm>
            <a:custGeom>
              <a:avLst/>
              <a:gdLst/>
              <a:ahLst/>
              <a:cxnLst/>
              <a:rect l="l" t="t" r="r" b="b"/>
              <a:pathLst>
                <a:path w="4384040" h="5513705">
                  <a:moveTo>
                    <a:pt x="0" y="5513197"/>
                  </a:moveTo>
                  <a:lnTo>
                    <a:pt x="4384040" y="5513197"/>
                  </a:lnTo>
                  <a:lnTo>
                    <a:pt x="4384040" y="0"/>
                  </a:lnTo>
                  <a:lnTo>
                    <a:pt x="0" y="0"/>
                  </a:lnTo>
                  <a:lnTo>
                    <a:pt x="0" y="5513197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8660" cy="34080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41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algn="just" marL="12700" marR="6985" indent="448945">
              <a:lnSpc>
                <a:spcPct val="122100"/>
              </a:lnSpc>
            </a:pP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otro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lado,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aislante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deteriorado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presenta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corriente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absorción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baja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y </a:t>
            </a:r>
            <a:r>
              <a:rPr dirty="0" sz="1200" spc="-10">
                <a:latin typeface="Calibri"/>
                <a:cs typeface="Calibri"/>
              </a:rPr>
              <a:t>tomará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mucho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más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tiempo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energizar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aislante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mejorar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resistencia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que </a:t>
            </a:r>
            <a:r>
              <a:rPr dirty="0" sz="1200">
                <a:latin typeface="Calibri"/>
                <a:cs typeface="Calibri"/>
              </a:rPr>
              <a:t>muchas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veces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verá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opacado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corriente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fuga.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Además,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alta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presencia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humedad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contaminación</a:t>
            </a:r>
            <a:r>
              <a:rPr dirty="0" sz="1200" spc="3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entiende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corriente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fuga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aumentará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opacará completamente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beneficios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corriente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absorción.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Existen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dos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tipos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tiempo,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primera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 spc="-10">
                <a:latin typeface="Calibri"/>
                <a:cs typeface="Calibri"/>
              </a:rPr>
              <a:t>Proporción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absorción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dieléctrica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DAR</a:t>
            </a:r>
            <a:r>
              <a:rPr dirty="0" sz="1200" spc="-10">
                <a:latin typeface="Calibri"/>
                <a:cs typeface="Calibri"/>
              </a:rPr>
              <a:t> (</a:t>
            </a:r>
            <a:r>
              <a:rPr dirty="0" sz="1200" spc="-10" i="1">
                <a:latin typeface="Calibri"/>
                <a:cs typeface="Calibri"/>
              </a:rPr>
              <a:t>dielectric</a:t>
            </a:r>
            <a:r>
              <a:rPr dirty="0" sz="1200" spc="-30" i="1">
                <a:latin typeface="Calibri"/>
                <a:cs typeface="Calibri"/>
              </a:rPr>
              <a:t> </a:t>
            </a:r>
            <a:r>
              <a:rPr dirty="0" sz="1200" spc="-10" i="1">
                <a:latin typeface="Calibri"/>
                <a:cs typeface="Calibri"/>
              </a:rPr>
              <a:t>absorption</a:t>
            </a:r>
            <a:r>
              <a:rPr dirty="0" sz="1200" spc="-4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ratio</a:t>
            </a:r>
            <a:r>
              <a:rPr dirty="0" sz="1200">
                <a:latin typeface="Calibri"/>
                <a:cs typeface="Calibri"/>
              </a:rPr>
              <a:t>)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que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obtenido </a:t>
            </a:r>
            <a:r>
              <a:rPr dirty="0" sz="1200">
                <a:latin typeface="Calibri"/>
                <a:cs typeface="Calibri"/>
              </a:rPr>
              <a:t>de dividir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 </a:t>
            </a:r>
            <a:r>
              <a:rPr dirty="0" sz="1200">
                <a:latin typeface="Calibri"/>
                <a:cs typeface="Calibri"/>
              </a:rPr>
              <a:t>obtenido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minuto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 el valor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obtenido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 </a:t>
            </a:r>
            <a:r>
              <a:rPr dirty="0" sz="1200">
                <a:latin typeface="Calibri"/>
                <a:cs typeface="Calibri"/>
              </a:rPr>
              <a:t>treinta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segundos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segunda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Índice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polarización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 i="1">
                <a:latin typeface="Calibri"/>
                <a:cs typeface="Calibri"/>
              </a:rPr>
              <a:t>Polarization</a:t>
            </a:r>
            <a:r>
              <a:rPr dirty="0" sz="1200" spc="3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index</a:t>
            </a:r>
            <a:r>
              <a:rPr dirty="0" sz="1200">
                <a:latin typeface="Calibri"/>
                <a:cs typeface="Calibri"/>
              </a:rPr>
              <a:t>)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IP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que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obtenido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dividir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obtenido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diez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minutos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4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4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</a:t>
            </a:r>
            <a:r>
              <a:rPr dirty="0" sz="1200" spc="4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obtenido</a:t>
            </a:r>
            <a:r>
              <a:rPr dirty="0" sz="1200" spc="4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4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4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minuto.</a:t>
            </a:r>
            <a:r>
              <a:rPr dirty="0" sz="1200" spc="4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Estas</a:t>
            </a:r>
            <a:r>
              <a:rPr dirty="0" sz="1200" spc="4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relaciones</a:t>
            </a:r>
            <a:r>
              <a:rPr dirty="0" sz="1200" spc="4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4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hechas</a:t>
            </a:r>
            <a:r>
              <a:rPr dirty="0" sz="1200" spc="4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4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entender</a:t>
            </a:r>
            <a:r>
              <a:rPr dirty="0" sz="1200" spc="125">
                <a:latin typeface="Calibri"/>
                <a:cs typeface="Calibri"/>
              </a:rPr>
              <a:t> 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comportamiento</a:t>
            </a:r>
            <a:r>
              <a:rPr dirty="0" sz="1200" spc="3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corriente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absorción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3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algunos</a:t>
            </a:r>
            <a:r>
              <a:rPr dirty="0" sz="1200" spc="3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valores</a:t>
            </a:r>
            <a:r>
              <a:rPr dirty="0" sz="1200" spc="34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 spc="-10">
                <a:latin typeface="Calibri"/>
                <a:cs typeface="Calibri"/>
              </a:rPr>
              <a:t>aceptación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muestran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Tabla</a:t>
            </a:r>
            <a:r>
              <a:rPr dirty="0" sz="1200" spc="-2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" action="ppaction://hlinksldjump"/>
              </a:rPr>
              <a:t>11</a:t>
            </a:r>
            <a:r>
              <a:rPr dirty="0" sz="1200" spc="-25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3971670"/>
            <a:ext cx="3602354" cy="795020"/>
          </a:xfrm>
          <a:prstGeom prst="rect">
            <a:avLst/>
          </a:prstGeom>
        </p:spPr>
        <p:txBody>
          <a:bodyPr wrap="square" lIns="0" tIns="5206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dirty="0" sz="1200">
                <a:latin typeface="Calibri"/>
                <a:cs typeface="Calibri"/>
              </a:rPr>
              <a:t>Tabla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11.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200">
                <a:latin typeface="Calibri"/>
                <a:cs typeface="Calibri"/>
              </a:rPr>
              <a:t>Valores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aceptación </a:t>
            </a:r>
            <a:r>
              <a:rPr dirty="0" sz="1200">
                <a:latin typeface="Calibri"/>
                <a:cs typeface="Calibri"/>
              </a:rPr>
              <a:t>basados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IP.</a:t>
            </a:r>
            <a:endParaRPr sz="1200">
              <a:latin typeface="Calibri"/>
              <a:cs typeface="Calibri"/>
            </a:endParaRPr>
          </a:p>
          <a:p>
            <a:pPr marL="175260">
              <a:lnSpc>
                <a:spcPct val="100000"/>
              </a:lnSpc>
              <a:spcBef>
                <a:spcPts val="1115"/>
              </a:spcBef>
              <a:tabLst>
                <a:tab pos="2760345" algn="l"/>
              </a:tabLst>
            </a:pP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</a:t>
            </a:r>
            <a:r>
              <a:rPr dirty="0" sz="1200">
                <a:latin typeface="Calibri"/>
                <a:cs typeface="Calibri"/>
              </a:rPr>
              <a:t>	</a:t>
            </a:r>
            <a:r>
              <a:rPr dirty="0" sz="1200" spc="-25">
                <a:latin typeface="Calibri"/>
                <a:cs typeface="Calibri"/>
              </a:rPr>
              <a:t>DAR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627370" y="4558410"/>
            <a:ext cx="1422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Calibri"/>
                <a:cs typeface="Calibri"/>
              </a:rPr>
              <a:t>IP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902512" y="4554346"/>
            <a:ext cx="5755640" cy="6350"/>
          </a:xfrm>
          <a:custGeom>
            <a:avLst/>
            <a:gdLst/>
            <a:ahLst/>
            <a:cxnLst/>
            <a:rect l="l" t="t" r="r" b="b"/>
            <a:pathLst>
              <a:path w="5755640" h="6350">
                <a:moveTo>
                  <a:pt x="1917433" y="0"/>
                </a:moveTo>
                <a:lnTo>
                  <a:pt x="0" y="0"/>
                </a:lnTo>
                <a:lnTo>
                  <a:pt x="0" y="6096"/>
                </a:lnTo>
                <a:lnTo>
                  <a:pt x="1917433" y="6096"/>
                </a:lnTo>
                <a:lnTo>
                  <a:pt x="1917433" y="0"/>
                </a:lnTo>
                <a:close/>
              </a:path>
              <a:path w="5755640" h="6350">
                <a:moveTo>
                  <a:pt x="3842575" y="0"/>
                </a:moveTo>
                <a:lnTo>
                  <a:pt x="3836492" y="0"/>
                </a:lnTo>
                <a:lnTo>
                  <a:pt x="1923618" y="0"/>
                </a:lnTo>
                <a:lnTo>
                  <a:pt x="1917522" y="0"/>
                </a:lnTo>
                <a:lnTo>
                  <a:pt x="1917522" y="6096"/>
                </a:lnTo>
                <a:lnTo>
                  <a:pt x="1923618" y="6096"/>
                </a:lnTo>
                <a:lnTo>
                  <a:pt x="3836492" y="6096"/>
                </a:lnTo>
                <a:lnTo>
                  <a:pt x="3842575" y="6096"/>
                </a:lnTo>
                <a:lnTo>
                  <a:pt x="3842575" y="0"/>
                </a:lnTo>
                <a:close/>
              </a:path>
              <a:path w="5755640" h="6350">
                <a:moveTo>
                  <a:pt x="5755462" y="0"/>
                </a:moveTo>
                <a:lnTo>
                  <a:pt x="3842588" y="0"/>
                </a:lnTo>
                <a:lnTo>
                  <a:pt x="3842588" y="6096"/>
                </a:lnTo>
                <a:lnTo>
                  <a:pt x="5755462" y="6096"/>
                </a:lnTo>
                <a:lnTo>
                  <a:pt x="57554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902512" y="4819535"/>
            <a:ext cx="5755640" cy="12700"/>
          </a:xfrm>
          <a:custGeom>
            <a:avLst/>
            <a:gdLst/>
            <a:ahLst/>
            <a:cxnLst/>
            <a:rect l="l" t="t" r="r" b="b"/>
            <a:pathLst>
              <a:path w="5755640" h="12700">
                <a:moveTo>
                  <a:pt x="1917433" y="0"/>
                </a:moveTo>
                <a:lnTo>
                  <a:pt x="0" y="0"/>
                </a:lnTo>
                <a:lnTo>
                  <a:pt x="0" y="12179"/>
                </a:lnTo>
                <a:lnTo>
                  <a:pt x="1917433" y="12179"/>
                </a:lnTo>
                <a:lnTo>
                  <a:pt x="1917433" y="0"/>
                </a:lnTo>
                <a:close/>
              </a:path>
              <a:path w="5755640" h="12700">
                <a:moveTo>
                  <a:pt x="1929701" y="0"/>
                </a:moveTo>
                <a:lnTo>
                  <a:pt x="1917522" y="0"/>
                </a:lnTo>
                <a:lnTo>
                  <a:pt x="1917522" y="12179"/>
                </a:lnTo>
                <a:lnTo>
                  <a:pt x="1929701" y="12179"/>
                </a:lnTo>
                <a:lnTo>
                  <a:pt x="1929701" y="0"/>
                </a:lnTo>
                <a:close/>
              </a:path>
              <a:path w="5755640" h="12700">
                <a:moveTo>
                  <a:pt x="3848671" y="0"/>
                </a:moveTo>
                <a:lnTo>
                  <a:pt x="3836492" y="0"/>
                </a:lnTo>
                <a:lnTo>
                  <a:pt x="1929714" y="0"/>
                </a:lnTo>
                <a:lnTo>
                  <a:pt x="1929714" y="12179"/>
                </a:lnTo>
                <a:lnTo>
                  <a:pt x="3836492" y="12179"/>
                </a:lnTo>
                <a:lnTo>
                  <a:pt x="3848671" y="12179"/>
                </a:lnTo>
                <a:lnTo>
                  <a:pt x="3848671" y="0"/>
                </a:lnTo>
                <a:close/>
              </a:path>
              <a:path w="5755640" h="12700">
                <a:moveTo>
                  <a:pt x="5755462" y="0"/>
                </a:moveTo>
                <a:lnTo>
                  <a:pt x="3848684" y="0"/>
                </a:lnTo>
                <a:lnTo>
                  <a:pt x="3848684" y="12179"/>
                </a:lnTo>
                <a:lnTo>
                  <a:pt x="5755462" y="12179"/>
                </a:lnTo>
                <a:lnTo>
                  <a:pt x="57554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444497" y="4755006"/>
            <a:ext cx="833755" cy="105918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700" marR="5080">
              <a:lnSpc>
                <a:spcPct val="141400"/>
              </a:lnSpc>
              <a:spcBef>
                <a:spcPts val="90"/>
              </a:spcBef>
            </a:pPr>
            <a:r>
              <a:rPr dirty="0" sz="1200" spc="-10">
                <a:latin typeface="Calibri"/>
                <a:cs typeface="Calibri"/>
              </a:rPr>
              <a:t>Peligroso Cuestionable Bueno Excelente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316351" y="4755006"/>
            <a:ext cx="930275" cy="1059180"/>
          </a:xfrm>
          <a:prstGeom prst="rect">
            <a:avLst/>
          </a:prstGeom>
        </p:spPr>
        <p:txBody>
          <a:bodyPr wrap="square" lIns="0" tIns="86995" rIns="0" bIns="0" rtlCol="0" vert="horz">
            <a:spAutoFit/>
          </a:bodyPr>
          <a:lstStyle/>
          <a:p>
            <a:pPr marL="417830">
              <a:lnSpc>
                <a:spcPct val="100000"/>
              </a:lnSpc>
              <a:spcBef>
                <a:spcPts val="685"/>
              </a:spcBef>
            </a:pPr>
            <a:r>
              <a:rPr dirty="0" sz="1200">
                <a:latin typeface="Calibri"/>
                <a:cs typeface="Calibri"/>
              </a:rPr>
              <a:t>-</a:t>
            </a:r>
            <a:r>
              <a:rPr dirty="0" sz="1200" spc="-50">
                <a:latin typeface="Calibri"/>
                <a:cs typeface="Calibri"/>
              </a:rPr>
              <a:t>-</a:t>
            </a:r>
            <a:endParaRPr sz="1200">
              <a:latin typeface="Calibri"/>
              <a:cs typeface="Calibri"/>
            </a:endParaRPr>
          </a:p>
          <a:p>
            <a:pPr marL="160020">
              <a:lnSpc>
                <a:spcPct val="100000"/>
              </a:lnSpc>
              <a:spcBef>
                <a:spcPts val="590"/>
              </a:spcBef>
            </a:pPr>
            <a:r>
              <a:rPr dirty="0" sz="1200">
                <a:latin typeface="Calibri"/>
                <a:cs typeface="Calibri"/>
              </a:rPr>
              <a:t>1.0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–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1.25</a:t>
            </a:r>
            <a:endParaRPr sz="1200">
              <a:latin typeface="Calibri"/>
              <a:cs typeface="Calibri"/>
            </a:endParaRPr>
          </a:p>
          <a:p>
            <a:pPr marL="198120">
              <a:lnSpc>
                <a:spcPct val="100000"/>
              </a:lnSpc>
              <a:spcBef>
                <a:spcPts val="600"/>
              </a:spcBef>
            </a:pPr>
            <a:r>
              <a:rPr dirty="0" sz="1200">
                <a:latin typeface="Calibri"/>
                <a:cs typeface="Calibri"/>
              </a:rPr>
              <a:t>1.4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–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1.6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1.6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284089" y="4755006"/>
            <a:ext cx="827405" cy="1059180"/>
          </a:xfrm>
          <a:prstGeom prst="rect">
            <a:avLst/>
          </a:prstGeom>
        </p:spPr>
        <p:txBody>
          <a:bodyPr wrap="square" lIns="0" tIns="869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dirty="0" sz="1200">
                <a:latin typeface="Calibri"/>
                <a:cs typeface="Calibri"/>
              </a:rPr>
              <a:t>Menor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  <a:p>
            <a:pPr marL="205740">
              <a:lnSpc>
                <a:spcPct val="100000"/>
              </a:lnSpc>
              <a:spcBef>
                <a:spcPts val="590"/>
              </a:spcBef>
            </a:pPr>
            <a:r>
              <a:rPr dirty="0" sz="1200">
                <a:latin typeface="Calibri"/>
                <a:cs typeface="Calibri"/>
              </a:rPr>
              <a:t>1.0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–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  <a:p>
            <a:pPr algn="ctr" marL="1270">
              <a:lnSpc>
                <a:spcPct val="100000"/>
              </a:lnSpc>
              <a:spcBef>
                <a:spcPts val="600"/>
              </a:spcBef>
            </a:pPr>
            <a:r>
              <a:rPr dirty="0" sz="1200">
                <a:latin typeface="Calibri"/>
                <a:cs typeface="Calibri"/>
              </a:rPr>
              <a:t>2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–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  <a:p>
            <a:pPr algn="ctr" marL="1905">
              <a:lnSpc>
                <a:spcPct val="100000"/>
              </a:lnSpc>
              <a:spcBef>
                <a:spcPts val="600"/>
              </a:spcBef>
            </a:pP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893368" y="5868288"/>
            <a:ext cx="5765165" cy="12700"/>
          </a:xfrm>
          <a:custGeom>
            <a:avLst/>
            <a:gdLst/>
            <a:ahLst/>
            <a:cxnLst/>
            <a:rect l="l" t="t" r="r" b="b"/>
            <a:pathLst>
              <a:path w="5765165" h="12700">
                <a:moveTo>
                  <a:pt x="1929701" y="0"/>
                </a:moveTo>
                <a:lnTo>
                  <a:pt x="1926577" y="0"/>
                </a:lnTo>
                <a:lnTo>
                  <a:pt x="1917522" y="0"/>
                </a:lnTo>
                <a:lnTo>
                  <a:pt x="0" y="0"/>
                </a:lnTo>
                <a:lnTo>
                  <a:pt x="0" y="12192"/>
                </a:lnTo>
                <a:lnTo>
                  <a:pt x="1917522" y="12192"/>
                </a:lnTo>
                <a:lnTo>
                  <a:pt x="1926577" y="12192"/>
                </a:lnTo>
                <a:lnTo>
                  <a:pt x="1929701" y="12192"/>
                </a:lnTo>
                <a:lnTo>
                  <a:pt x="1929701" y="0"/>
                </a:lnTo>
                <a:close/>
              </a:path>
              <a:path w="5765165" h="12700">
                <a:moveTo>
                  <a:pt x="3848671" y="0"/>
                </a:moveTo>
                <a:lnTo>
                  <a:pt x="3845636" y="0"/>
                </a:lnTo>
                <a:lnTo>
                  <a:pt x="3836492" y="0"/>
                </a:lnTo>
                <a:lnTo>
                  <a:pt x="1929714" y="0"/>
                </a:lnTo>
                <a:lnTo>
                  <a:pt x="1929714" y="12192"/>
                </a:lnTo>
                <a:lnTo>
                  <a:pt x="3836492" y="12192"/>
                </a:lnTo>
                <a:lnTo>
                  <a:pt x="3845636" y="12192"/>
                </a:lnTo>
                <a:lnTo>
                  <a:pt x="3848671" y="12192"/>
                </a:lnTo>
                <a:lnTo>
                  <a:pt x="3848671" y="0"/>
                </a:lnTo>
                <a:close/>
              </a:path>
              <a:path w="5765165" h="12700">
                <a:moveTo>
                  <a:pt x="5764606" y="0"/>
                </a:moveTo>
                <a:lnTo>
                  <a:pt x="3848684" y="0"/>
                </a:lnTo>
                <a:lnTo>
                  <a:pt x="3848684" y="12192"/>
                </a:lnTo>
                <a:lnTo>
                  <a:pt x="5764606" y="12192"/>
                </a:lnTo>
                <a:lnTo>
                  <a:pt x="57646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886764" y="6049136"/>
            <a:ext cx="5789295" cy="30086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10795" indent="448945">
              <a:lnSpc>
                <a:spcPct val="121900"/>
              </a:lnSpc>
              <a:spcBef>
                <a:spcPts val="95"/>
              </a:spcBef>
            </a:pPr>
            <a:r>
              <a:rPr dirty="0" sz="1200">
                <a:latin typeface="Calibri"/>
                <a:cs typeface="Calibri"/>
              </a:rPr>
              <a:t>Hay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tener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cuenta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posibilidad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obtener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resultados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índice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polarización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mayores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cuatro,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cual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nos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hace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pensar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comporta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muy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bien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eléctricamente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exista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cristalización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 haciéndola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trabaje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bien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eléctricamente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0">
                <a:latin typeface="Calibri"/>
                <a:cs typeface="Calibri"/>
              </a:rPr>
              <a:t> mecánicamente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sean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frágiles.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000"/>
              </a:lnSpc>
              <a:spcBef>
                <a:spcPts val="1205"/>
              </a:spcBef>
            </a:pPr>
            <a:r>
              <a:rPr dirty="0" sz="1200">
                <a:latin typeface="Calibri"/>
                <a:cs typeface="Calibri"/>
              </a:rPr>
              <a:t>Finalmente,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escalones,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trata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25">
                <a:latin typeface="Calibri"/>
                <a:cs typeface="Calibri"/>
              </a:rPr>
              <a:t> en </a:t>
            </a:r>
            <a:r>
              <a:rPr dirty="0" sz="1200" spc="-10">
                <a:latin typeface="Calibri"/>
                <a:cs typeface="Calibri"/>
              </a:rPr>
              <a:t>voltajes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diferentes,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está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estado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obtendrá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relativa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consistencia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resultados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obtenidos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ocurre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porque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estrés </a:t>
            </a:r>
            <a:r>
              <a:rPr dirty="0" sz="1200">
                <a:latin typeface="Calibri"/>
                <a:cs typeface="Calibri"/>
              </a:rPr>
              <a:t>eléctrico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notables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harán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grietas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imperfecciones,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comparar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valores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 spc="-10">
                <a:latin typeface="Calibri"/>
                <a:cs typeface="Calibri"/>
              </a:rPr>
              <a:t>resistencia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entre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diferentes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voltajes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encuentra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valores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disminuyen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subir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voltaje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probable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aislante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esté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envejecido.</a:t>
            </a:r>
            <a:endParaRPr sz="1200">
              <a:latin typeface="Calibri"/>
              <a:cs typeface="Calibri"/>
            </a:endParaRPr>
          </a:p>
          <a:p>
            <a:pPr algn="just" marL="12700" marR="11430" indent="448945">
              <a:lnSpc>
                <a:spcPct val="122500"/>
              </a:lnSpc>
              <a:spcBef>
                <a:spcPts val="1190"/>
              </a:spcBef>
            </a:pP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Tabla</a:t>
            </a:r>
            <a:r>
              <a:rPr dirty="0" sz="1200" spc="-2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12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adjunta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cuadro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resumen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U1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Carhuaquero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hecha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octubre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2017.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4473575" cy="876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31318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42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05"/>
              </a:spcBef>
            </a:pP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Tabla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12.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</a:rPr>
              <a:t>Resultados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U1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2017.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5381370"/>
            <a:ext cx="5788660" cy="39338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Calibri"/>
                <a:cs typeface="Calibri"/>
              </a:rPr>
              <a:t>2.1.2</a:t>
            </a:r>
            <a:r>
              <a:rPr dirty="0" sz="1200" spc="2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Bobinado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consiste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medir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conductor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o </a:t>
            </a:r>
            <a:r>
              <a:rPr dirty="0" sz="1200">
                <a:latin typeface="Calibri"/>
                <a:cs typeface="Calibri"/>
              </a:rPr>
              <a:t>estator,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información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problemas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contacto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conexiones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activos, fases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estator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contacto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bobinas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núcleo,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polos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chapas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hasta 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una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bobina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individual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contacto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entre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sus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espiras.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También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sirve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verificar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balance </a:t>
            </a:r>
            <a:r>
              <a:rPr dirty="0" sz="1200">
                <a:latin typeface="Calibri"/>
                <a:cs typeface="Calibri"/>
              </a:rPr>
              <a:t>eléctrico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fases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porque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tenemos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similar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cada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fase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del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tendremos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corrientes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línea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similares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cada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fase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porque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corriente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fases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-10">
                <a:latin typeface="Calibri"/>
                <a:cs typeface="Calibri"/>
              </a:rPr>
              <a:t> directamente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proporcionales.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Estas pruebas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inyectando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corriente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continua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conexiones </a:t>
            </a:r>
            <a:r>
              <a:rPr dirty="0" sz="1200" spc="-25">
                <a:latin typeface="Calibri"/>
                <a:cs typeface="Calibri"/>
              </a:rPr>
              <a:t>del </a:t>
            </a:r>
            <a:r>
              <a:rPr dirty="0" sz="1200">
                <a:latin typeface="Calibri"/>
                <a:cs typeface="Calibri"/>
              </a:rPr>
              <a:t>activo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medir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conectando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voltímetro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terminales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inyección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obteniendo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así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corriente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atraviesan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activo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usando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ley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Ohm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obtiene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resistencia.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notar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3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sus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componentes</a:t>
            </a:r>
            <a:r>
              <a:rPr dirty="0" sz="1200" spc="3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presentan </a:t>
            </a:r>
            <a:r>
              <a:rPr dirty="0" sz="1200">
                <a:latin typeface="Calibri"/>
                <a:cs typeface="Calibri"/>
              </a:rPr>
              <a:t>resistencias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muy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bajas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orden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centésimas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ohm,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mientras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bajas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mejor,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pero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tener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cuenta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valores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fábrica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óptimos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imposible </a:t>
            </a:r>
            <a:r>
              <a:rPr dirty="0" sz="1200">
                <a:latin typeface="Calibri"/>
                <a:cs typeface="Calibri"/>
              </a:rPr>
              <a:t>obtener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valores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menores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estos.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.Para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poder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obtener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estos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valores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muy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pequeños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necesita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equipo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especial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como,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ejemplo,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equipo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CPC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100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 spc="-10">
                <a:latin typeface="Calibri"/>
                <a:cs typeface="Calibri"/>
              </a:rPr>
              <a:t>Omicron.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794" y="1422526"/>
            <a:ext cx="5609971" cy="378904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43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878840"/>
            <a:ext cx="5788025" cy="16243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Calibri"/>
                <a:cs typeface="Calibri"/>
              </a:rPr>
              <a:t>2.1.3</a:t>
            </a:r>
            <a:r>
              <a:rPr dirty="0" sz="1200" spc="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Factor</a:t>
            </a:r>
            <a:r>
              <a:rPr dirty="0" sz="1200" spc="-3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3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disipación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0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disipación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número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refleja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eficacia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dieléctrico </a:t>
            </a:r>
            <a:r>
              <a:rPr dirty="0" sz="1200">
                <a:latin typeface="Calibri"/>
                <a:cs typeface="Calibri"/>
              </a:rPr>
              <a:t>cumple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función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mantener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puntos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diferente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potencial </a:t>
            </a:r>
            <a:r>
              <a:rPr dirty="0" sz="1200">
                <a:latin typeface="Calibri"/>
                <a:cs typeface="Calibri"/>
              </a:rPr>
              <a:t>dentro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aparato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eléctrico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(Duplessis,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2012).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disipación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relaciona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parte </a:t>
            </a:r>
            <a:r>
              <a:rPr dirty="0" sz="1200">
                <a:latin typeface="Calibri"/>
                <a:cs typeface="Calibri"/>
              </a:rPr>
              <a:t>resistiva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corriente con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capacitiva,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manera análoga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relación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existente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en </a:t>
            </a:r>
            <a:r>
              <a:rPr dirty="0" sz="1200">
                <a:latin typeface="Calibri"/>
                <a:cs typeface="Calibri"/>
              </a:rPr>
              <a:t>circuitos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eléctricos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potencia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(Iwanusiw,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2010).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14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20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ilustra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mejor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relación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conceptos.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86764" y="5392292"/>
            <a:ext cx="5788025" cy="42716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704339" marR="2205355">
              <a:lnSpc>
                <a:spcPct val="1217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Gráfica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 spc="-10">
                <a:latin typeface="Calibri"/>
                <a:cs typeface="Calibri"/>
              </a:rPr>
              <a:t>disipación.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000"/>
              </a:lnSpc>
              <a:spcBef>
                <a:spcPts val="605"/>
              </a:spcBef>
            </a:pPr>
            <a:r>
              <a:rPr dirty="0" sz="1200" spc="-10">
                <a:latin typeface="Calibri"/>
                <a:cs typeface="Calibri"/>
              </a:rPr>
              <a:t>Mientras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resistencia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nos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ohmios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general,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 nos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 un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 la parte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resistiva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reactiva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 reacción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ocasionada </a:t>
            </a:r>
            <a:r>
              <a:rPr dirty="0" sz="1200" spc="-25">
                <a:latin typeface="Calibri"/>
                <a:cs typeface="Calibri"/>
              </a:rPr>
              <a:t>por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corrientes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atraviesan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material.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antes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reactiva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afectada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factores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externos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contaminación,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temperatura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humedad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factores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internos</a:t>
            </a:r>
            <a:r>
              <a:rPr dirty="0" sz="1200" spc="-20">
                <a:latin typeface="Calibri"/>
                <a:cs typeface="Calibri"/>
              </a:rPr>
              <a:t> como </a:t>
            </a:r>
            <a:r>
              <a:rPr dirty="0" sz="1200">
                <a:latin typeface="Calibri"/>
                <a:cs typeface="Calibri"/>
              </a:rPr>
              <a:t>pequeños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vacíos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material.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tanto,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material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aislante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condiciones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ideales </a:t>
            </a:r>
            <a:r>
              <a:rPr dirty="0" sz="1200">
                <a:latin typeface="Calibri"/>
                <a:cs typeface="Calibri"/>
              </a:rPr>
              <a:t>presentará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disipación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igual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0,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decir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sólo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resistiva.</a:t>
            </a:r>
            <a:endParaRPr sz="1200">
              <a:latin typeface="Calibri"/>
              <a:cs typeface="Calibri"/>
            </a:endParaRPr>
          </a:p>
          <a:p>
            <a:pPr algn="just" marL="12700" marR="6985" indent="448945">
              <a:lnSpc>
                <a:spcPct val="1220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entiende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existir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reactiva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mediciones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afectada directamente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frecuencia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voltaje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inyección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caso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generadores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usar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frecuencia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60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Hz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asegurar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realizada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correctamente </a:t>
            </a:r>
            <a:r>
              <a:rPr dirty="0" sz="1200">
                <a:latin typeface="Calibri"/>
                <a:cs typeface="Calibri"/>
              </a:rPr>
              <a:t>según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norma.</a:t>
            </a:r>
            <a:endParaRPr sz="1200">
              <a:latin typeface="Calibri"/>
              <a:cs typeface="Calibri"/>
            </a:endParaRPr>
          </a:p>
          <a:p>
            <a:pPr algn="just" marL="12700" marR="6985" indent="448945">
              <a:lnSpc>
                <a:spcPct val="122000"/>
              </a:lnSpc>
              <a:spcBef>
                <a:spcPts val="610"/>
              </a:spcBef>
            </a:pPr>
            <a:r>
              <a:rPr dirty="0" sz="1200" spc="-10">
                <a:latin typeface="Calibri"/>
                <a:cs typeface="Calibri"/>
              </a:rPr>
              <a:t>Asimismo,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disipación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relación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potencias,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cambiar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al </a:t>
            </a:r>
            <a:r>
              <a:rPr dirty="0" sz="1200">
                <a:latin typeface="Calibri"/>
                <a:cs typeface="Calibri"/>
              </a:rPr>
              <a:t>modificar</a:t>
            </a:r>
            <a:r>
              <a:rPr dirty="0" sz="1200" spc="3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3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voltajes</a:t>
            </a:r>
            <a:r>
              <a:rPr dirty="0" sz="1200" spc="3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porque</a:t>
            </a:r>
            <a:r>
              <a:rPr dirty="0" sz="1200" spc="3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3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componentes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3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potencias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3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incrementarían</a:t>
            </a:r>
            <a:r>
              <a:rPr dirty="0" sz="1200" spc="38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o </a:t>
            </a:r>
            <a:r>
              <a:rPr dirty="0" sz="1200">
                <a:latin typeface="Calibri"/>
                <a:cs typeface="Calibri"/>
              </a:rPr>
              <a:t>disminuirían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par,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mencionó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anteriormente,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factores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externos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como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contaminación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modifican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solamente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reactiva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energía.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Entonces,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aumenta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obtiene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reactiva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aumenta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través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incremento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del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disipación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contaminación.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comparación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2600451" y="2629407"/>
            <a:ext cx="2350770" cy="2689860"/>
            <a:chOff x="2600451" y="2629407"/>
            <a:chExt cx="2350770" cy="2689860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06801" y="2635757"/>
              <a:ext cx="2337816" cy="26771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2603626" y="2632582"/>
              <a:ext cx="2344420" cy="2683510"/>
            </a:xfrm>
            <a:custGeom>
              <a:avLst/>
              <a:gdLst/>
              <a:ahLst/>
              <a:cxnLst/>
              <a:rect l="l" t="t" r="r" b="b"/>
              <a:pathLst>
                <a:path w="2344420" h="2683510">
                  <a:moveTo>
                    <a:pt x="0" y="2683510"/>
                  </a:moveTo>
                  <a:lnTo>
                    <a:pt x="2344166" y="2683510"/>
                  </a:lnTo>
                  <a:lnTo>
                    <a:pt x="2344166" y="0"/>
                  </a:lnTo>
                  <a:lnTo>
                    <a:pt x="0" y="0"/>
                  </a:lnTo>
                  <a:lnTo>
                    <a:pt x="0" y="2683510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8660" cy="2220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44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algn="just" marL="12700" marR="5080">
              <a:lnSpc>
                <a:spcPct val="122200"/>
              </a:lnSpc>
            </a:pP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necesario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mediciones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disipación,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conjunta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 le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llama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Tip-</a:t>
            </a:r>
            <a:r>
              <a:rPr dirty="0" sz="1200">
                <a:latin typeface="Calibri"/>
                <a:cs typeface="Calibri"/>
              </a:rPr>
              <a:t>Up.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Según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 norma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IEC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60034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disipación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superar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2%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Tip-Up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superar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0.5%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(Hamek,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2018).</a:t>
            </a:r>
            <a:endParaRPr sz="1200">
              <a:latin typeface="Calibri"/>
              <a:cs typeface="Calibri"/>
            </a:endParaRPr>
          </a:p>
          <a:p>
            <a:pPr algn="just" marL="12700" marR="12065" indent="448945">
              <a:lnSpc>
                <a:spcPct val="1217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Tabla</a:t>
            </a:r>
            <a:r>
              <a:rPr dirty="0" sz="1200" spc="1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13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adjunta resultados 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disipación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efectuadas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al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U1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Carhuaquero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octubre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2017.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Calibri"/>
              <a:cs typeface="Calibri"/>
            </a:endParaRPr>
          </a:p>
          <a:p>
            <a:pPr marL="553085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Tabla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13.</a:t>
            </a:r>
            <a:endParaRPr sz="1200">
              <a:latin typeface="Calibri"/>
              <a:cs typeface="Calibri"/>
            </a:endParaRPr>
          </a:p>
          <a:p>
            <a:pPr marL="553085">
              <a:lnSpc>
                <a:spcPct val="100000"/>
              </a:lnSpc>
              <a:spcBef>
                <a:spcPts val="315"/>
              </a:spcBef>
            </a:pPr>
            <a:r>
              <a:rPr dirty="0" sz="1200">
                <a:latin typeface="Calibri"/>
                <a:cs typeface="Calibri"/>
              </a:rPr>
              <a:t>Resultados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disipación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1.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6727316"/>
            <a:ext cx="5787390" cy="28924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lvl="2" marL="366395" indent="-353695">
              <a:lnSpc>
                <a:spcPct val="100000"/>
              </a:lnSpc>
              <a:spcBef>
                <a:spcPts val="100"/>
              </a:spcBef>
              <a:buFont typeface="Calibri"/>
              <a:buAutoNum type="arabicPeriod" startAt="4"/>
              <a:tabLst>
                <a:tab pos="366395" algn="l"/>
              </a:tabLst>
            </a:pPr>
            <a:r>
              <a:rPr dirty="0" sz="1200" b="1" i="1">
                <a:latin typeface="Calibri"/>
                <a:cs typeface="Calibri"/>
              </a:rPr>
              <a:t>Pruebas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descargas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parciales</a:t>
            </a:r>
            <a:endParaRPr sz="1200">
              <a:latin typeface="Calibri"/>
              <a:cs typeface="Calibri"/>
            </a:endParaRPr>
          </a:p>
          <a:p>
            <a:pPr algn="just" marL="12700" marR="9525" indent="448945">
              <a:lnSpc>
                <a:spcPct val="122300"/>
              </a:lnSpc>
              <a:spcBef>
                <a:spcPts val="590"/>
              </a:spcBef>
            </a:pP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mencionó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importante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 </a:t>
            </a:r>
            <a:r>
              <a:rPr dirty="0" sz="1200" spc="-10">
                <a:latin typeface="Calibri"/>
                <a:cs typeface="Calibri"/>
              </a:rPr>
              <a:t>degradación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son </a:t>
            </a:r>
            <a:r>
              <a:rPr dirty="0" sz="1200">
                <a:latin typeface="Calibri"/>
                <a:cs typeface="Calibri"/>
              </a:rPr>
              <a:t>las descargas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 medición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comportamiento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importante para obtener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activo.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Mayormente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gran </a:t>
            </a:r>
            <a:r>
              <a:rPr dirty="0" sz="1200">
                <a:latin typeface="Calibri"/>
                <a:cs typeface="Calibri"/>
              </a:rPr>
              <a:t>tamaño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posibilidad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presentar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problemas.</a:t>
            </a:r>
            <a:endParaRPr sz="1200">
              <a:latin typeface="Calibri"/>
              <a:cs typeface="Calibri"/>
            </a:endParaRPr>
          </a:p>
          <a:p>
            <a:pPr algn="just" marL="12700" marR="6350" indent="448945">
              <a:lnSpc>
                <a:spcPct val="122500"/>
              </a:lnSpc>
              <a:spcBef>
                <a:spcPts val="585"/>
              </a:spcBef>
            </a:pPr>
            <a:r>
              <a:rPr dirty="0" sz="1200">
                <a:latin typeface="Calibri"/>
                <a:cs typeface="Calibri"/>
              </a:rPr>
              <a:t>Existen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varios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métodos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usadas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las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parciales</a:t>
            </a:r>
            <a:r>
              <a:rPr dirty="0" sz="1200">
                <a:latin typeface="Calibri"/>
                <a:cs typeface="Calibri"/>
              </a:rPr>
              <a:t> offline 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online.</a:t>
            </a:r>
            <a:endParaRPr sz="1200">
              <a:latin typeface="Calibri"/>
              <a:cs typeface="Calibri"/>
            </a:endParaRPr>
          </a:p>
          <a:p>
            <a:pPr algn="just" lvl="3" marL="12700" marR="5080" indent="920115">
              <a:lnSpc>
                <a:spcPct val="122100"/>
              </a:lnSpc>
              <a:spcBef>
                <a:spcPts val="595"/>
              </a:spcBef>
              <a:buAutoNum type="arabicPeriod"/>
              <a:tabLst>
                <a:tab pos="932815" algn="l"/>
              </a:tabLst>
            </a:pPr>
            <a:r>
              <a:rPr dirty="0" sz="1200" b="1">
                <a:latin typeface="Calibri"/>
                <a:cs typeface="Calibri"/>
              </a:rPr>
              <a:t>Pruebas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5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descargas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parciales</a:t>
            </a:r>
            <a:r>
              <a:rPr dirty="0" sz="1200" spc="-5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offline.</a:t>
            </a:r>
            <a:r>
              <a:rPr dirty="0" sz="1200" spc="-15" b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más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usadas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necesitar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equipo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instalación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sino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maleta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pruebas.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esta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necesita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esté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marcha,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desconectado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fases,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punto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neutro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aterrado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 con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eje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detenido,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necesario 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fuente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externa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obtener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inyección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prueba.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31975" y="2767583"/>
            <a:ext cx="4895977" cy="3788791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9295" cy="4377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45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algn="just" marL="12700" marR="6350" indent="448945">
              <a:lnSpc>
                <a:spcPct val="122200"/>
              </a:lnSpc>
            </a:pPr>
            <a:r>
              <a:rPr dirty="0" sz="1200">
                <a:latin typeface="Calibri"/>
                <a:cs typeface="Calibri"/>
              </a:rPr>
              <a:t>Algo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muy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importante</a:t>
            </a:r>
            <a:r>
              <a:rPr dirty="0" sz="1200" spc="4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4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4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4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uso</a:t>
            </a:r>
            <a:r>
              <a:rPr dirty="0" sz="1200" spc="4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unos</a:t>
            </a:r>
            <a:r>
              <a:rPr dirty="0" sz="1200" spc="4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acopladores </a:t>
            </a:r>
            <a:r>
              <a:rPr dirty="0" sz="1200">
                <a:latin typeface="Calibri"/>
                <a:cs typeface="Calibri"/>
              </a:rPr>
              <a:t>provisionales,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función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sensor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 pulsos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 descargas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bloqueando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las </a:t>
            </a:r>
            <a:r>
              <a:rPr dirty="0" sz="1200">
                <a:latin typeface="Calibri"/>
                <a:cs typeface="Calibri"/>
              </a:rPr>
              <a:t>frecuencias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menores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60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Hz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dejando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pasar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frecuencias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típicas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 </a:t>
            </a:r>
            <a:r>
              <a:rPr dirty="0" sz="1200">
                <a:latin typeface="Calibri"/>
                <a:cs typeface="Calibri"/>
              </a:rPr>
              <a:t>parciales,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debido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baja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resistencia,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enviando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señal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proporcional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 spc="-10">
                <a:latin typeface="Calibri"/>
                <a:cs typeface="Calibri"/>
              </a:rPr>
              <a:t>frecuencia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medida.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cuando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quiere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pruebas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tres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fases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cambiar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capacitor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instalarlo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fase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probar.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característica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es,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raíz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es </a:t>
            </a:r>
            <a:r>
              <a:rPr dirty="0" sz="1200">
                <a:latin typeface="Calibri"/>
                <a:cs typeface="Calibri"/>
              </a:rPr>
              <a:t>inyectado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fuente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externa,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estarán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bajo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mismo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voltaje </a:t>
            </a:r>
            <a:r>
              <a:rPr dirty="0" sz="1200">
                <a:latin typeface="Calibri"/>
                <a:cs typeface="Calibri"/>
              </a:rPr>
              <a:t>y,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mencionó,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directamente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proporcionales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haciendo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efecto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parciales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constante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todas</a:t>
            </a:r>
            <a:r>
              <a:rPr dirty="0" sz="1200" spc="-25">
                <a:latin typeface="Calibri"/>
                <a:cs typeface="Calibri"/>
              </a:rPr>
              <a:t> las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demuestren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máximo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efecto.</a:t>
            </a:r>
            <a:endParaRPr sz="1200">
              <a:latin typeface="Calibri"/>
              <a:cs typeface="Calibri"/>
            </a:endParaRPr>
          </a:p>
          <a:p>
            <a:pPr algn="just" marL="12700" marR="8255" indent="448945">
              <a:lnSpc>
                <a:spcPct val="122000"/>
              </a:lnSpc>
              <a:spcBef>
                <a:spcPts val="605"/>
              </a:spcBef>
            </a:pPr>
            <a:r>
              <a:rPr dirty="0" sz="1200" b="1">
                <a:latin typeface="Calibri"/>
                <a:cs typeface="Calibri"/>
              </a:rPr>
              <a:t>2.1.4.2</a:t>
            </a:r>
            <a:r>
              <a:rPr dirty="0" sz="1200" spc="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Pruebas</a:t>
            </a:r>
            <a:r>
              <a:rPr dirty="0" sz="1200" spc="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descargas</a:t>
            </a:r>
            <a:r>
              <a:rPr dirty="0" sz="1200" spc="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parciales</a:t>
            </a:r>
            <a:r>
              <a:rPr dirty="0" sz="1200" spc="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online.</a:t>
            </a:r>
            <a:r>
              <a:rPr dirty="0" sz="1200" spc="40" b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diferencia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offline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no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requiere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fuera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servicio,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sino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operación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nominal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caliente.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Debido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esto,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instalar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tres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capacitores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cada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fase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forma </a:t>
            </a:r>
            <a:r>
              <a:rPr dirty="0" sz="1200">
                <a:latin typeface="Calibri"/>
                <a:cs typeface="Calibri"/>
              </a:rPr>
              <a:t>permanente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tomar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medidas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durante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trabajo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haciendo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posible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realizar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cualquier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momento gracias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software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monitoreo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equipo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especializado instalado.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-4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" action="ppaction://hlinksldjump"/>
              </a:rPr>
              <a:t>21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muestran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unos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típicos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acopladores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instalados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salida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fases.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7454264"/>
            <a:ext cx="5786755" cy="20713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0396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21.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Acopladores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instalados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salida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fases.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0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Asimismo,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tomar medidas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durante la operación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nominal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voltaje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obtenido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operación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normal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consecuencia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en </a:t>
            </a:r>
            <a:r>
              <a:rPr dirty="0" sz="1200">
                <a:latin typeface="Calibri"/>
                <a:cs typeface="Calibri"/>
              </a:rPr>
              <a:t>cada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constante: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mientras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cerca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estén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 spc="-10">
                <a:latin typeface="Calibri"/>
                <a:cs typeface="Calibri"/>
              </a:rPr>
              <a:t>salida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fases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menor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mientras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más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cerca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estén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punto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neutro,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que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teoría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voltaje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punto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neutro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cero.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efecto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las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parciales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proporcional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voltaje </a:t>
            </a:r>
            <a:r>
              <a:rPr dirty="0" sz="1200">
                <a:latin typeface="Calibri"/>
                <a:cs typeface="Calibri"/>
              </a:rPr>
              <a:t>inyectado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activo,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 efectos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 parciales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pocos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notables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cercanas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neutro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notables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cercanas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salida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 spc="-10">
                <a:latin typeface="Calibri"/>
                <a:cs typeface="Calibri"/>
              </a:rPr>
              <a:t>fases.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173604" y="5012435"/>
            <a:ext cx="3206115" cy="2331720"/>
            <a:chOff x="2173604" y="5012435"/>
            <a:chExt cx="3206115" cy="2331720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79954" y="5018785"/>
              <a:ext cx="3193161" cy="231902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176779" y="5015610"/>
              <a:ext cx="3199765" cy="2325370"/>
            </a:xfrm>
            <a:custGeom>
              <a:avLst/>
              <a:gdLst/>
              <a:ahLst/>
              <a:cxnLst/>
              <a:rect l="l" t="t" r="r" b="b"/>
              <a:pathLst>
                <a:path w="3199765" h="2325370">
                  <a:moveTo>
                    <a:pt x="0" y="2325370"/>
                  </a:moveTo>
                  <a:lnTo>
                    <a:pt x="3199511" y="2325370"/>
                  </a:lnTo>
                  <a:lnTo>
                    <a:pt x="3199511" y="0"/>
                  </a:lnTo>
                  <a:lnTo>
                    <a:pt x="0" y="0"/>
                  </a:lnTo>
                  <a:lnTo>
                    <a:pt x="0" y="2325370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48664" y="435356"/>
            <a:ext cx="5863590" cy="60172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46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algn="just" marL="50800" marR="45720" indent="448945">
              <a:lnSpc>
                <a:spcPct val="122300"/>
              </a:lnSpc>
            </a:pP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importante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reconocer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diferencia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operación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ambas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porque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los </a:t>
            </a:r>
            <a:r>
              <a:rPr dirty="0" sz="1200">
                <a:latin typeface="Calibri"/>
                <a:cs typeface="Calibri"/>
              </a:rPr>
              <a:t>resultados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 diferentes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 pruebas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hechas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 mismo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activo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 las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mismas</a:t>
            </a:r>
            <a:r>
              <a:rPr dirty="0" sz="1200" spc="-10">
                <a:latin typeface="Calibri"/>
                <a:cs typeface="Calibri"/>
              </a:rPr>
              <a:t> condiciones.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norma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recomienda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usar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simultáneamente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obtener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panorama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total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activo.</a:t>
            </a:r>
            <a:endParaRPr sz="1200">
              <a:latin typeface="Calibri"/>
              <a:cs typeface="Calibri"/>
            </a:endParaRPr>
          </a:p>
          <a:p>
            <a:pPr algn="just" marL="50800" marR="41910" indent="448945">
              <a:lnSpc>
                <a:spcPct val="122100"/>
              </a:lnSpc>
              <a:spcBef>
                <a:spcPts val="595"/>
              </a:spcBef>
            </a:pPr>
            <a:r>
              <a:rPr dirty="0" sz="1200" b="1">
                <a:latin typeface="Calibri"/>
                <a:cs typeface="Calibri"/>
              </a:rPr>
              <a:t>2.1.4.3</a:t>
            </a:r>
            <a:r>
              <a:rPr dirty="0" sz="1200" spc="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Interpretación</a:t>
            </a:r>
            <a:r>
              <a:rPr dirty="0" sz="1200" spc="18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17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los</a:t>
            </a:r>
            <a:r>
              <a:rPr dirty="0" sz="1200" spc="18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resultados</a:t>
            </a:r>
            <a:r>
              <a:rPr dirty="0" sz="1200" spc="17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17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las</a:t>
            </a:r>
            <a:r>
              <a:rPr dirty="0" sz="1200" spc="18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pruebas</a:t>
            </a:r>
            <a:r>
              <a:rPr dirty="0" sz="1200" spc="18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17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descargas</a:t>
            </a:r>
            <a:r>
              <a:rPr dirty="0" sz="1200" spc="18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parciales.</a:t>
            </a:r>
            <a:r>
              <a:rPr dirty="0" sz="1200" spc="185" b="1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 </a:t>
            </a:r>
            <a:r>
              <a:rPr dirty="0" sz="1200">
                <a:latin typeface="Calibri"/>
                <a:cs typeface="Calibri"/>
              </a:rPr>
              <a:t>diferencia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anteriores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resultados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solamente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cifra, </a:t>
            </a:r>
            <a:r>
              <a:rPr dirty="0" sz="1200">
                <a:latin typeface="Calibri"/>
                <a:cs typeface="Calibri"/>
              </a:rPr>
              <a:t>sino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gráfica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algo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compleja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comportamiento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activo,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necesitará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ciertos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criterios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poder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interpretar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gráfica.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resalta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resultado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similar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tanto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offline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online, </a:t>
            </a:r>
            <a:r>
              <a:rPr dirty="0" sz="1200">
                <a:latin typeface="Calibri"/>
                <a:cs typeface="Calibri"/>
              </a:rPr>
              <a:t>diferenciándose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inyección,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cual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tomado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cuenta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interpretar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resultados.</a:t>
            </a:r>
            <a:endParaRPr sz="1200">
              <a:latin typeface="Calibri"/>
              <a:cs typeface="Calibri"/>
            </a:endParaRPr>
          </a:p>
          <a:p>
            <a:pPr algn="just" marL="50800" marR="42545" indent="484505">
              <a:lnSpc>
                <a:spcPct val="1221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14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22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muestra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ejemplo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gráfica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resultados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pruebas, </a:t>
            </a:r>
            <a:r>
              <a:rPr dirty="0" sz="1200">
                <a:latin typeface="Calibri"/>
                <a:cs typeface="Calibri"/>
              </a:rPr>
              <a:t>donde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tiene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eje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abscisas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tiempo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transcurrido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periodo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onda </a:t>
            </a:r>
            <a:r>
              <a:rPr dirty="0" sz="1200">
                <a:latin typeface="Calibri"/>
                <a:cs typeface="Calibri"/>
              </a:rPr>
              <a:t>completa.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eje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ordenadas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lado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derecho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inyección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durante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periodo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corresponde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onda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color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verde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 eje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ordenadas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izquierda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cantidad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carga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Coulomb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escala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mbria Math"/>
                <a:cs typeface="Cambria Math"/>
              </a:rPr>
              <a:t>𝑛𝐶</a:t>
            </a:r>
            <a:r>
              <a:rPr dirty="0" sz="1200" spc="25">
                <a:latin typeface="Cambria Math"/>
                <a:cs typeface="Cambria Math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corresponde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gama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colores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llenan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gráfica.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colores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van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azul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rojo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siendo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azul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menor </a:t>
            </a:r>
            <a:r>
              <a:rPr dirty="0" sz="1200">
                <a:latin typeface="Calibri"/>
                <a:cs typeface="Calibri"/>
              </a:rPr>
              <a:t>cantidad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pulsos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rojo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cantidad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pulsos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determinada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cantidad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carga.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interpretación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sencilla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colores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determinan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cantidad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parciales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determinada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intensidad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dada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eje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ordenadas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 </a:t>
            </a:r>
            <a:r>
              <a:rPr dirty="0" sz="1200" spc="-25">
                <a:latin typeface="Cambria Math"/>
                <a:cs typeface="Cambria Math"/>
              </a:rPr>
              <a:t>𝑛𝐶</a:t>
            </a:r>
            <a:r>
              <a:rPr dirty="0" sz="1200" spc="-25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 algn="just" marL="50800" marR="43180" indent="448945">
              <a:lnSpc>
                <a:spcPct val="1222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Además,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observa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derecha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pequeño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resumen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donde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nota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20">
                <a:latin typeface="Cambria Math"/>
                <a:cs typeface="Cambria Math"/>
              </a:rPr>
              <a:t>𝑄</a:t>
            </a:r>
            <a:r>
              <a:rPr dirty="0" baseline="-16339" sz="1275" spc="-30">
                <a:latin typeface="Cambria Math"/>
                <a:cs typeface="Cambria Math"/>
              </a:rPr>
              <a:t>𝐼𝐸𝐶</a:t>
            </a:r>
            <a:r>
              <a:rPr dirty="0" baseline="-16339" sz="1275" spc="750">
                <a:latin typeface="Cambria Math"/>
                <a:cs typeface="Cambria Math"/>
              </a:rPr>
              <a:t> </a:t>
            </a:r>
            <a:r>
              <a:rPr dirty="0" sz="1200">
                <a:latin typeface="Calibri"/>
                <a:cs typeface="Calibri"/>
              </a:rPr>
              <a:t>(Carga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según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norma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IEC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60270)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resumen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gráfica </a:t>
            </a:r>
            <a:r>
              <a:rPr dirty="0" sz="1200">
                <a:latin typeface="Calibri"/>
                <a:cs typeface="Calibri"/>
              </a:rPr>
              <a:t>siendo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ejemplo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56.76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mbria Math"/>
                <a:cs typeface="Cambria Math"/>
              </a:rPr>
              <a:t>𝑛𝐶</a:t>
            </a:r>
            <a:r>
              <a:rPr dirty="0" sz="1200">
                <a:latin typeface="Calibri"/>
                <a:cs typeface="Calibri"/>
              </a:rPr>
              <a:t>,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luego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valores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parámetros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como </a:t>
            </a:r>
            <a:r>
              <a:rPr dirty="0" sz="1200">
                <a:latin typeface="Calibri"/>
                <a:cs typeface="Calibri"/>
              </a:rPr>
              <a:t>frecuencia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voltaje.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622805" y="9493707"/>
            <a:ext cx="43103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22.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Ejemplo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resultados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parciales.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478280" y="6651243"/>
            <a:ext cx="4594860" cy="2733040"/>
            <a:chOff x="1478280" y="6651243"/>
            <a:chExt cx="4594860" cy="2733040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4630" y="6657593"/>
              <a:ext cx="4582160" cy="272021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481455" y="6654418"/>
              <a:ext cx="4588510" cy="2726690"/>
            </a:xfrm>
            <a:custGeom>
              <a:avLst/>
              <a:gdLst/>
              <a:ahLst/>
              <a:cxnLst/>
              <a:rect l="l" t="t" r="r" b="b"/>
              <a:pathLst>
                <a:path w="4588510" h="2726690">
                  <a:moveTo>
                    <a:pt x="0" y="2726563"/>
                  </a:moveTo>
                  <a:lnTo>
                    <a:pt x="4588510" y="2726563"/>
                  </a:lnTo>
                  <a:lnTo>
                    <a:pt x="4588510" y="0"/>
                  </a:lnTo>
                  <a:lnTo>
                    <a:pt x="0" y="0"/>
                  </a:lnTo>
                  <a:lnTo>
                    <a:pt x="0" y="2726563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4850" cy="2814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905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47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algn="just" marL="12700" marR="5715" indent="448945">
              <a:lnSpc>
                <a:spcPct val="122200"/>
              </a:lnSpc>
            </a:pPr>
            <a:r>
              <a:rPr dirty="0" sz="1200">
                <a:latin typeface="Calibri"/>
                <a:cs typeface="Calibri"/>
              </a:rPr>
              <a:t>Algo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muy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importante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 la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forma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gama 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colores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porque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dará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información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tipo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donde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encuentran,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haciendo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una </a:t>
            </a:r>
            <a:r>
              <a:rPr dirty="0" sz="1200">
                <a:latin typeface="Calibri"/>
                <a:cs typeface="Calibri"/>
              </a:rPr>
              <a:t>poderosa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herramienta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saber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activo.</a:t>
            </a:r>
            <a:endParaRPr sz="1200">
              <a:latin typeface="Calibri"/>
              <a:cs typeface="Calibri"/>
            </a:endParaRPr>
          </a:p>
          <a:p>
            <a:pPr algn="just" marL="12700" marR="6985" indent="448945">
              <a:lnSpc>
                <a:spcPct val="1221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4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continuación,</a:t>
            </a:r>
            <a:r>
              <a:rPr dirty="0" sz="1200" spc="4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4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compartirá</a:t>
            </a:r>
            <a:r>
              <a:rPr dirty="0" sz="1200" spc="4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4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material</a:t>
            </a:r>
            <a:r>
              <a:rPr dirty="0" sz="1200" spc="4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obtenido</a:t>
            </a:r>
            <a:r>
              <a:rPr dirty="0" sz="1200" spc="45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durante</a:t>
            </a:r>
            <a:r>
              <a:rPr dirty="0" sz="1200" spc="45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4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capacitación </a:t>
            </a:r>
            <a:r>
              <a:rPr dirty="0" sz="1200">
                <a:latin typeface="Calibri"/>
                <a:cs typeface="Calibri"/>
              </a:rPr>
              <a:t>especializada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 monitoreo 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dada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 el equipo de Omicron en el </a:t>
            </a:r>
            <a:r>
              <a:rPr dirty="0" sz="1200" spc="-25">
                <a:latin typeface="Calibri"/>
                <a:cs typeface="Calibri"/>
              </a:rPr>
              <a:t>mes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febrero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2019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dirigida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Martin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Röel,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especialista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tema.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2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En la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23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señalan las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localizaciones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internas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una </a:t>
            </a:r>
            <a:r>
              <a:rPr dirty="0" sz="1200">
                <a:latin typeface="Calibri"/>
                <a:cs typeface="Calibri"/>
              </a:rPr>
              <a:t>típica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bobina,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siendo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S1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micros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vacíos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3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interno</a:t>
            </a:r>
            <a:r>
              <a:rPr dirty="0" sz="1200" spc="3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bobina,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S2 </a:t>
            </a:r>
            <a:r>
              <a:rPr dirty="0" sz="1200" spc="-10">
                <a:latin typeface="Calibri"/>
                <a:cs typeface="Calibri"/>
              </a:rPr>
              <a:t>delaminación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interno,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S3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dentro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 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ranura 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S4 </a:t>
            </a:r>
            <a:r>
              <a:rPr dirty="0" sz="1200" spc="-10">
                <a:latin typeface="Calibri"/>
                <a:cs typeface="Calibri"/>
              </a:rPr>
              <a:t>delaminación </a:t>
            </a:r>
            <a:r>
              <a:rPr dirty="0" sz="1200" spc="-25">
                <a:latin typeface="Calibri"/>
                <a:cs typeface="Calibri"/>
              </a:rPr>
              <a:t>del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cobre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principal.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6661784"/>
            <a:ext cx="5788660" cy="13303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3152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23. </a:t>
            </a:r>
            <a:r>
              <a:rPr dirty="0" sz="1200" spc="-10">
                <a:latin typeface="Calibri"/>
                <a:cs typeface="Calibri"/>
              </a:rPr>
              <a:t>Localizaciones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parciales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internas.</a:t>
            </a:r>
            <a:endParaRPr sz="1200">
              <a:latin typeface="Calibri"/>
              <a:cs typeface="Calibri"/>
            </a:endParaRPr>
          </a:p>
          <a:p>
            <a:pPr marL="731520">
              <a:lnSpc>
                <a:spcPct val="100000"/>
              </a:lnSpc>
              <a:spcBef>
                <a:spcPts val="910"/>
              </a:spcBef>
            </a:pPr>
            <a:r>
              <a:rPr dirty="0" sz="1200">
                <a:latin typeface="Calibri"/>
                <a:cs typeface="Calibri"/>
              </a:rPr>
              <a:t>Fuente: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(Röel,</a:t>
            </a:r>
            <a:r>
              <a:rPr dirty="0" sz="1200" spc="-20">
                <a:latin typeface="Calibri"/>
                <a:cs typeface="Calibri"/>
              </a:rPr>
              <a:t> 2019)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Calibri"/>
              <a:cs typeface="Calibri"/>
            </a:endParaRPr>
          </a:p>
          <a:p>
            <a:pPr marL="461645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gamas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colores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típicas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micro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vacíos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observar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 </a:t>
            </a:r>
            <a:r>
              <a:rPr dirty="0" sz="1200" spc="-10">
                <a:latin typeface="Calibri"/>
                <a:cs typeface="Calibri"/>
                <a:hlinkClick r:id="rId3" action="ppaction://hlinksldjump"/>
              </a:rPr>
              <a:t>Figura</a:t>
            </a:r>
            <a:endParaRPr sz="1200">
              <a:latin typeface="Calibri"/>
              <a:cs typeface="Calibri"/>
            </a:endParaRPr>
          </a:p>
          <a:p>
            <a:pPr marL="12700" marR="7620">
              <a:lnSpc>
                <a:spcPts val="1770"/>
              </a:lnSpc>
              <a:spcBef>
                <a:spcPts val="80"/>
              </a:spcBef>
            </a:pPr>
            <a:r>
              <a:rPr dirty="0" sz="1200">
                <a:latin typeface="Calibri"/>
                <a:cs typeface="Calibri"/>
                <a:hlinkClick r:id="rId3" action="ppaction://hlinksldjump"/>
              </a:rPr>
              <a:t>24</a:t>
            </a:r>
            <a:r>
              <a:rPr dirty="0" sz="1200">
                <a:latin typeface="Calibri"/>
                <a:cs typeface="Calibri"/>
              </a:rPr>
              <a:t>.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apreciar,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poseen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forma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ondas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simétricas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baja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amplitud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gran </a:t>
            </a:r>
            <a:r>
              <a:rPr dirty="0" sz="1200">
                <a:latin typeface="Calibri"/>
                <a:cs typeface="Calibri"/>
              </a:rPr>
              <a:t>cantidad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pulsos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siguen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forma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gradiente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tensión.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70305" y="3437127"/>
            <a:ext cx="5210810" cy="3136772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48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3845178"/>
            <a:ext cx="5789295" cy="1031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164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24.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Típicas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formas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micro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vacíos.</a:t>
            </a:r>
            <a:endParaRPr sz="1200">
              <a:latin typeface="Calibri"/>
              <a:cs typeface="Calibri"/>
            </a:endParaRPr>
          </a:p>
          <a:p>
            <a:pPr marL="461645">
              <a:lnSpc>
                <a:spcPct val="100000"/>
              </a:lnSpc>
              <a:spcBef>
                <a:spcPts val="925"/>
              </a:spcBef>
            </a:pPr>
            <a:r>
              <a:rPr dirty="0" sz="1200">
                <a:latin typeface="Calibri"/>
                <a:cs typeface="Calibri"/>
              </a:rPr>
              <a:t>Fuente: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(Röel,</a:t>
            </a:r>
            <a:r>
              <a:rPr dirty="0" sz="1200" spc="-20">
                <a:latin typeface="Calibri"/>
                <a:cs typeface="Calibri"/>
              </a:rPr>
              <a:t> 2019)</a:t>
            </a:r>
            <a:endParaRPr sz="1200">
              <a:latin typeface="Calibri"/>
              <a:cs typeface="Calibri"/>
            </a:endParaRPr>
          </a:p>
          <a:p>
            <a:pPr marL="12700" marR="5080" indent="448945">
              <a:lnSpc>
                <a:spcPct val="122500"/>
              </a:lnSpc>
              <a:spcBef>
                <a:spcPts val="585"/>
              </a:spcBef>
            </a:pP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caso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delaminación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interna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ocasionado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fallas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fabricación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estrés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térmico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durante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operación,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tienen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forma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hoz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varias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crestas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-3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20">
                <a:latin typeface="Calibri"/>
                <a:cs typeface="Calibri"/>
                <a:hlinkClick r:id="rId2" action="ppaction://hlinksldjump"/>
              </a:rPr>
              <a:t>25</a:t>
            </a:r>
            <a:r>
              <a:rPr dirty="0" sz="1200" spc="-20">
                <a:latin typeface="Calibri"/>
                <a:cs typeface="Calibri"/>
              </a:rPr>
              <a:t>).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86764" y="7791450"/>
            <a:ext cx="5786120" cy="1478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73152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25.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Típicas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formas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delaminación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interna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aislamiento.</a:t>
            </a:r>
            <a:endParaRPr sz="1200">
              <a:latin typeface="Calibri"/>
              <a:cs typeface="Calibri"/>
            </a:endParaRPr>
          </a:p>
          <a:p>
            <a:pPr algn="just" marL="731520">
              <a:lnSpc>
                <a:spcPct val="100000"/>
              </a:lnSpc>
              <a:spcBef>
                <a:spcPts val="919"/>
              </a:spcBef>
            </a:pPr>
            <a:r>
              <a:rPr dirty="0" sz="1200">
                <a:latin typeface="Calibri"/>
                <a:cs typeface="Calibri"/>
              </a:rPr>
              <a:t>Fuente: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(Röel,</a:t>
            </a:r>
            <a:r>
              <a:rPr dirty="0" sz="1200" spc="-20">
                <a:latin typeface="Calibri"/>
                <a:cs typeface="Calibri"/>
              </a:rPr>
              <a:t> 2019)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2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dentro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ranura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ocurren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cuando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cobertura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semiconductora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deteriora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debido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errores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montaje,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vibraciones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movimiento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barras,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resultados </a:t>
            </a:r>
            <a:r>
              <a:rPr dirty="0" sz="1200">
                <a:latin typeface="Calibri"/>
                <a:cs typeface="Calibri"/>
              </a:rPr>
              <a:t>presentan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forma triangular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asimétrica 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alta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densidad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 comienza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 tensión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cero </a:t>
            </a:r>
            <a:r>
              <a:rPr dirty="0" sz="1200">
                <a:latin typeface="Calibri"/>
                <a:cs typeface="Calibri"/>
              </a:rPr>
              <a:t>negativas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onda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sinusoidal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Figura</a:t>
            </a:r>
            <a:r>
              <a:rPr dirty="0" sz="1200" spc="-20">
                <a:latin typeface="Calibri"/>
                <a:cs typeface="Calibri"/>
                <a:hlinkClick r:id="rId3" action="ppaction://hlinksldjump"/>
              </a:rPr>
              <a:t> 26</a:t>
            </a:r>
            <a:r>
              <a:rPr dirty="0" sz="1200" spc="-20">
                <a:latin typeface="Calibri"/>
                <a:cs typeface="Calibri"/>
              </a:rPr>
              <a:t>).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0430" y="899794"/>
            <a:ext cx="5759450" cy="286512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00430" y="4986781"/>
            <a:ext cx="5759450" cy="2723515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49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4009770"/>
            <a:ext cx="5789930" cy="1552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164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26.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Típicas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formas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dentro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ranura.</a:t>
            </a:r>
            <a:endParaRPr sz="1200">
              <a:latin typeface="Calibri"/>
              <a:cs typeface="Calibri"/>
            </a:endParaRPr>
          </a:p>
          <a:p>
            <a:pPr marL="461645">
              <a:lnSpc>
                <a:spcPct val="100000"/>
              </a:lnSpc>
              <a:spcBef>
                <a:spcPts val="910"/>
              </a:spcBef>
            </a:pPr>
            <a:r>
              <a:rPr dirty="0" sz="1200">
                <a:latin typeface="Calibri"/>
                <a:cs typeface="Calibri"/>
              </a:rPr>
              <a:t>Fuente: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(Röel,</a:t>
            </a:r>
            <a:r>
              <a:rPr dirty="0" sz="1200" spc="-20">
                <a:latin typeface="Calibri"/>
                <a:cs typeface="Calibri"/>
              </a:rPr>
              <a:t> 2019)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1900"/>
              </a:lnSpc>
              <a:spcBef>
                <a:spcPts val="1210"/>
              </a:spcBef>
            </a:pP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otro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lado,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delaminación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cobre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producido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por </a:t>
            </a:r>
            <a:r>
              <a:rPr dirty="0" sz="1200">
                <a:latin typeface="Calibri"/>
                <a:cs typeface="Calibri"/>
              </a:rPr>
              <a:t>excesivo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esfuerzos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térmicos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fuerzas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mecánica,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también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tiene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forma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triangular,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distingue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anterior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pues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presenta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aumento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tensión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partir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tensión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cero </a:t>
            </a:r>
            <a:r>
              <a:rPr dirty="0" sz="1200">
                <a:latin typeface="Calibri"/>
                <a:cs typeface="Calibri"/>
              </a:rPr>
              <a:t>positiva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onda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sinusoidal 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-1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20">
                <a:latin typeface="Calibri"/>
                <a:cs typeface="Calibri"/>
                <a:hlinkClick r:id="rId2" action="ppaction://hlinksldjump"/>
              </a:rPr>
              <a:t>27</a:t>
            </a:r>
            <a:r>
              <a:rPr dirty="0" sz="1200" spc="-20">
                <a:latin typeface="Calibri"/>
                <a:cs typeface="Calibri"/>
              </a:rPr>
              <a:t>).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86764" y="7300340"/>
            <a:ext cx="5788660" cy="19996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14984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27.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Típicas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formas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delaminación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cobre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</a:t>
            </a:r>
            <a:endParaRPr sz="1200">
              <a:latin typeface="Calibri"/>
              <a:cs typeface="Calibri"/>
            </a:endParaRPr>
          </a:p>
          <a:p>
            <a:pPr algn="just" marL="12700" marR="6985" indent="448945">
              <a:lnSpc>
                <a:spcPct val="121900"/>
              </a:lnSpc>
              <a:spcBef>
                <a:spcPts val="1205"/>
              </a:spcBef>
            </a:pP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tener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cuenta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formas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pueden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presentar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manera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combinada </a:t>
            </a:r>
            <a:r>
              <a:rPr dirty="0" sz="1200">
                <a:latin typeface="Calibri"/>
                <a:cs typeface="Calibri"/>
              </a:rPr>
              <a:t>dependiendo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activo.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También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existen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externas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siendo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definidas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siguiente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gráfica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E1,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E2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E3.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E1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Figura</a:t>
            </a:r>
            <a:r>
              <a:rPr dirty="0" sz="1200" spc="12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28</a:t>
            </a:r>
            <a:r>
              <a:rPr dirty="0" sz="1200">
                <a:latin typeface="Calibri"/>
                <a:cs typeface="Calibri"/>
              </a:rPr>
              <a:t>)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externas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superficie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 </a:t>
            </a:r>
            <a:r>
              <a:rPr dirty="0" sz="1200">
                <a:latin typeface="Calibri"/>
                <a:cs typeface="Calibri"/>
              </a:rPr>
              <a:t>través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espaciadores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través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gradiente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anti-corona,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E2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las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externas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espaciamiento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inadecuado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núcleo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del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E3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-10">
                <a:latin typeface="Calibri"/>
                <a:cs typeface="Calibri"/>
              </a:rPr>
              <a:t> parciales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gradiente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anti-corona.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0430" y="899794"/>
            <a:ext cx="5759450" cy="3028187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00430" y="5673851"/>
            <a:ext cx="5758307" cy="1621916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50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3979290"/>
            <a:ext cx="5788660" cy="17005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28. </a:t>
            </a:r>
            <a:r>
              <a:rPr dirty="0" sz="1200" spc="-10">
                <a:latin typeface="Calibri"/>
                <a:cs typeface="Calibri"/>
              </a:rPr>
              <a:t>Localizaciones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parciales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externas.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200"/>
              </a:lnSpc>
              <a:spcBef>
                <a:spcPts val="1190"/>
              </a:spcBef>
            </a:pP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externas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superficiales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gama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colores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presentan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orejas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conejo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21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29</a:t>
            </a:r>
            <a:r>
              <a:rPr dirty="0" sz="1200">
                <a:latin typeface="Calibri"/>
                <a:cs typeface="Calibri"/>
              </a:rPr>
              <a:t>)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generalmente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encuentran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juntas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altas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internas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S4.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Estas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fallas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originan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contaminación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espaciadores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o </a:t>
            </a:r>
            <a:r>
              <a:rPr dirty="0" sz="1200">
                <a:latin typeface="Calibri"/>
                <a:cs typeface="Calibri"/>
              </a:rPr>
              <a:t>gradiente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donde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estas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abren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camino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través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superficies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gracias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 spc="-10">
                <a:latin typeface="Calibri"/>
                <a:cs typeface="Calibri"/>
              </a:rPr>
              <a:t>conductividad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existente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contaminación.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Hay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que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tener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cuenta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fallas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pueden </a:t>
            </a:r>
            <a:r>
              <a:rPr dirty="0" sz="1200">
                <a:latin typeface="Calibri"/>
                <a:cs typeface="Calibri"/>
              </a:rPr>
              <a:t>empeorar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espaciamiento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inadecuado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bobinas.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86764" y="7205853"/>
            <a:ext cx="5786120" cy="16249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72707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29.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Típicas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formas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externas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superficiales.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200"/>
              </a:lnSpc>
              <a:spcBef>
                <a:spcPts val="590"/>
              </a:spcBef>
            </a:pP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externas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espaciamiento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inadecuado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presentan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3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perfiles</a:t>
            </a:r>
            <a:r>
              <a:rPr dirty="0" sz="1200" spc="3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horizontales</a:t>
            </a:r>
            <a:r>
              <a:rPr dirty="0" sz="1200" spc="3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varios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niveles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Figura</a:t>
            </a:r>
            <a:r>
              <a:rPr dirty="0" sz="1200" spc="32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30</a:t>
            </a:r>
            <a:r>
              <a:rPr dirty="0" sz="1200">
                <a:latin typeface="Calibri"/>
                <a:cs typeface="Calibri"/>
              </a:rPr>
              <a:t>).</a:t>
            </a:r>
            <a:r>
              <a:rPr dirty="0" sz="1200" spc="3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Estas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fallas</a:t>
            </a:r>
            <a:r>
              <a:rPr dirty="0" sz="1200" spc="3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3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ocasionan</a:t>
            </a:r>
            <a:r>
              <a:rPr dirty="0" sz="1200" spc="3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por </a:t>
            </a:r>
            <a:r>
              <a:rPr dirty="0" sz="1200" spc="-10">
                <a:latin typeface="Calibri"/>
                <a:cs typeface="Calibri"/>
              </a:rPr>
              <a:t>espaciamiento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inadecuado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núcleo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estator,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espaciadores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asegurar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espacio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aun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cuando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existan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vibraciones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o </a:t>
            </a:r>
            <a:r>
              <a:rPr dirty="0" sz="1200">
                <a:latin typeface="Calibri"/>
                <a:cs typeface="Calibri"/>
              </a:rPr>
              <a:t>expansión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térmica.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Aún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esto,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posible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errores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diseño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problemas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 spc="-10">
                <a:latin typeface="Calibri"/>
                <a:cs typeface="Calibri"/>
              </a:rPr>
              <a:t>instalación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espaciadores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suficiente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originen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fallas.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4277" y="899794"/>
            <a:ext cx="5151755" cy="2998216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99794" y="5789802"/>
            <a:ext cx="5759450" cy="1334769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51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2371090"/>
            <a:ext cx="5789930" cy="19234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8763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30.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Típicas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formas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espaciamiento inadecuado.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1190"/>
              </a:spcBef>
            </a:pP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externas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gradiente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anti-</a:t>
            </a:r>
            <a:r>
              <a:rPr dirty="0" sz="1200">
                <a:latin typeface="Calibri"/>
                <a:cs typeface="Calibri"/>
              </a:rPr>
              <a:t>corona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presentan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un </a:t>
            </a:r>
            <a:r>
              <a:rPr dirty="0" sz="1200">
                <a:latin typeface="Calibri"/>
                <a:cs typeface="Calibri"/>
              </a:rPr>
              <a:t>formato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triangular,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similar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 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S3, pero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máximo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tensión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31</a:t>
            </a:r>
            <a:r>
              <a:rPr dirty="0" sz="1200">
                <a:latin typeface="Calibri"/>
                <a:cs typeface="Calibri"/>
              </a:rPr>
              <a:t>).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Estas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originan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gradiente </a:t>
            </a:r>
            <a:r>
              <a:rPr dirty="0" sz="1200" spc="-10">
                <a:latin typeface="Calibri"/>
                <a:cs typeface="Calibri"/>
              </a:rPr>
              <a:t>anti-</a:t>
            </a:r>
            <a:r>
              <a:rPr dirty="0" sz="1200">
                <a:latin typeface="Calibri"/>
                <a:cs typeface="Calibri"/>
              </a:rPr>
              <a:t>corona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producida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contaminación,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contacto, </a:t>
            </a:r>
            <a:r>
              <a:rPr dirty="0" sz="1200">
                <a:latin typeface="Calibri"/>
                <a:cs typeface="Calibri"/>
              </a:rPr>
              <a:t>efectos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térmicos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porosidades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material.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Hay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tener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cuenta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 parciales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externas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superficiales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dañando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gradiente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anti-</a:t>
            </a:r>
            <a:r>
              <a:rPr dirty="0" sz="1200">
                <a:latin typeface="Calibri"/>
                <a:cs typeface="Calibri"/>
              </a:rPr>
              <a:t>corona. </a:t>
            </a:r>
            <a:r>
              <a:rPr dirty="0" sz="1200" spc="-10">
                <a:latin typeface="Calibri"/>
                <a:cs typeface="Calibri"/>
              </a:rPr>
              <a:t>Usualmente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gradiente</a:t>
            </a:r>
            <a:r>
              <a:rPr dirty="0" sz="1200" spc="4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toma</a:t>
            </a:r>
            <a:r>
              <a:rPr dirty="0" sz="1200" spc="4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mucho</a:t>
            </a:r>
            <a:r>
              <a:rPr dirty="0" sz="1200" spc="4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tiempo</a:t>
            </a:r>
            <a:r>
              <a:rPr dirty="0" sz="1200" spc="4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4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fallar,</a:t>
            </a:r>
            <a:r>
              <a:rPr dirty="0" sz="1200" spc="4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4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estas</a:t>
            </a:r>
            <a:r>
              <a:rPr dirty="0" sz="1200" spc="4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4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superficiales</a:t>
            </a:r>
            <a:r>
              <a:rPr dirty="0" sz="1200" spc="4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dañarán </a:t>
            </a:r>
            <a:r>
              <a:rPr dirty="0" sz="1200">
                <a:latin typeface="Calibri"/>
                <a:cs typeface="Calibri"/>
              </a:rPr>
              <a:t>rápidamente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86764" y="6029324"/>
            <a:ext cx="5788660" cy="22237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31.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Típicas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formas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gradiente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anti-corona.</a:t>
            </a:r>
            <a:endParaRPr sz="1200">
              <a:latin typeface="Calibri"/>
              <a:cs typeface="Calibri"/>
            </a:endParaRPr>
          </a:p>
          <a:p>
            <a:pPr algn="just" marL="12700" marR="9525" indent="448945">
              <a:lnSpc>
                <a:spcPct val="122500"/>
              </a:lnSpc>
              <a:spcBef>
                <a:spcPts val="1185"/>
              </a:spcBef>
            </a:pPr>
            <a:r>
              <a:rPr dirty="0" sz="1200">
                <a:latin typeface="Calibri"/>
                <a:cs typeface="Calibri"/>
              </a:rPr>
              <a:t>Otra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forma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gama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colores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producido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disturbios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ruidos,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forma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típica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picos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verticales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observan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Figura</a:t>
            </a:r>
            <a:r>
              <a:rPr dirty="0" sz="1200" spc="-1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3" action="ppaction://hlinksldjump"/>
              </a:rPr>
              <a:t>32</a:t>
            </a:r>
            <a:r>
              <a:rPr dirty="0" sz="1200" spc="-25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2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Hay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tener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cuenta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internas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graves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las </a:t>
            </a:r>
            <a:r>
              <a:rPr dirty="0" sz="1200">
                <a:latin typeface="Calibri"/>
                <a:cs typeface="Calibri"/>
              </a:rPr>
              <a:t>externas porque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mientras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externas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usualmente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contaminación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pueden</a:t>
            </a:r>
            <a:r>
              <a:rPr dirty="0" sz="1200" spc="13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reparar</a:t>
            </a:r>
            <a:r>
              <a:rPr dirty="0" sz="1200" spc="13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cambiando</a:t>
            </a:r>
            <a:r>
              <a:rPr dirty="0" sz="1200" spc="14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3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gradiente,</a:t>
            </a:r>
            <a:r>
              <a:rPr dirty="0" sz="1200" spc="13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ajustando</a:t>
            </a:r>
            <a:r>
              <a:rPr dirty="0" sz="1200" spc="14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3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espaciadores,</a:t>
            </a:r>
            <a:r>
              <a:rPr dirty="0" sz="1200" spc="13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mejorando</a:t>
            </a:r>
            <a:r>
              <a:rPr dirty="0" sz="1200" spc="130">
                <a:latin typeface="Calibri"/>
                <a:cs typeface="Calibri"/>
              </a:rPr>
              <a:t> 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refrigeración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realizando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general,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mientras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parciales </a:t>
            </a:r>
            <a:r>
              <a:rPr dirty="0" sz="1200">
                <a:latin typeface="Calibri"/>
                <a:cs typeface="Calibri"/>
              </a:rPr>
              <a:t>internas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problemas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usualmente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fabricación.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solución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frecuente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rebobinado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tiene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desventaja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alta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demanda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tiempo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recursos.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9794" y="899794"/>
            <a:ext cx="5757799" cy="1384934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99794" y="4481575"/>
            <a:ext cx="5759450" cy="1461008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52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4942458"/>
            <a:ext cx="5789930" cy="36398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32.Formas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típicas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disturbios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ruidos.</a:t>
            </a:r>
            <a:endParaRPr sz="1200">
              <a:latin typeface="Calibri"/>
              <a:cs typeface="Calibri"/>
            </a:endParaRPr>
          </a:p>
          <a:p>
            <a:pPr algn="just" marL="12700" marR="8255" indent="448945">
              <a:lnSpc>
                <a:spcPct val="122200"/>
              </a:lnSpc>
              <a:spcBef>
                <a:spcPts val="1205"/>
              </a:spcBef>
            </a:pPr>
            <a:r>
              <a:rPr dirty="0" sz="1200" b="1">
                <a:latin typeface="Calibri"/>
                <a:cs typeface="Calibri"/>
              </a:rPr>
              <a:t>2.1.4.4</a:t>
            </a:r>
            <a:r>
              <a:rPr dirty="0" sz="1200" spc="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Otras</a:t>
            </a:r>
            <a:r>
              <a:rPr dirty="0" sz="1200" spc="5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pruebas</a:t>
            </a:r>
            <a:r>
              <a:rPr dirty="0" sz="1200" spc="4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4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descargas</a:t>
            </a:r>
            <a:r>
              <a:rPr dirty="0" sz="1200" spc="5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parciales.</a:t>
            </a:r>
            <a:r>
              <a:rPr dirty="0" sz="1200" spc="70" b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Existen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otras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verificar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presencia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descargar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indirectamente,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existen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múltiples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tipo,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cuales,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principales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son: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monitoreo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ozono,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cámara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oscura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corona</a:t>
            </a:r>
            <a:r>
              <a:rPr dirty="0" sz="1200" spc="-30" i="1">
                <a:latin typeface="Calibri"/>
                <a:cs typeface="Calibri"/>
              </a:rPr>
              <a:t> </a:t>
            </a:r>
            <a:r>
              <a:rPr dirty="0" sz="1200" spc="-10" i="1">
                <a:latin typeface="Calibri"/>
                <a:cs typeface="Calibri"/>
              </a:rPr>
              <a:t>probe</a:t>
            </a:r>
            <a:r>
              <a:rPr dirty="0" sz="1200" spc="-1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590"/>
              </a:spcBef>
            </a:pP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monitoreo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ozono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primero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tener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 cuenta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ozono </a:t>
            </a:r>
            <a:r>
              <a:rPr dirty="0" sz="1200">
                <a:latin typeface="Calibri"/>
                <a:cs typeface="Calibri"/>
              </a:rPr>
              <a:t>usualmente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ubica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estratosfera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donde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rayos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UV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 atmosféricas </a:t>
            </a:r>
            <a:r>
              <a:rPr dirty="0" sz="1200" spc="-10">
                <a:latin typeface="Calibri"/>
                <a:cs typeface="Calibri"/>
              </a:rPr>
              <a:t>forman ozono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partir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oxígeno,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energía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originada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parciales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suficiente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para </a:t>
            </a:r>
            <a:r>
              <a:rPr dirty="0" sz="1200">
                <a:latin typeface="Calibri"/>
                <a:cs typeface="Calibri"/>
              </a:rPr>
              <a:t>generar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ozono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teniendo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vida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promedio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días. Por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tanto, </a:t>
            </a:r>
            <a:r>
              <a:rPr dirty="0" sz="1200" spc="-10">
                <a:latin typeface="Calibri"/>
                <a:cs typeface="Calibri"/>
              </a:rPr>
              <a:t>haciendo </a:t>
            </a:r>
            <a:r>
              <a:rPr dirty="0" sz="1200">
                <a:latin typeface="Calibri"/>
                <a:cs typeface="Calibri"/>
              </a:rPr>
              <a:t>uso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sensor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ozono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localizar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puntualmente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parciales.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Estos </a:t>
            </a:r>
            <a:r>
              <a:rPr dirty="0" sz="1200">
                <a:latin typeface="Calibri"/>
                <a:cs typeface="Calibri"/>
              </a:rPr>
              <a:t>sensores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pueden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instalar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manera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permanente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ciertos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puntos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para </a:t>
            </a:r>
            <a:r>
              <a:rPr dirty="0" sz="1200">
                <a:latin typeface="Calibri"/>
                <a:cs typeface="Calibri"/>
              </a:rPr>
              <a:t>monitorear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ozono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caliente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sensor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manual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tomar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medidas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diversos </a:t>
            </a:r>
            <a:r>
              <a:rPr dirty="0" sz="1200">
                <a:latin typeface="Calibri"/>
                <a:cs typeface="Calibri"/>
              </a:rPr>
              <a:t>puntos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frío.</a:t>
            </a:r>
            <a:endParaRPr sz="1200">
              <a:latin typeface="Calibri"/>
              <a:cs typeface="Calibri"/>
            </a:endParaRPr>
          </a:p>
          <a:p>
            <a:pPr algn="just" marL="12700" marR="6350" indent="448945">
              <a:lnSpc>
                <a:spcPct val="122100"/>
              </a:lnSpc>
              <a:spcBef>
                <a:spcPts val="600"/>
              </a:spcBef>
            </a:pP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base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experiencias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previas,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tiene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encuentran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concentraciones </a:t>
            </a:r>
            <a:r>
              <a:rPr dirty="0" sz="1200">
                <a:latin typeface="Calibri"/>
                <a:cs typeface="Calibri"/>
              </a:rPr>
              <a:t>mayores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0.1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ppm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habrá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 </a:t>
            </a:r>
            <a:r>
              <a:rPr dirty="0" sz="1200">
                <a:latin typeface="Calibri"/>
                <a:cs typeface="Calibri"/>
              </a:rPr>
              <a:t>parciales severas.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 33</a:t>
            </a:r>
            <a:r>
              <a:rPr dirty="0" sz="1200">
                <a:latin typeface="Calibri"/>
                <a:cs typeface="Calibri"/>
              </a:rPr>
              <a:t> se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observar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una </a:t>
            </a:r>
            <a:r>
              <a:rPr dirty="0" sz="1200">
                <a:latin typeface="Calibri"/>
                <a:cs typeface="Calibri"/>
              </a:rPr>
              <a:t>típica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gráfica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resultados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monitoreo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ozono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10">
                <a:latin typeface="Calibri"/>
                <a:cs typeface="Calibri"/>
              </a:rPr>
              <a:t> estator.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77160" y="899794"/>
            <a:ext cx="3206115" cy="3962145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53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3810127"/>
            <a:ext cx="5788025" cy="5019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307465" marR="1441450">
              <a:lnSpc>
                <a:spcPct val="1217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33.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Gráfica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resultados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monitoreo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ozono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estator.</a:t>
            </a:r>
            <a:endParaRPr sz="1200">
              <a:latin typeface="Calibri"/>
              <a:cs typeface="Calibri"/>
            </a:endParaRPr>
          </a:p>
          <a:p>
            <a:pPr algn="just" marL="1307465">
              <a:lnSpc>
                <a:spcPct val="100000"/>
              </a:lnSpc>
              <a:spcBef>
                <a:spcPts val="320"/>
              </a:spcBef>
            </a:pPr>
            <a:r>
              <a:rPr dirty="0" sz="1200">
                <a:latin typeface="Calibri"/>
                <a:cs typeface="Calibri"/>
              </a:rPr>
              <a:t>Fuente: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(Röel,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2019)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2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cámara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oscura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similar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 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monitoreo 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ozono,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detecta indirectamente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parciales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través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fenómenos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especiales,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vez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señales </a:t>
            </a:r>
            <a:r>
              <a:rPr dirty="0" sz="1200">
                <a:latin typeface="Calibri"/>
                <a:cs typeface="Calibri"/>
              </a:rPr>
              <a:t>ópticas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debido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fuentes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iluminación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ultravioleta</a:t>
            </a:r>
            <a:r>
              <a:rPr dirty="0" sz="1200" spc="-25">
                <a:latin typeface="Calibri"/>
                <a:cs typeface="Calibri"/>
              </a:rPr>
              <a:t> que </a:t>
            </a:r>
            <a:r>
              <a:rPr dirty="0" sz="1200" spc="-10">
                <a:latin typeface="Calibri"/>
                <a:cs typeface="Calibri"/>
              </a:rPr>
              <a:t>puede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vistas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ojo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desnudo.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poder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detectar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manifestaciones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ópticas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ultravioleta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necesario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ambiente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totalmente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oscuro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estator,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allí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nombre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“cámara oscura”.</a:t>
            </a:r>
            <a:endParaRPr sz="1200">
              <a:latin typeface="Calibri"/>
              <a:cs typeface="Calibri"/>
            </a:endParaRPr>
          </a:p>
          <a:p>
            <a:pPr algn="just" marL="12700" marR="5715" indent="448945">
              <a:lnSpc>
                <a:spcPct val="1221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4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4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4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4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4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necesario</a:t>
            </a:r>
            <a:r>
              <a:rPr dirty="0" sz="1200" spc="48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retirar</a:t>
            </a:r>
            <a:r>
              <a:rPr dirty="0" sz="1200" spc="4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4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rotor,</a:t>
            </a:r>
            <a:r>
              <a:rPr dirty="0" sz="1200" spc="4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dos</a:t>
            </a:r>
            <a:r>
              <a:rPr dirty="0" sz="1200" spc="4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personas</a:t>
            </a:r>
            <a:r>
              <a:rPr dirty="0" sz="1200" spc="4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47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más </a:t>
            </a:r>
            <a:r>
              <a:rPr dirty="0" sz="1200">
                <a:latin typeface="Calibri"/>
                <a:cs typeface="Calibri"/>
              </a:rPr>
              <a:t>debidamente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equipados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equipo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seguridad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 el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interior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estator, ambiente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oscuro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energizado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mínimo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quince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minutos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rayos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ultravioleta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hagan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presentes.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Debido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esto,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 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cámara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oscura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considera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alto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riesgo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personal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altamente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capacitado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seguridad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recolectar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información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manera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óptima.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mejor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alternativa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usar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cámara </a:t>
            </a:r>
            <a:r>
              <a:rPr dirty="0" sz="1200">
                <a:latin typeface="Calibri"/>
                <a:cs typeface="Calibri"/>
              </a:rPr>
              <a:t>ultravioleta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facilitar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prueba.</a:t>
            </a:r>
            <a:endParaRPr sz="1200">
              <a:latin typeface="Calibri"/>
              <a:cs typeface="Calibri"/>
            </a:endParaRPr>
          </a:p>
          <a:p>
            <a:pPr algn="just" marL="12700" marR="7620" indent="448945">
              <a:lnSpc>
                <a:spcPct val="1219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13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34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pueden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apreciar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señales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ópticas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generadas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 parciales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iluminación.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Algo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muy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importante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resaltar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hallar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 parciales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manera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puntual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aunque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información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qué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tipo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falla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 parciales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 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complementa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otras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inspecciones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visuales.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173604" y="912494"/>
            <a:ext cx="3216275" cy="2834005"/>
            <a:chOff x="2173604" y="912494"/>
            <a:chExt cx="3216275" cy="2834005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79954" y="918844"/>
              <a:ext cx="3203574" cy="282105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176779" y="915669"/>
              <a:ext cx="3209925" cy="2827655"/>
            </a:xfrm>
            <a:custGeom>
              <a:avLst/>
              <a:gdLst/>
              <a:ahLst/>
              <a:cxnLst/>
              <a:rect l="l" t="t" r="r" b="b"/>
              <a:pathLst>
                <a:path w="3209925" h="2827654">
                  <a:moveTo>
                    <a:pt x="0" y="2827401"/>
                  </a:moveTo>
                  <a:lnTo>
                    <a:pt x="3209924" y="2827401"/>
                  </a:lnTo>
                  <a:lnTo>
                    <a:pt x="3209924" y="0"/>
                  </a:lnTo>
                  <a:lnTo>
                    <a:pt x="0" y="0"/>
                  </a:lnTo>
                  <a:lnTo>
                    <a:pt x="0" y="2827401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54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3826891"/>
            <a:ext cx="5786755" cy="2635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021080" marR="2446020">
              <a:lnSpc>
                <a:spcPct val="1225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34.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cámara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oscura. </a:t>
            </a:r>
            <a:r>
              <a:rPr dirty="0" sz="1200">
                <a:latin typeface="Calibri"/>
                <a:cs typeface="Calibri"/>
              </a:rPr>
              <a:t>Fuente: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(Röel,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2019)</a:t>
            </a:r>
            <a:endParaRPr sz="1200">
              <a:latin typeface="Calibri"/>
              <a:cs typeface="Calibri"/>
            </a:endParaRPr>
          </a:p>
          <a:p>
            <a:pPr algn="just" marL="12700" marR="5715" indent="448945">
              <a:lnSpc>
                <a:spcPct val="122200"/>
              </a:lnSpc>
              <a:spcBef>
                <a:spcPts val="590"/>
              </a:spcBef>
            </a:pP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corona</a:t>
            </a:r>
            <a:r>
              <a:rPr dirty="0" sz="1200" spc="-1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probe,</a:t>
            </a:r>
            <a:r>
              <a:rPr dirty="0" sz="1200" spc="5" i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igual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anteriores,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detectan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 </a:t>
            </a:r>
            <a:r>
              <a:rPr dirty="0" sz="1200">
                <a:latin typeface="Calibri"/>
                <a:cs typeface="Calibri"/>
              </a:rPr>
              <a:t>través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fenómeno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físico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caso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sonido.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al </a:t>
            </a:r>
            <a:r>
              <a:rPr dirty="0" sz="1200">
                <a:latin typeface="Calibri"/>
                <a:cs typeface="Calibri"/>
              </a:rPr>
              <a:t>producirse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altas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frecuencias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pueden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monitorear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antena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radio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altas </a:t>
            </a:r>
            <a:r>
              <a:rPr dirty="0" sz="1200">
                <a:latin typeface="Calibri"/>
                <a:cs typeface="Calibri"/>
              </a:rPr>
              <a:t>frecuencias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especial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llamada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antena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TVA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detectar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frecuencias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orden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MHz.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necesario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esté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funcionamiento</a:t>
            </a:r>
            <a:r>
              <a:rPr dirty="0" sz="1200" spc="-10">
                <a:latin typeface="Calibri"/>
                <a:cs typeface="Calibri"/>
              </a:rPr>
              <a:t> nominal </a:t>
            </a:r>
            <a:r>
              <a:rPr dirty="0" sz="1200">
                <a:latin typeface="Calibri"/>
                <a:cs typeface="Calibri"/>
              </a:rPr>
              <a:t>o que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 conecte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fuente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externa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aparezcan.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 ello, </a:t>
            </a:r>
            <a:r>
              <a:rPr dirty="0" sz="1200" spc="-25">
                <a:latin typeface="Calibri"/>
                <a:cs typeface="Calibri"/>
              </a:rPr>
              <a:t>es </a:t>
            </a:r>
            <a:r>
              <a:rPr dirty="0" sz="1200">
                <a:latin typeface="Calibri"/>
                <a:cs typeface="Calibri"/>
              </a:rPr>
              <a:t>necesario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personal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capacitado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tomar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medidas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puntos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críticos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bobinado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y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sigan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normas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específicas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seguridad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haciendo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equipo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especializado.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35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apreciar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equipo</a:t>
            </a:r>
            <a:r>
              <a:rPr dirty="0" sz="1200" spc="-10">
                <a:latin typeface="Calibri"/>
                <a:cs typeface="Calibri"/>
              </a:rPr>
              <a:t> especializado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realizando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10">
                <a:latin typeface="Calibri"/>
                <a:cs typeface="Calibri"/>
              </a:rPr>
              <a:t> estator.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967229" y="9236150"/>
            <a:ext cx="3576954" cy="470534"/>
          </a:xfrm>
          <a:prstGeom prst="rect">
            <a:avLst/>
          </a:prstGeom>
        </p:spPr>
        <p:txBody>
          <a:bodyPr wrap="square" lIns="0" tIns="5206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35.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Personal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ejecutando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 </a:t>
            </a:r>
            <a:r>
              <a:rPr dirty="0" sz="1200" i="1">
                <a:latin typeface="Calibri"/>
                <a:cs typeface="Calibri"/>
              </a:rPr>
              <a:t>corona</a:t>
            </a:r>
            <a:r>
              <a:rPr dirty="0" sz="1200" spc="-20" i="1">
                <a:latin typeface="Calibri"/>
                <a:cs typeface="Calibri"/>
              </a:rPr>
              <a:t> </a:t>
            </a:r>
            <a:r>
              <a:rPr dirty="0" sz="1200" spc="-10" i="1">
                <a:latin typeface="Calibri"/>
                <a:cs typeface="Calibri"/>
              </a:rPr>
              <a:t>probe.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1200">
                <a:latin typeface="Calibri"/>
                <a:cs typeface="Calibri"/>
              </a:rPr>
              <a:t>Fuente: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(Röel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M.,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2019)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1887854" y="912494"/>
            <a:ext cx="3792220" cy="2856865"/>
            <a:chOff x="1887854" y="912494"/>
            <a:chExt cx="3792220" cy="2856865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204" y="918844"/>
              <a:ext cx="3779266" cy="2844164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891029" y="915669"/>
              <a:ext cx="3785870" cy="2850515"/>
            </a:xfrm>
            <a:custGeom>
              <a:avLst/>
              <a:gdLst/>
              <a:ahLst/>
              <a:cxnLst/>
              <a:rect l="l" t="t" r="r" b="b"/>
              <a:pathLst>
                <a:path w="3785870" h="2850515">
                  <a:moveTo>
                    <a:pt x="0" y="2850514"/>
                  </a:moveTo>
                  <a:lnTo>
                    <a:pt x="3785616" y="2850514"/>
                  </a:lnTo>
                  <a:lnTo>
                    <a:pt x="3785616" y="0"/>
                  </a:lnTo>
                  <a:lnTo>
                    <a:pt x="0" y="0"/>
                  </a:lnTo>
                  <a:lnTo>
                    <a:pt x="0" y="2850514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2011679" y="6661403"/>
            <a:ext cx="3540125" cy="2499360"/>
            <a:chOff x="2011679" y="6661403"/>
            <a:chExt cx="3540125" cy="2499360"/>
          </a:xfrm>
        </p:grpSpPr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18029" y="6667753"/>
              <a:ext cx="3527425" cy="2486660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2014854" y="6664578"/>
              <a:ext cx="3533775" cy="2493010"/>
            </a:xfrm>
            <a:custGeom>
              <a:avLst/>
              <a:gdLst/>
              <a:ahLst/>
              <a:cxnLst/>
              <a:rect l="l" t="t" r="r" b="b"/>
              <a:pathLst>
                <a:path w="3533775" h="2493009">
                  <a:moveTo>
                    <a:pt x="0" y="2493010"/>
                  </a:moveTo>
                  <a:lnTo>
                    <a:pt x="3533775" y="2493010"/>
                  </a:lnTo>
                  <a:lnTo>
                    <a:pt x="3533775" y="0"/>
                  </a:lnTo>
                  <a:lnTo>
                    <a:pt x="0" y="0"/>
                  </a:lnTo>
                  <a:lnTo>
                    <a:pt x="0" y="2493010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8025" cy="35604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55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05"/>
              </a:spcBef>
            </a:pPr>
            <a:endParaRPr sz="1100">
              <a:latin typeface="Arial MT"/>
              <a:cs typeface="Arial MT"/>
            </a:endParaRPr>
          </a:p>
          <a:p>
            <a:pPr algn="just" lvl="1" marL="249554" indent="-236854">
              <a:lnSpc>
                <a:spcPct val="100000"/>
              </a:lnSpc>
              <a:buFont typeface="Calibri"/>
              <a:buAutoNum type="arabicPeriod" startAt="2"/>
              <a:tabLst>
                <a:tab pos="249554" algn="l"/>
              </a:tabLst>
            </a:pPr>
            <a:r>
              <a:rPr dirty="0" sz="1200" b="1">
                <a:latin typeface="Calibri"/>
                <a:cs typeface="Calibri"/>
              </a:rPr>
              <a:t>Inspecciones</a:t>
            </a:r>
            <a:r>
              <a:rPr dirty="0" sz="1200" spc="-4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visuales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en</a:t>
            </a:r>
            <a:r>
              <a:rPr dirty="0" sz="1200" spc="-4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generadores</a:t>
            </a:r>
            <a:endParaRPr sz="1200">
              <a:latin typeface="Calibri"/>
              <a:cs typeface="Calibri"/>
            </a:endParaRPr>
          </a:p>
          <a:p>
            <a:pPr algn="just" marL="12700" marR="7620" indent="448945">
              <a:lnSpc>
                <a:spcPct val="1221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inspecciones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visuales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poderosa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herramienta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nos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das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información </a:t>
            </a:r>
            <a:r>
              <a:rPr dirty="0" sz="1200">
                <a:latin typeface="Calibri"/>
                <a:cs typeface="Calibri"/>
              </a:rPr>
              <a:t>importante</a:t>
            </a:r>
            <a:r>
              <a:rPr dirty="0" sz="1200" spc="13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3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13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3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14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especialmente</a:t>
            </a:r>
            <a:r>
              <a:rPr dirty="0" sz="1200" spc="13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3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estator.</a:t>
            </a:r>
            <a:r>
              <a:rPr dirty="0" sz="1200" spc="13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4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135">
                <a:latin typeface="Calibri"/>
                <a:cs typeface="Calibri"/>
              </a:rPr>
              <a:t>  </a:t>
            </a:r>
            <a:r>
              <a:rPr dirty="0" sz="1200" spc="-20">
                <a:latin typeface="Calibri"/>
                <a:cs typeface="Calibri"/>
              </a:rPr>
              <a:t>este </a:t>
            </a:r>
            <a:r>
              <a:rPr dirty="0" sz="1200">
                <a:latin typeface="Calibri"/>
                <a:cs typeface="Calibri"/>
              </a:rPr>
              <a:t>procedimiento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necesita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personal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especializado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detectar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puntos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importantes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al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inspección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visual.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trabajar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sección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dividirá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inspecciones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visuales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en </a:t>
            </a:r>
            <a:r>
              <a:rPr dirty="0" sz="1200">
                <a:latin typeface="Calibri"/>
                <a:cs typeface="Calibri"/>
              </a:rPr>
              <a:t>partes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importantes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activo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verlos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profundidad.</a:t>
            </a:r>
            <a:endParaRPr sz="1200">
              <a:latin typeface="Calibri"/>
              <a:cs typeface="Calibri"/>
            </a:endParaRPr>
          </a:p>
          <a:p>
            <a:pPr algn="just" lvl="2" marL="366395" indent="-353695">
              <a:lnSpc>
                <a:spcPct val="100000"/>
              </a:lnSpc>
              <a:spcBef>
                <a:spcPts val="910"/>
              </a:spcBef>
              <a:buFont typeface="Calibri"/>
              <a:buAutoNum type="arabicPeriod"/>
              <a:tabLst>
                <a:tab pos="366395" algn="l"/>
              </a:tabLst>
            </a:pPr>
            <a:r>
              <a:rPr dirty="0" sz="1200" spc="-10" b="1" i="1">
                <a:latin typeface="Calibri"/>
                <a:cs typeface="Calibri"/>
              </a:rPr>
              <a:t>Inspección</a:t>
            </a:r>
            <a:r>
              <a:rPr dirty="0" sz="1200" b="1" i="1">
                <a:latin typeface="Calibri"/>
                <a:cs typeface="Calibri"/>
              </a:rPr>
              <a:t> de</a:t>
            </a:r>
            <a:r>
              <a:rPr dirty="0" sz="1200" spc="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contaminación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0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contaminación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traer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grandes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problemas,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ello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debe </a:t>
            </a:r>
            <a:r>
              <a:rPr dirty="0" sz="1200">
                <a:latin typeface="Calibri"/>
                <a:cs typeface="Calibri"/>
              </a:rPr>
              <a:t>verificar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profundamente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indicios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polvo,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carbón,</a:t>
            </a:r>
            <a:r>
              <a:rPr dirty="0" sz="1200" spc="3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aceite,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residuos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sólidos,</a:t>
            </a:r>
            <a:r>
              <a:rPr dirty="0" sz="1200" spc="3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etc.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los </a:t>
            </a:r>
            <a:r>
              <a:rPr dirty="0" sz="1200">
                <a:latin typeface="Calibri"/>
                <a:cs typeface="Calibri"/>
              </a:rPr>
              <a:t>diferentes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lugares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fondo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ranura,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entrehierro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especialmente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los </a:t>
            </a:r>
            <a:r>
              <a:rPr dirty="0" sz="1200" spc="-10">
                <a:latin typeface="Calibri"/>
                <a:cs typeface="Calibri"/>
              </a:rPr>
              <a:t>conductos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ventilación,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cabezas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bobina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espacios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entre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estator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núcleo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donde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concentra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contaminación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fácil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visualización.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21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36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muestra contaminación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encontrada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cabezas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durante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inspección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visual.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6693788"/>
            <a:ext cx="5788660" cy="24098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07465" marR="1487170">
              <a:lnSpc>
                <a:spcPct val="1217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36.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Contaminación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cabezas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bobina. </a:t>
            </a:r>
            <a:r>
              <a:rPr dirty="0" sz="1200">
                <a:latin typeface="Calibri"/>
                <a:cs typeface="Calibri"/>
              </a:rPr>
              <a:t>Fuente: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(Röel,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2019)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19"/>
              </a:spcBef>
            </a:pPr>
            <a:r>
              <a:rPr dirty="0" sz="1200" b="1" i="1">
                <a:latin typeface="Calibri"/>
                <a:cs typeface="Calibri"/>
              </a:rPr>
              <a:t>2.2.2</a:t>
            </a:r>
            <a:r>
              <a:rPr dirty="0" sz="1200" spc="4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Inspección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10" b="1" i="1">
                <a:latin typeface="Calibri"/>
                <a:cs typeface="Calibri"/>
              </a:rPr>
              <a:t> cuñas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cuñas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muy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importantes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estator, pues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evitan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muevan </a:t>
            </a:r>
            <a:r>
              <a:rPr dirty="0" sz="1200">
                <a:latin typeface="Calibri"/>
                <a:cs typeface="Calibri"/>
              </a:rPr>
              <a:t>por vibraciones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 por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esfuerzos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térmicos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además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impiden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 la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contaminación</a:t>
            </a:r>
            <a:r>
              <a:rPr dirty="0" sz="1200">
                <a:latin typeface="Calibri"/>
                <a:cs typeface="Calibri"/>
              </a:rPr>
              <a:t> entre 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las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retardan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 degradación 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pintura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semiconductora.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razones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cuñas </a:t>
            </a:r>
            <a:r>
              <a:rPr dirty="0" sz="1200">
                <a:latin typeface="Calibri"/>
                <a:cs typeface="Calibri"/>
              </a:rPr>
              <a:t>deben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estar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correctamente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apretadas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firmes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estator,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evaluar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firmeza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realiza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procedimiento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práctico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golpear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llave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mixta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cuñas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detectar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un </a:t>
            </a:r>
            <a:r>
              <a:rPr dirty="0" sz="1200">
                <a:latin typeface="Calibri"/>
                <a:cs typeface="Calibri"/>
              </a:rPr>
              <a:t>sonido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vacío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cuñas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Figura</a:t>
            </a:r>
            <a:r>
              <a:rPr dirty="0" sz="1200" spc="-3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37</a:t>
            </a:r>
            <a:r>
              <a:rPr dirty="0" sz="1200">
                <a:latin typeface="Calibri"/>
                <a:cs typeface="Calibri"/>
              </a:rPr>
              <a:t>).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necesita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personal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experiencia </a:t>
            </a:r>
            <a:r>
              <a:rPr dirty="0" sz="1200">
                <a:latin typeface="Calibri"/>
                <a:cs typeface="Calibri"/>
              </a:rPr>
              <a:t>ya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 </a:t>
            </a:r>
            <a:r>
              <a:rPr dirty="0" sz="1200" spc="-10">
                <a:latin typeface="Calibri"/>
                <a:cs typeface="Calibri"/>
              </a:rPr>
              <a:t>comprobación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 muy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subjetiva.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154554" y="4195698"/>
            <a:ext cx="3252470" cy="2432685"/>
            <a:chOff x="2154554" y="4195698"/>
            <a:chExt cx="3252470" cy="2432685"/>
          </a:xfrm>
        </p:grpSpPr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60904" y="4202048"/>
              <a:ext cx="3239262" cy="241998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157729" y="4198873"/>
              <a:ext cx="3246120" cy="2426335"/>
            </a:xfrm>
            <a:custGeom>
              <a:avLst/>
              <a:gdLst/>
              <a:ahLst/>
              <a:cxnLst/>
              <a:rect l="l" t="t" r="r" b="b"/>
              <a:pathLst>
                <a:path w="3246120" h="2426334">
                  <a:moveTo>
                    <a:pt x="0" y="2426335"/>
                  </a:moveTo>
                  <a:lnTo>
                    <a:pt x="3245612" y="2426335"/>
                  </a:lnTo>
                  <a:lnTo>
                    <a:pt x="3245612" y="0"/>
                  </a:lnTo>
                  <a:lnTo>
                    <a:pt x="0" y="0"/>
                  </a:lnTo>
                  <a:lnTo>
                    <a:pt x="0" y="2426335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56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4093590"/>
            <a:ext cx="5784215" cy="17418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07465" marR="2541905">
              <a:lnSpc>
                <a:spcPct val="1225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37.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Inspección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cuñas. </a:t>
            </a:r>
            <a:r>
              <a:rPr dirty="0" sz="1200">
                <a:latin typeface="Calibri"/>
                <a:cs typeface="Calibri"/>
              </a:rPr>
              <a:t>Fuente: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(Röel,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2019)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10"/>
              </a:spcBef>
            </a:pPr>
            <a:r>
              <a:rPr dirty="0" sz="1200" b="1" i="1">
                <a:latin typeface="Calibri"/>
                <a:cs typeface="Calibri"/>
              </a:rPr>
              <a:t>2.2.3</a:t>
            </a:r>
            <a:r>
              <a:rPr dirty="0" sz="1200" spc="4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Inspección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10" b="1" i="1">
                <a:latin typeface="Calibri"/>
                <a:cs typeface="Calibri"/>
              </a:rPr>
              <a:t> espaciamientos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0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espaciamiento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variar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defectos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instalación,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vibraciones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desplazamientos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térmicos,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desplazamientos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reducir el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espacio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 </a:t>
            </a:r>
            <a:r>
              <a:rPr dirty="0" sz="1200" spc="-10">
                <a:latin typeface="Calibri"/>
                <a:cs typeface="Calibri"/>
              </a:rPr>
              <a:t>bobinas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iniciarán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problemas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especialmente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cabezas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que </a:t>
            </a:r>
            <a:r>
              <a:rPr dirty="0" sz="1200" spc="-10">
                <a:latin typeface="Calibri"/>
                <a:cs typeface="Calibri"/>
              </a:rPr>
              <a:t>consecuentemente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erosionará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38</a:t>
            </a:r>
            <a:r>
              <a:rPr dirty="0" sz="1200">
                <a:latin typeface="Calibri"/>
                <a:cs typeface="Calibri"/>
              </a:rPr>
              <a:t>)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creará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rupturas.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86764" y="8283702"/>
            <a:ext cx="5788025" cy="137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07465" marR="1401445">
              <a:lnSpc>
                <a:spcPct val="1225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38.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Ejemplo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espaciamiento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inadecuado. </a:t>
            </a:r>
            <a:r>
              <a:rPr dirty="0" sz="1200">
                <a:latin typeface="Calibri"/>
                <a:cs typeface="Calibri"/>
              </a:rPr>
              <a:t>Fuente: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(Röel,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2019)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200" b="1" i="1">
                <a:latin typeface="Calibri"/>
                <a:cs typeface="Calibri"/>
              </a:rPr>
              <a:t>2.2.4</a:t>
            </a:r>
            <a:r>
              <a:rPr dirty="0" sz="1200" spc="5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Inspección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aislamiento</a:t>
            </a:r>
            <a:r>
              <a:rPr dirty="0" sz="1200" b="1" i="1">
                <a:latin typeface="Calibri"/>
                <a:cs typeface="Calibri"/>
              </a:rPr>
              <a:t> del</a:t>
            </a:r>
            <a:r>
              <a:rPr dirty="0" sz="1200" spc="-10" b="1" i="1">
                <a:latin typeface="Calibri"/>
                <a:cs typeface="Calibri"/>
              </a:rPr>
              <a:t> bobinado</a:t>
            </a:r>
            <a:endParaRPr sz="1200">
              <a:latin typeface="Calibri"/>
              <a:cs typeface="Calibri"/>
            </a:endParaRPr>
          </a:p>
          <a:p>
            <a:pPr marL="12700" marR="5080" indent="448945">
              <a:lnSpc>
                <a:spcPct val="121600"/>
              </a:lnSpc>
              <a:spcBef>
                <a:spcPts val="615"/>
              </a:spcBef>
            </a:pP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siendo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componente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crítico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degradando </a:t>
            </a:r>
            <a:r>
              <a:rPr dirty="0" sz="1200">
                <a:latin typeface="Calibri"/>
                <a:cs typeface="Calibri"/>
              </a:rPr>
              <a:t>debido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tiempo,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altas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temperaturas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trabajo,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cargas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mecánicas,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etc.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ello,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2154554" y="912494"/>
            <a:ext cx="3252470" cy="3116580"/>
            <a:chOff x="2154554" y="912494"/>
            <a:chExt cx="3252470" cy="3116580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60904" y="918844"/>
              <a:ext cx="3239770" cy="310387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2157729" y="915669"/>
              <a:ext cx="3246120" cy="3110230"/>
            </a:xfrm>
            <a:custGeom>
              <a:avLst/>
              <a:gdLst/>
              <a:ahLst/>
              <a:cxnLst/>
              <a:rect l="l" t="t" r="r" b="b"/>
              <a:pathLst>
                <a:path w="3246120" h="3110229">
                  <a:moveTo>
                    <a:pt x="0" y="3110229"/>
                  </a:moveTo>
                  <a:lnTo>
                    <a:pt x="3246120" y="3110229"/>
                  </a:lnTo>
                  <a:lnTo>
                    <a:pt x="3246120" y="0"/>
                  </a:lnTo>
                  <a:lnTo>
                    <a:pt x="0" y="0"/>
                  </a:lnTo>
                  <a:lnTo>
                    <a:pt x="0" y="3110229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2154554" y="6035166"/>
            <a:ext cx="3252470" cy="2179320"/>
            <a:chOff x="2154554" y="6035166"/>
            <a:chExt cx="3252470" cy="2179320"/>
          </a:xfrm>
        </p:grpSpPr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60904" y="6041516"/>
              <a:ext cx="3239643" cy="2166620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2157729" y="6038341"/>
              <a:ext cx="3246120" cy="2172970"/>
            </a:xfrm>
            <a:custGeom>
              <a:avLst/>
              <a:gdLst/>
              <a:ahLst/>
              <a:cxnLst/>
              <a:rect l="l" t="t" r="r" b="b"/>
              <a:pathLst>
                <a:path w="3246120" h="2172970">
                  <a:moveTo>
                    <a:pt x="0" y="2172970"/>
                  </a:moveTo>
                  <a:lnTo>
                    <a:pt x="3245993" y="2172970"/>
                  </a:lnTo>
                  <a:lnTo>
                    <a:pt x="3245993" y="0"/>
                  </a:lnTo>
                  <a:lnTo>
                    <a:pt x="0" y="0"/>
                  </a:lnTo>
                  <a:lnTo>
                    <a:pt x="0" y="2172970"/>
                  </a:lnTo>
                  <a:close/>
                </a:path>
              </a:pathLst>
            </a:custGeom>
            <a:ln w="6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9295" cy="7884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57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algn="just" marL="12700" marR="5080">
              <a:lnSpc>
                <a:spcPct val="122100"/>
              </a:lnSpc>
            </a:pPr>
            <a:r>
              <a:rPr dirty="0" sz="1200">
                <a:latin typeface="Calibri"/>
                <a:cs typeface="Calibri"/>
              </a:rPr>
              <a:t>aunque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10">
                <a:latin typeface="Calibri"/>
                <a:cs typeface="Calibri"/>
              </a:rPr>
              <a:t> eléctricas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demuestren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está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óptimas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condiciones,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si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encuentra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envejecido,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será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extremadamente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frágil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esfuerzos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mecánicos, </a:t>
            </a:r>
            <a:r>
              <a:rPr dirty="0" sz="1200">
                <a:latin typeface="Calibri"/>
                <a:cs typeface="Calibri"/>
              </a:rPr>
              <a:t>comprometiendo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integridad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propiedades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eléctricas.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inspección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necesitará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aplicación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fuerza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pequeña,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ejemplo,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apretando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dedos,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así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revisar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fragilidad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aislamiento. Cabe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resaltar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inspección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 </a:t>
            </a:r>
            <a:r>
              <a:rPr dirty="0" sz="1200" spc="-10">
                <a:latin typeface="Calibri"/>
                <a:cs typeface="Calibri"/>
              </a:rPr>
              <a:t>destructiva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dejará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pésima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entonces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antes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procedimiento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seguro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tener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materiales 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herramientas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necesarias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reparación.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25"/>
              </a:spcBef>
            </a:pPr>
            <a:r>
              <a:rPr dirty="0" sz="1200" b="1" i="1">
                <a:latin typeface="Calibri"/>
                <a:cs typeface="Calibri"/>
              </a:rPr>
              <a:t>2.2.5</a:t>
            </a:r>
            <a:r>
              <a:rPr dirty="0" sz="1200" spc="4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Inspección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descargas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parciales</a:t>
            </a:r>
            <a:endParaRPr sz="1200">
              <a:latin typeface="Calibri"/>
              <a:cs typeface="Calibri"/>
            </a:endParaRPr>
          </a:p>
          <a:p>
            <a:pPr algn="just" marL="12700" marR="10160" indent="448945">
              <a:lnSpc>
                <a:spcPct val="1222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1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problemas</a:t>
            </a:r>
            <a:r>
              <a:rPr dirty="0" sz="1200" spc="4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mencionados</a:t>
            </a:r>
            <a:r>
              <a:rPr dirty="0" sz="1200" spc="4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anteriormente</a:t>
            </a:r>
            <a:r>
              <a:rPr dirty="0" sz="1200" spc="4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1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14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inspecciones</a:t>
            </a:r>
            <a:r>
              <a:rPr dirty="0" sz="1200" spc="4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pueden</a:t>
            </a:r>
            <a:r>
              <a:rPr dirty="0" sz="1200" spc="49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traer </a:t>
            </a:r>
            <a:r>
              <a:rPr dirty="0" sz="1200">
                <a:latin typeface="Calibri"/>
                <a:cs typeface="Calibri"/>
              </a:rPr>
              <a:t>problemas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parciales.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Existen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varios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tipos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haciendo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que </a:t>
            </a:r>
            <a:r>
              <a:rPr dirty="0" sz="1200">
                <a:latin typeface="Calibri"/>
                <a:cs typeface="Calibri"/>
              </a:rPr>
              <a:t>haya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varios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físicos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maneras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detectarlas.</a:t>
            </a:r>
            <a:endParaRPr sz="1200">
              <a:latin typeface="Calibri"/>
              <a:cs typeface="Calibri"/>
            </a:endParaRPr>
          </a:p>
          <a:p>
            <a:pPr algn="just" marL="12700" marR="8255" indent="448945">
              <a:lnSpc>
                <a:spcPct val="1221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inspecciones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visuales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 única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 detectar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las </a:t>
            </a:r>
            <a:r>
              <a:rPr dirty="0" sz="1200">
                <a:latin typeface="Calibri"/>
                <a:cs typeface="Calibri"/>
              </a:rPr>
              <a:t>externas,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estas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caracterizan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presentarse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círculos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blancos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superficiales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las </a:t>
            </a:r>
            <a:r>
              <a:rPr dirty="0" sz="1200" spc="-10">
                <a:latin typeface="Calibri"/>
                <a:cs typeface="Calibri"/>
              </a:rPr>
              <a:t>bobinas.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mayoría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localizarán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gradiente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voltaje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comienzo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cabezas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hacer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inspección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exhaustiva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estas </a:t>
            </a:r>
            <a:r>
              <a:rPr dirty="0" sz="1200">
                <a:latin typeface="Calibri"/>
                <a:cs typeface="Calibri"/>
              </a:rPr>
              <a:t>zonas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especialmente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lugares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difícil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acceso.</a:t>
            </a:r>
            <a:endParaRPr sz="1200">
              <a:latin typeface="Calibri"/>
              <a:cs typeface="Calibri"/>
            </a:endParaRPr>
          </a:p>
          <a:p>
            <a:pPr algn="just" marL="12700" marR="5715" indent="448945">
              <a:lnSpc>
                <a:spcPct val="122300"/>
              </a:lnSpc>
              <a:spcBef>
                <a:spcPts val="590"/>
              </a:spcBef>
            </a:pP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mencionó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previamente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varios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tipos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parciales,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que </a:t>
            </a:r>
            <a:r>
              <a:rPr dirty="0" sz="1200">
                <a:latin typeface="Calibri"/>
                <a:cs typeface="Calibri"/>
              </a:rPr>
              <a:t>si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logra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encontrar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todas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externas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repararlas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significa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está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buenas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condiciones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siempre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deben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eléctricas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para </a:t>
            </a:r>
            <a:r>
              <a:rPr dirty="0" sz="1200">
                <a:latin typeface="Calibri"/>
                <a:cs typeface="Calibri"/>
              </a:rPr>
              <a:t>tener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diagnóstico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completo.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10"/>
              </a:spcBef>
            </a:pPr>
            <a:r>
              <a:rPr dirty="0" sz="1200" b="1" i="1">
                <a:latin typeface="Calibri"/>
                <a:cs typeface="Calibri"/>
              </a:rPr>
              <a:t>2.2.6</a:t>
            </a:r>
            <a:r>
              <a:rPr dirty="0" sz="1200" spc="4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Inspección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temperatura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19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Mantener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temperatura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correcta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esencial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tanto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operación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reposo: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operación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requiere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seguir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temperatura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operación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sugiere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fabricante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reposo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temperatura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mínima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40°C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conservar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correctamente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las </a:t>
            </a:r>
            <a:r>
              <a:rPr dirty="0" sz="1200">
                <a:latin typeface="Calibri"/>
                <a:cs typeface="Calibri"/>
              </a:rPr>
              <a:t>propiedades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aislamiento.</a:t>
            </a:r>
            <a:endParaRPr sz="1200">
              <a:latin typeface="Calibri"/>
              <a:cs typeface="Calibri"/>
            </a:endParaRPr>
          </a:p>
          <a:p>
            <a:pPr algn="just" marL="12700" marR="10795" indent="448945">
              <a:lnSpc>
                <a:spcPct val="1220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caso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inspecciones</a:t>
            </a:r>
            <a:r>
              <a:rPr dirty="0" sz="1200" spc="4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visuales</a:t>
            </a:r>
            <a:r>
              <a:rPr dirty="0" sz="1200" spc="3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verificar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4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conductos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refrigeración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estén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obstruidos,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aceites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refrigerantes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intercambiadores</a:t>
            </a:r>
            <a:r>
              <a:rPr dirty="0" sz="1200" spc="-25">
                <a:latin typeface="Calibri"/>
                <a:cs typeface="Calibri"/>
              </a:rPr>
              <a:t> de </a:t>
            </a:r>
            <a:r>
              <a:rPr dirty="0" sz="1200">
                <a:latin typeface="Calibri"/>
                <a:cs typeface="Calibri"/>
              </a:rPr>
              <a:t>calor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 caudales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óptimos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trabajo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tuberías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fugas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comprobar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operación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esté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refrigerando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correctamente.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caso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reposo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verificar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correcto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funcionamiento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calentadores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cantidad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posicionamiento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los </a:t>
            </a:r>
            <a:r>
              <a:rPr dirty="0" sz="1200">
                <a:latin typeface="Calibri"/>
                <a:cs typeface="Calibri"/>
              </a:rPr>
              <a:t>calentadores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sean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suficientes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asegurar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40°C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bobinas.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2514345"/>
            <a:ext cx="5788660" cy="7253605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algn="just" marL="2594610">
              <a:lnSpc>
                <a:spcPct val="100000"/>
              </a:lnSpc>
              <a:spcBef>
                <a:spcPts val="425"/>
              </a:spcBef>
            </a:pPr>
            <a:r>
              <a:rPr dirty="0" sz="1200" b="1">
                <a:latin typeface="Calibri"/>
                <a:cs typeface="Calibri"/>
              </a:rPr>
              <a:t>Capitulo</a:t>
            </a:r>
            <a:r>
              <a:rPr dirty="0" sz="1200" spc="-55" b="1">
                <a:latin typeface="Calibri"/>
                <a:cs typeface="Calibri"/>
              </a:rPr>
              <a:t> </a:t>
            </a:r>
            <a:r>
              <a:rPr dirty="0" sz="1200" spc="-50" b="1"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  <a:p>
            <a:pPr algn="just" marL="1283335">
              <a:lnSpc>
                <a:spcPct val="100000"/>
              </a:lnSpc>
              <a:spcBef>
                <a:spcPts val="320"/>
              </a:spcBef>
            </a:pPr>
            <a:r>
              <a:rPr dirty="0" sz="1200" spc="-10" b="1">
                <a:latin typeface="Calibri"/>
                <a:cs typeface="Calibri"/>
              </a:rPr>
              <a:t>Mantenimiento</a:t>
            </a:r>
            <a:r>
              <a:rPr dirty="0" sz="1200" spc="-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basado en</a:t>
            </a:r>
            <a:r>
              <a:rPr dirty="0" sz="1200" spc="1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la</a:t>
            </a:r>
            <a:r>
              <a:rPr dirty="0" sz="1200" spc="-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condición</a:t>
            </a:r>
            <a:r>
              <a:rPr dirty="0" sz="1200" b="1">
                <a:latin typeface="Calibri"/>
                <a:cs typeface="Calibri"/>
              </a:rPr>
              <a:t> en</a:t>
            </a:r>
            <a:r>
              <a:rPr dirty="0" sz="1200" spc="1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generadores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Mohamed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Fathy</a:t>
            </a:r>
            <a:r>
              <a:rPr dirty="0" sz="1200" spc="3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(2017)</a:t>
            </a:r>
            <a:r>
              <a:rPr dirty="0" sz="1200" spc="3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define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3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basado</a:t>
            </a:r>
            <a:r>
              <a:rPr dirty="0" sz="1200" spc="3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3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3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(CBM, </a:t>
            </a:r>
            <a:r>
              <a:rPr dirty="0" sz="1200" i="1">
                <a:latin typeface="Calibri"/>
                <a:cs typeface="Calibri"/>
              </a:rPr>
              <a:t>Condition</a:t>
            </a:r>
            <a:r>
              <a:rPr dirty="0" sz="1200" spc="26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Based</a:t>
            </a:r>
            <a:r>
              <a:rPr dirty="0" sz="1200" spc="26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Maintenance</a:t>
            </a:r>
            <a:r>
              <a:rPr dirty="0" sz="1200">
                <a:latin typeface="Calibri"/>
                <a:cs typeface="Calibri"/>
              </a:rPr>
              <a:t>)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técnica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consiste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seguimiento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actual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máquina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predicción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fallos.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diferencia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del </a:t>
            </a:r>
            <a:r>
              <a:rPr dirty="0" sz="1200" spc="-10">
                <a:latin typeface="Calibri"/>
                <a:cs typeface="Calibri"/>
              </a:rPr>
              <a:t>mantenimiento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periódico,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10">
                <a:latin typeface="Calibri"/>
                <a:cs typeface="Calibri"/>
              </a:rPr>
              <a:t> servicios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basan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intervalos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programados,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CBM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basa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estado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máquina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dictar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cuándo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qué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mantenimiento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necesario.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palabras</a:t>
            </a:r>
            <a:r>
              <a:rPr dirty="0" sz="1200" spc="4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sencillas,</a:t>
            </a:r>
            <a:r>
              <a:rPr dirty="0" sz="1200" spc="4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4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describir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CBM</a:t>
            </a:r>
            <a:r>
              <a:rPr dirty="0" sz="1200" spc="4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gestión</a:t>
            </a:r>
            <a:r>
              <a:rPr dirty="0" sz="1200" spc="4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4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tareas</a:t>
            </a:r>
            <a:r>
              <a:rPr dirty="0" sz="1200" spc="4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función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indicadores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basados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activo.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Es </a:t>
            </a:r>
            <a:r>
              <a:rPr dirty="0" sz="1200">
                <a:latin typeface="Calibri"/>
                <a:cs typeface="Calibri"/>
              </a:rPr>
              <a:t>decir,</a:t>
            </a:r>
            <a:r>
              <a:rPr dirty="0" sz="1200" spc="19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CBM</a:t>
            </a:r>
            <a:r>
              <a:rPr dirty="0" sz="1200" spc="19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permite</a:t>
            </a:r>
            <a:r>
              <a:rPr dirty="0" sz="1200" spc="19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optimizar</a:t>
            </a:r>
            <a:r>
              <a:rPr dirty="0" sz="1200" spc="19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9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acciones</a:t>
            </a:r>
            <a:r>
              <a:rPr dirty="0" sz="1200" spc="18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preventivas</a:t>
            </a:r>
            <a:r>
              <a:rPr dirty="0" sz="1200" spc="19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8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correctivas</a:t>
            </a:r>
            <a:r>
              <a:rPr dirty="0" sz="1200" spc="19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evitando</a:t>
            </a:r>
            <a:r>
              <a:rPr dirty="0" sz="1200" spc="200">
                <a:latin typeface="Calibri"/>
                <a:cs typeface="Calibri"/>
              </a:rPr>
              <a:t> 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tradicional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basado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cronograma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/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calendario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ejecución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bien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realiza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cuando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surge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necesidad,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después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indicadores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muestren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equipo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fallar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rendimiento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está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deteriorando.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Otro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aspecto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importante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del </a:t>
            </a:r>
            <a:r>
              <a:rPr dirty="0" sz="1200">
                <a:latin typeface="Calibri"/>
                <a:cs typeface="Calibri"/>
              </a:rPr>
              <a:t>CBM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basa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datos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tiempo real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priorizar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optimizar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recursos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mantenimiento.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manera,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través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monitorización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condición,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determina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“salud”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equipo,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actúa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sólo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cuando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realmente necesario.</a:t>
            </a:r>
            <a:endParaRPr sz="1200">
              <a:latin typeface="Calibri"/>
              <a:cs typeface="Calibri"/>
            </a:endParaRPr>
          </a:p>
          <a:p>
            <a:pPr algn="just" marL="12700" marR="6985" indent="448945">
              <a:lnSpc>
                <a:spcPct val="1220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3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base</a:t>
            </a:r>
            <a:r>
              <a:rPr dirty="0" sz="1200" spc="13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3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3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experiencias</a:t>
            </a:r>
            <a:r>
              <a:rPr dirty="0" sz="1200" spc="12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obtenidas</a:t>
            </a:r>
            <a:r>
              <a:rPr dirty="0" sz="1200" spc="12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3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12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3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reparación</a:t>
            </a:r>
            <a:r>
              <a:rPr dirty="0" sz="1200" spc="135">
                <a:latin typeface="Calibri"/>
                <a:cs typeface="Calibri"/>
              </a:rPr>
              <a:t> 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generadores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determinado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basado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ofrece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más </a:t>
            </a:r>
            <a:r>
              <a:rPr dirty="0" sz="1200" spc="-10">
                <a:latin typeface="Calibri"/>
                <a:cs typeface="Calibri"/>
              </a:rPr>
              <a:t>herramientas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optimizar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gestión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mantenimiento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tipo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activo.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debe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múltiples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inspecciones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visuales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deben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cada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uno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los </a:t>
            </a:r>
            <a:r>
              <a:rPr dirty="0" sz="1200" spc="-10">
                <a:latin typeface="Calibri"/>
                <a:cs typeface="Calibri"/>
              </a:rPr>
              <a:t>elementos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poder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condición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así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obtener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cuantificado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activo.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000"/>
              </a:lnSpc>
              <a:spcBef>
                <a:spcPts val="615"/>
              </a:spcBef>
            </a:pP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evaluación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rendimiento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tiene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objetivo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cuantificar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rendimiento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unidad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planta,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investigar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oportunidades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mejoras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rendimiento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basadas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en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operaciones,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equipos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mantenimiento,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conduzcan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generación </a:t>
            </a:r>
            <a:r>
              <a:rPr dirty="0" sz="1200">
                <a:latin typeface="Calibri"/>
                <a:cs typeface="Calibri"/>
              </a:rPr>
              <a:t>adicional.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evaluación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cuantitativa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tiene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objetivo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caracterizar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establecer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tendencia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activos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sus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componentes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(Oak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Ridge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National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Laboratory, 2012).</a:t>
            </a:r>
            <a:endParaRPr sz="1200">
              <a:latin typeface="Calibri"/>
              <a:cs typeface="Calibri"/>
            </a:endParaRPr>
          </a:p>
          <a:p>
            <a:pPr algn="r" marR="13335">
              <a:lnSpc>
                <a:spcPct val="100000"/>
              </a:lnSpc>
              <a:spcBef>
                <a:spcPts val="910"/>
              </a:spcBef>
            </a:pP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capítulo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hará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guía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americana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condición</a:t>
            </a:r>
            <a:endParaRPr sz="1200">
              <a:latin typeface="Calibri"/>
              <a:cs typeface="Calibri"/>
            </a:endParaRPr>
          </a:p>
          <a:p>
            <a:pPr algn="r" marR="889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7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centrales</a:t>
            </a:r>
            <a:r>
              <a:rPr dirty="0" sz="1200" spc="17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hidráulicas</a:t>
            </a:r>
            <a:r>
              <a:rPr dirty="0" sz="1200" spc="17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7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nombre:</a:t>
            </a:r>
            <a:r>
              <a:rPr dirty="0" sz="1200" spc="18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“</a:t>
            </a:r>
            <a:r>
              <a:rPr dirty="0" sz="1200" i="1">
                <a:latin typeface="Calibri"/>
                <a:cs typeface="Calibri"/>
              </a:rPr>
              <a:t>Hydropower</a:t>
            </a:r>
            <a:r>
              <a:rPr dirty="0" sz="1200" spc="170" i="1">
                <a:latin typeface="Calibri"/>
                <a:cs typeface="Calibri"/>
              </a:rPr>
              <a:t>  </a:t>
            </a:r>
            <a:r>
              <a:rPr dirty="0" sz="1200" i="1">
                <a:latin typeface="Calibri"/>
                <a:cs typeface="Calibri"/>
              </a:rPr>
              <a:t>advancement</a:t>
            </a:r>
            <a:r>
              <a:rPr dirty="0" sz="1200" spc="180" i="1">
                <a:latin typeface="Calibri"/>
                <a:cs typeface="Calibri"/>
              </a:rPr>
              <a:t>  </a:t>
            </a:r>
            <a:r>
              <a:rPr dirty="0" sz="1200" i="1">
                <a:latin typeface="Calibri"/>
                <a:cs typeface="Calibri"/>
              </a:rPr>
              <a:t>project</a:t>
            </a:r>
            <a:r>
              <a:rPr dirty="0" sz="1200" spc="175" i="1">
                <a:latin typeface="Calibri"/>
                <a:cs typeface="Calibri"/>
              </a:rPr>
              <a:t>  </a:t>
            </a:r>
            <a:r>
              <a:rPr dirty="0" sz="1200" spc="-10" i="1">
                <a:latin typeface="Calibri"/>
                <a:cs typeface="Calibri"/>
              </a:rPr>
              <a:t>condition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8660" cy="45294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60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algn="just" marL="12700" marR="5080">
              <a:lnSpc>
                <a:spcPct val="122200"/>
              </a:lnSpc>
            </a:pPr>
            <a:r>
              <a:rPr dirty="0" sz="1200" i="1">
                <a:latin typeface="Calibri"/>
                <a:cs typeface="Calibri"/>
              </a:rPr>
              <a:t>assessment</a:t>
            </a:r>
            <a:r>
              <a:rPr dirty="0" sz="1200" spc="7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manual</a:t>
            </a:r>
            <a:r>
              <a:rPr dirty="0" sz="1200">
                <a:latin typeface="Calibri"/>
                <a:cs typeface="Calibri"/>
              </a:rPr>
              <a:t>”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debido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guía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completa,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mayores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observaciones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y </a:t>
            </a:r>
            <a:r>
              <a:rPr dirty="0" sz="1200">
                <a:latin typeface="Calibri"/>
                <a:cs typeface="Calibri"/>
              </a:rPr>
              <a:t>pautas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evaluación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contraparte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noruega,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también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usada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ámbito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CBM.</a:t>
            </a:r>
            <a:endParaRPr sz="1200">
              <a:latin typeface="Calibri"/>
              <a:cs typeface="Calibri"/>
            </a:endParaRPr>
          </a:p>
          <a:p>
            <a:pPr algn="just" marL="12700" marR="9525" indent="448945">
              <a:lnSpc>
                <a:spcPct val="1221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herramienta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hace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evaluación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activo </a:t>
            </a:r>
            <a:r>
              <a:rPr dirty="0" sz="1200">
                <a:latin typeface="Calibri"/>
                <a:cs typeface="Calibri"/>
              </a:rPr>
              <a:t>mediante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división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activo,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caso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divide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ocho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partes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4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son:</a:t>
            </a:r>
            <a:r>
              <a:rPr dirty="0" sz="1200" spc="4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bobinado</a:t>
            </a:r>
            <a:r>
              <a:rPr dirty="0" sz="1200" spc="4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estator,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núcleo</a:t>
            </a:r>
            <a:r>
              <a:rPr dirty="0" sz="1200" spc="4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estator,</a:t>
            </a:r>
            <a:r>
              <a:rPr dirty="0" sz="1200" spc="4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rotor,</a:t>
            </a:r>
            <a:r>
              <a:rPr dirty="0" sz="1200" spc="4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ventilación</a:t>
            </a:r>
            <a:r>
              <a:rPr dirty="0" sz="1200" spc="4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4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refrigeración, </a:t>
            </a:r>
            <a:r>
              <a:rPr dirty="0" sz="1200">
                <a:latin typeface="Calibri"/>
                <a:cs typeface="Calibri"/>
              </a:rPr>
              <a:t>aterramiento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 neutro,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cojinete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empuje,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cojinete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guía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eje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generador;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criterios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calificación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estos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elementos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caso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ocho: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visual,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edad, </a:t>
            </a:r>
            <a:r>
              <a:rPr dirty="0" sz="1200">
                <a:latin typeface="Calibri"/>
                <a:cs typeface="Calibri"/>
              </a:rPr>
              <a:t>tecnología</a:t>
            </a:r>
            <a:r>
              <a:rPr dirty="0" sz="1200" spc="40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instalada,</a:t>
            </a:r>
            <a:r>
              <a:rPr dirty="0" sz="1200" spc="40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restricción</a:t>
            </a:r>
            <a:r>
              <a:rPr dirty="0" sz="1200" spc="4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operación,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eléctricas</a:t>
            </a:r>
            <a:r>
              <a:rPr dirty="0" sz="1200" spc="40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estator,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pruebas </a:t>
            </a:r>
            <a:r>
              <a:rPr dirty="0" sz="1200">
                <a:latin typeface="Calibri"/>
                <a:cs typeface="Calibri"/>
              </a:rPr>
              <a:t>eléctricas</a:t>
            </a:r>
            <a:r>
              <a:rPr dirty="0" sz="1200" spc="16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7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rotor,</a:t>
            </a:r>
            <a:r>
              <a:rPr dirty="0" sz="1200" spc="17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17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eléctricas</a:t>
            </a:r>
            <a:r>
              <a:rPr dirty="0" sz="1200" spc="17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7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núcleo</a:t>
            </a:r>
            <a:r>
              <a:rPr dirty="0" sz="1200" spc="17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7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17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7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requerimiento</a:t>
            </a:r>
            <a:r>
              <a:rPr dirty="0" sz="1200" spc="170">
                <a:latin typeface="Calibri"/>
                <a:cs typeface="Calibri"/>
              </a:rPr>
              <a:t> 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 spc="-10">
                <a:latin typeface="Calibri"/>
                <a:cs typeface="Calibri"/>
              </a:rPr>
              <a:t>mantenimiento.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19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Teniendo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dividido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generador,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diferentes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criterios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evaluación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fin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herramienta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 cuantificar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evaluaciones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asignarles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peso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tanto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cada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cada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criterio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evaluación,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obteniendo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tabla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evaluación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muestra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Tabla</a:t>
            </a:r>
            <a:r>
              <a:rPr dirty="0" sz="1200" spc="-1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" action="ppaction://hlinksldjump"/>
              </a:rPr>
              <a:t>14</a:t>
            </a:r>
            <a:r>
              <a:rPr dirty="0" sz="1200" spc="-25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Tabla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14.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310"/>
              </a:spcBef>
            </a:pPr>
            <a:r>
              <a:rPr dirty="0" sz="1200">
                <a:latin typeface="Calibri"/>
                <a:cs typeface="Calibri"/>
              </a:rPr>
              <a:t>Evaluación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puntuación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 la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condición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899464" y="5077078"/>
          <a:ext cx="5930900" cy="40760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9560"/>
                <a:gridCol w="281940"/>
                <a:gridCol w="225425"/>
                <a:gridCol w="361314"/>
                <a:gridCol w="454025"/>
                <a:gridCol w="440689"/>
                <a:gridCol w="427989"/>
                <a:gridCol w="474979"/>
                <a:gridCol w="417195"/>
                <a:gridCol w="845819"/>
                <a:gridCol w="358139"/>
              </a:tblGrid>
              <a:tr h="14236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965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000" spc="-10" b="1">
                          <a:latin typeface="Calibri"/>
                          <a:cs typeface="Calibri"/>
                        </a:rPr>
                        <a:t>Generador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estado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físico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edad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3937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 marR="350520">
                        <a:lnSpc>
                          <a:spcPct val="104400"/>
                        </a:lnSpc>
                        <a:spcBef>
                          <a:spcPts val="2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tecnología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instalada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857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 marR="245110">
                        <a:lnSpc>
                          <a:spcPct val="104400"/>
                        </a:lnSpc>
                        <a:spcBef>
                          <a:spcPts val="58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restricciones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operativas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7429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 marR="375920">
                        <a:lnSpc>
                          <a:spcPct val="104400"/>
                        </a:lnSpc>
                        <a:spcBef>
                          <a:spcPts val="54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Pruebas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eléctricas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bobinado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estator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858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Pruebas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eléctricas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rotor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825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 marR="375920">
                        <a:lnSpc>
                          <a:spcPct val="103299"/>
                        </a:lnSpc>
                        <a:spcBef>
                          <a:spcPts val="69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Pruebas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eléctricas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núcleo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estator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8826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 marR="163830">
                        <a:lnSpc>
                          <a:spcPct val="103299"/>
                        </a:lnSpc>
                        <a:spcBef>
                          <a:spcPts val="46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requerimiento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mantenimiento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5905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calidad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datos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Peso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cada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parte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0477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210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dirty="0" sz="900" spc="-10" b="1">
                          <a:latin typeface="Calibri"/>
                          <a:cs typeface="Calibri"/>
                        </a:rPr>
                        <a:t>Bobinado</a:t>
                      </a:r>
                      <a:r>
                        <a:rPr dirty="0" sz="900" spc="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estator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914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3.0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946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5420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Núcleo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estator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1.5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215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732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900" spc="-10" b="1">
                          <a:latin typeface="Calibri"/>
                          <a:cs typeface="Calibri"/>
                        </a:rPr>
                        <a:t>Rotor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77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2.5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215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900" spc="-10" b="1">
                          <a:latin typeface="Calibri"/>
                          <a:cs typeface="Calibri"/>
                        </a:rPr>
                        <a:t>Ventilación</a:t>
                      </a:r>
                      <a:r>
                        <a:rPr dirty="0" sz="900" spc="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900" spc="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refrigeración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8953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2.0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927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732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900" spc="-10" b="1">
                          <a:latin typeface="Calibri"/>
                          <a:cs typeface="Calibri"/>
                        </a:rPr>
                        <a:t>Aterrado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neutro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0.5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215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605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Cojinete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empuje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215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Cojinetes</a:t>
                      </a:r>
                      <a:r>
                        <a:rPr dirty="0" sz="9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guías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939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977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732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Eje</a:t>
                      </a:r>
                      <a:r>
                        <a:rPr dirty="0" sz="9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generador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1.5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228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8780">
                <a:tc>
                  <a:txBody>
                    <a:bodyPr/>
                    <a:lstStyle/>
                    <a:p>
                      <a:pPr marL="40640" marR="320675">
                        <a:lnSpc>
                          <a:spcPct val="102200"/>
                        </a:lnSpc>
                        <a:spcBef>
                          <a:spcPts val="405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Peso</a:t>
                      </a:r>
                      <a:r>
                        <a:rPr dirty="0" sz="9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 parámetros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5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condición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5143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2.0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30810">
                        <a:lnSpc>
                          <a:spcPct val="100000"/>
                        </a:lnSpc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76530">
                        <a:lnSpc>
                          <a:spcPct val="100000"/>
                        </a:lnSpc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68910">
                        <a:lnSpc>
                          <a:spcPct val="100000"/>
                        </a:lnSpc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3.0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64465">
                        <a:lnSpc>
                          <a:spcPct val="100000"/>
                        </a:lnSpc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2.5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87325">
                        <a:lnSpc>
                          <a:spcPct val="100000"/>
                        </a:lnSpc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58115">
                        <a:lnSpc>
                          <a:spcPct val="100000"/>
                        </a:lnSpc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1.5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2200"/>
                        </a:lnSpc>
                        <a:spcBef>
                          <a:spcPts val="405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4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final</a:t>
                      </a:r>
                      <a:r>
                        <a:rPr dirty="0" sz="900" spc="-5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5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calidad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datos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5143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ctr" marL="37465">
                        <a:lnSpc>
                          <a:spcPct val="100000"/>
                        </a:lnSpc>
                      </a:pPr>
                      <a:r>
                        <a:rPr dirty="0" sz="850" spc="-20">
                          <a:latin typeface="Calibri"/>
                          <a:cs typeface="Calibri"/>
                        </a:rPr>
                        <a:t>0.00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1310">
                <a:tc gridSpan="11">
                  <a:txBody>
                    <a:bodyPr/>
                    <a:lstStyle/>
                    <a:p>
                      <a:pPr marL="4743450">
                        <a:lnSpc>
                          <a:spcPct val="100000"/>
                        </a:lnSpc>
                        <a:spcBef>
                          <a:spcPts val="120"/>
                        </a:spcBef>
                        <a:tabLst>
                          <a:tab pos="5590540" algn="l"/>
                        </a:tabLst>
                      </a:pPr>
                      <a:r>
                        <a:rPr dirty="0" sz="900" spc="-10" b="1">
                          <a:latin typeface="Calibri"/>
                          <a:cs typeface="Calibri"/>
                        </a:rPr>
                        <a:t>Indicador</a:t>
                      </a:r>
                      <a:r>
                        <a:rPr dirty="0" sz="900" spc="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final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baseline="-35947" sz="1275" spc="-30">
                          <a:latin typeface="Calibri"/>
                          <a:cs typeface="Calibri"/>
                        </a:rPr>
                        <a:t>0.00</a:t>
                      </a:r>
                      <a:endParaRPr baseline="-35947" sz="1275">
                        <a:latin typeface="Calibri"/>
                        <a:cs typeface="Calibri"/>
                      </a:endParaRPr>
                    </a:p>
                    <a:p>
                      <a:pPr marL="476758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 generador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52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4" name="object 4" descr=""/>
          <p:cNvSpPr txBox="1"/>
          <p:nvPr/>
        </p:nvSpPr>
        <p:spPr>
          <a:xfrm>
            <a:off x="886764" y="9217914"/>
            <a:ext cx="29032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Fuente: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(Oak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Ridge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National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Laboratory,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2012)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90565" cy="6848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61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algn="just" marL="12700" marR="5080" indent="448945">
              <a:lnSpc>
                <a:spcPct val="122200"/>
              </a:lnSpc>
            </a:pP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tener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cuenta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pesos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definitivos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algunos </a:t>
            </a:r>
            <a:r>
              <a:rPr dirty="0" sz="1200">
                <a:latin typeface="Calibri"/>
                <a:cs typeface="Calibri"/>
              </a:rPr>
              <a:t>parámetros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afectan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condición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menor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grado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otros;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también </a:t>
            </a:r>
            <a:r>
              <a:rPr dirty="0" sz="1200">
                <a:latin typeface="Calibri"/>
                <a:cs typeface="Calibri"/>
              </a:rPr>
              <a:t>algunas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menos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importantes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otras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completo. </a:t>
            </a:r>
            <a:r>
              <a:rPr dirty="0" sz="1200">
                <a:latin typeface="Calibri"/>
                <a:cs typeface="Calibri"/>
              </a:rPr>
              <a:t>Estos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factores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ponderación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deben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previamente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determinados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consenso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entre </a:t>
            </a:r>
            <a:r>
              <a:rPr dirty="0" sz="1200">
                <a:latin typeface="Calibri"/>
                <a:cs typeface="Calibri"/>
              </a:rPr>
              <a:t>ingenieros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mecánicos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eléctricos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experimentados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sector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hidroeléctrico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expertos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en </a:t>
            </a:r>
            <a:r>
              <a:rPr dirty="0" sz="1200">
                <a:latin typeface="Calibri"/>
                <a:cs typeface="Calibri"/>
              </a:rPr>
              <a:t>O&amp;M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planta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(Oak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Ridge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Laboratory,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2012).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decir,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hacer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conceso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para </a:t>
            </a:r>
            <a:r>
              <a:rPr dirty="0" sz="1200">
                <a:latin typeface="Calibri"/>
                <a:cs typeface="Calibri"/>
              </a:rPr>
              <a:t>definir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factores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peso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cada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elemento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criterio,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adaptarse</a:t>
            </a:r>
            <a:r>
              <a:rPr dirty="0" sz="1200" spc="3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realidad </a:t>
            </a:r>
            <a:r>
              <a:rPr dirty="0" sz="1200">
                <a:latin typeface="Calibri"/>
                <a:cs typeface="Calibri"/>
              </a:rPr>
              <a:t>tecnológica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cada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país,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operatividad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planta,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disponibilidad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monetaria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planta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al </a:t>
            </a:r>
            <a:r>
              <a:rPr dirty="0" sz="1200">
                <a:latin typeface="Calibri"/>
                <a:cs typeface="Calibri"/>
              </a:rPr>
              <a:t>hecho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cada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diferente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aun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cuando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tenga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generadores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similares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en </a:t>
            </a:r>
            <a:r>
              <a:rPr dirty="0" sz="1200">
                <a:latin typeface="Calibri"/>
                <a:cs typeface="Calibri"/>
              </a:rPr>
              <a:t>planta.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siguiente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capítulo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teniendo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historia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operativa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generadores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U.P.H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Carhuaquero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podrá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trabajar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estos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factores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peso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cada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uno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los </a:t>
            </a:r>
            <a:r>
              <a:rPr dirty="0" sz="1200">
                <a:latin typeface="Calibri"/>
                <a:cs typeface="Calibri"/>
              </a:rPr>
              <a:t>generadores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demostrando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dinámica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herramienta.</a:t>
            </a:r>
            <a:endParaRPr sz="1200">
              <a:latin typeface="Calibri"/>
              <a:cs typeface="Calibri"/>
            </a:endParaRPr>
          </a:p>
          <a:p>
            <a:pPr algn="just" marL="12700" marR="10160" indent="448945">
              <a:lnSpc>
                <a:spcPct val="1222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Ahora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trabajará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detalle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cada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criterio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calificación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manual.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los </a:t>
            </a:r>
            <a:r>
              <a:rPr dirty="0" sz="1200">
                <a:latin typeface="Calibri"/>
                <a:cs typeface="Calibri"/>
              </a:rPr>
              <a:t>puntajes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calificación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van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0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10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donde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0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peor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calificación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10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mejor calificación,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manual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ofrece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ciertos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puntos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evaluación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poder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hacer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puntuación </a:t>
            </a:r>
            <a:r>
              <a:rPr dirty="0" sz="1200" spc="-25">
                <a:latin typeface="Calibri"/>
                <a:cs typeface="Calibri"/>
              </a:rPr>
              <a:t>en </a:t>
            </a:r>
            <a:r>
              <a:rPr dirty="0" sz="1200">
                <a:latin typeface="Calibri"/>
                <a:cs typeface="Calibri"/>
              </a:rPr>
              <a:t>cada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criterio.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10"/>
              </a:spcBef>
            </a:pPr>
            <a:r>
              <a:rPr dirty="0" sz="1200" b="1" i="1">
                <a:latin typeface="Calibri"/>
                <a:cs typeface="Calibri"/>
              </a:rPr>
              <a:t>3.1.1</a:t>
            </a:r>
            <a:r>
              <a:rPr dirty="0" sz="1200" spc="3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Criterio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calificación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condición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visual</a:t>
            </a:r>
            <a:endParaRPr sz="1200">
              <a:latin typeface="Calibri"/>
              <a:cs typeface="Calibri"/>
            </a:endParaRPr>
          </a:p>
          <a:p>
            <a:pPr algn="just" marL="12700" marR="8255" indent="448945">
              <a:lnSpc>
                <a:spcPct val="1221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criterio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referencia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evaluación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elementos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visibles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 </a:t>
            </a:r>
            <a:r>
              <a:rPr dirty="0" sz="1200">
                <a:latin typeface="Calibri"/>
                <a:cs typeface="Calibri"/>
              </a:rPr>
              <a:t>como: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bobinado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estator,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componentes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flojos,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evidencia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 spc="-10">
                <a:latin typeface="Calibri"/>
                <a:cs typeface="Calibri"/>
              </a:rPr>
              <a:t>sobrecalentamiento,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derrames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intercambiadores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calor,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evidencia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efectos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corona, </a:t>
            </a:r>
            <a:r>
              <a:rPr dirty="0" sz="1200">
                <a:latin typeface="Calibri"/>
                <a:cs typeface="Calibri"/>
              </a:rPr>
              <a:t>etc.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tener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data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histórica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cada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criterio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poder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tener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visión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más </a:t>
            </a:r>
            <a:r>
              <a:rPr dirty="0" sz="1200">
                <a:latin typeface="Calibri"/>
                <a:cs typeface="Calibri"/>
              </a:rPr>
              <a:t>completa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activo,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además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discusión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completa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personal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planta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para </a:t>
            </a:r>
            <a:r>
              <a:rPr dirty="0" sz="1200">
                <a:latin typeface="Calibri"/>
                <a:cs typeface="Calibri"/>
              </a:rPr>
              <a:t>complementar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datos.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calificación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criterios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visual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basa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tabla </a:t>
            </a:r>
            <a:r>
              <a:rPr dirty="0" sz="1200">
                <a:latin typeface="Calibri"/>
                <a:cs typeface="Calibri"/>
              </a:rPr>
              <a:t>siguiente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Tabla</a:t>
            </a:r>
            <a:r>
              <a:rPr dirty="0" sz="1200" spc="-3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15</a:t>
            </a:r>
            <a:r>
              <a:rPr dirty="0" sz="1200">
                <a:latin typeface="Calibri"/>
                <a:cs typeface="Calibri"/>
              </a:rPr>
              <a:t>),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obtenida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manual.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Calibri"/>
                <a:cs typeface="Calibri"/>
              </a:rPr>
              <a:t>Tabla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15.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1200">
                <a:latin typeface="Calibri"/>
                <a:cs typeface="Calibri"/>
              </a:rPr>
              <a:t>Criterio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Clasificación </a:t>
            </a:r>
            <a:r>
              <a:rPr dirty="0" sz="1200">
                <a:latin typeface="Calibri"/>
                <a:cs typeface="Calibri"/>
              </a:rPr>
              <a:t>de 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condición</a:t>
            </a:r>
            <a:r>
              <a:rPr dirty="0" sz="1200">
                <a:latin typeface="Calibri"/>
                <a:cs typeface="Calibri"/>
              </a:rPr>
              <a:t> visual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</a:t>
            </a:r>
            <a:endParaRPr sz="1200">
              <a:latin typeface="Calibri"/>
              <a:cs typeface="Calibri"/>
            </a:endParaRPr>
          </a:p>
          <a:p>
            <a:pPr marL="1274445">
              <a:lnSpc>
                <a:spcPct val="100000"/>
              </a:lnSpc>
              <a:spcBef>
                <a:spcPts val="509"/>
              </a:spcBef>
            </a:pPr>
            <a:r>
              <a:rPr dirty="0" sz="1100" b="1">
                <a:latin typeface="Calibri"/>
                <a:cs typeface="Calibri"/>
              </a:rPr>
              <a:t>Criterios</a:t>
            </a:r>
            <a:r>
              <a:rPr dirty="0" sz="1100" spc="-1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de</a:t>
            </a:r>
            <a:r>
              <a:rPr dirty="0" sz="1100" spc="-15" b="1">
                <a:latin typeface="Calibri"/>
                <a:cs typeface="Calibri"/>
              </a:rPr>
              <a:t> </a:t>
            </a:r>
            <a:r>
              <a:rPr dirty="0" sz="1100" spc="-10" b="1">
                <a:latin typeface="Calibri"/>
                <a:cs typeface="Calibri"/>
              </a:rPr>
              <a:t>clasificación</a:t>
            </a:r>
            <a:r>
              <a:rPr dirty="0" sz="1100" spc="-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del</a:t>
            </a:r>
            <a:r>
              <a:rPr dirty="0" sz="1100" spc="-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estado</a:t>
            </a:r>
            <a:r>
              <a:rPr dirty="0" sz="1100" spc="-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físico</a:t>
            </a:r>
            <a:r>
              <a:rPr dirty="0" sz="1100" spc="-1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del</a:t>
            </a:r>
            <a:r>
              <a:rPr dirty="0" sz="1100" spc="-10" b="1">
                <a:latin typeface="Calibri"/>
                <a:cs typeface="Calibri"/>
              </a:rPr>
              <a:t> Generador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99464" y="7085965"/>
            <a:ext cx="5761990" cy="6350"/>
          </a:xfrm>
          <a:custGeom>
            <a:avLst/>
            <a:gdLst/>
            <a:ahLst/>
            <a:cxnLst/>
            <a:rect l="l" t="t" r="r" b="b"/>
            <a:pathLst>
              <a:path w="5761990" h="6350">
                <a:moveTo>
                  <a:pt x="5761609" y="0"/>
                </a:moveTo>
                <a:lnTo>
                  <a:pt x="0" y="0"/>
                </a:lnTo>
                <a:lnTo>
                  <a:pt x="0" y="6095"/>
                </a:lnTo>
                <a:lnTo>
                  <a:pt x="5761609" y="6095"/>
                </a:lnTo>
                <a:lnTo>
                  <a:pt x="57616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40104" y="7398791"/>
            <a:ext cx="548640" cy="397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1445" marR="5080" indent="-119380">
              <a:lnSpc>
                <a:spcPct val="122000"/>
              </a:lnSpc>
              <a:spcBef>
                <a:spcPts val="100"/>
              </a:spcBef>
            </a:pPr>
            <a:r>
              <a:rPr dirty="0" sz="1000" spc="-10" b="1">
                <a:latin typeface="Calibri"/>
                <a:cs typeface="Calibri"/>
              </a:rPr>
              <a:t>Condición Física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392551" y="7525892"/>
            <a:ext cx="63690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latin typeface="Calibri"/>
                <a:cs typeface="Calibri"/>
              </a:rPr>
              <a:t>Descripción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921502" y="7305826"/>
            <a:ext cx="709930" cy="5835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22100"/>
              </a:lnSpc>
              <a:spcBef>
                <a:spcPts val="100"/>
              </a:spcBef>
            </a:pPr>
            <a:r>
              <a:rPr dirty="0" sz="1000" spc="-10" b="1">
                <a:latin typeface="Calibri"/>
                <a:cs typeface="Calibri"/>
              </a:rPr>
              <a:t>Puntuación </a:t>
            </a:r>
            <a:r>
              <a:rPr dirty="0" sz="1000" b="1">
                <a:latin typeface="Calibri"/>
                <a:cs typeface="Calibri"/>
              </a:rPr>
              <a:t>de</a:t>
            </a:r>
            <a:r>
              <a:rPr dirty="0" sz="1000" spc="-10" b="1">
                <a:latin typeface="Calibri"/>
                <a:cs typeface="Calibri"/>
              </a:rPr>
              <a:t> Condición Física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899464" y="7332865"/>
            <a:ext cx="5761990" cy="6350"/>
          </a:xfrm>
          <a:custGeom>
            <a:avLst/>
            <a:gdLst/>
            <a:ahLst/>
            <a:cxnLst/>
            <a:rect l="l" t="t" r="r" b="b"/>
            <a:pathLst>
              <a:path w="5761990" h="6350">
                <a:moveTo>
                  <a:pt x="4991938" y="0"/>
                </a:moveTo>
                <a:lnTo>
                  <a:pt x="636981" y="0"/>
                </a:lnTo>
                <a:lnTo>
                  <a:pt x="630923" y="0"/>
                </a:lnTo>
                <a:lnTo>
                  <a:pt x="0" y="0"/>
                </a:lnTo>
                <a:lnTo>
                  <a:pt x="0" y="6083"/>
                </a:lnTo>
                <a:lnTo>
                  <a:pt x="630885" y="6083"/>
                </a:lnTo>
                <a:lnTo>
                  <a:pt x="636981" y="6083"/>
                </a:lnTo>
                <a:lnTo>
                  <a:pt x="4991938" y="6083"/>
                </a:lnTo>
                <a:lnTo>
                  <a:pt x="4991938" y="0"/>
                </a:lnTo>
                <a:close/>
              </a:path>
              <a:path w="5761990" h="6350">
                <a:moveTo>
                  <a:pt x="5761685" y="0"/>
                </a:moveTo>
                <a:lnTo>
                  <a:pt x="4998161" y="0"/>
                </a:lnTo>
                <a:lnTo>
                  <a:pt x="4992065" y="0"/>
                </a:lnTo>
                <a:lnTo>
                  <a:pt x="4992065" y="6083"/>
                </a:lnTo>
                <a:lnTo>
                  <a:pt x="4998161" y="6083"/>
                </a:lnTo>
                <a:lnTo>
                  <a:pt x="5761685" y="6083"/>
                </a:lnTo>
                <a:lnTo>
                  <a:pt x="57616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899464" y="7932165"/>
            <a:ext cx="5761990" cy="6350"/>
          </a:xfrm>
          <a:custGeom>
            <a:avLst/>
            <a:gdLst/>
            <a:ahLst/>
            <a:cxnLst/>
            <a:rect l="l" t="t" r="r" b="b"/>
            <a:pathLst>
              <a:path w="5761990" h="6350">
                <a:moveTo>
                  <a:pt x="4991938" y="0"/>
                </a:moveTo>
                <a:lnTo>
                  <a:pt x="636981" y="0"/>
                </a:lnTo>
                <a:lnTo>
                  <a:pt x="630923" y="0"/>
                </a:lnTo>
                <a:lnTo>
                  <a:pt x="0" y="0"/>
                </a:lnTo>
                <a:lnTo>
                  <a:pt x="0" y="6096"/>
                </a:lnTo>
                <a:lnTo>
                  <a:pt x="630885" y="6096"/>
                </a:lnTo>
                <a:lnTo>
                  <a:pt x="636981" y="6096"/>
                </a:lnTo>
                <a:lnTo>
                  <a:pt x="4991938" y="6096"/>
                </a:lnTo>
                <a:lnTo>
                  <a:pt x="4991938" y="0"/>
                </a:lnTo>
                <a:close/>
              </a:path>
              <a:path w="5761990" h="6350">
                <a:moveTo>
                  <a:pt x="5761685" y="0"/>
                </a:moveTo>
                <a:lnTo>
                  <a:pt x="4998161" y="0"/>
                </a:lnTo>
                <a:lnTo>
                  <a:pt x="4992065" y="0"/>
                </a:lnTo>
                <a:lnTo>
                  <a:pt x="4992065" y="6096"/>
                </a:lnTo>
                <a:lnTo>
                  <a:pt x="4998161" y="6096"/>
                </a:lnTo>
                <a:lnTo>
                  <a:pt x="5761685" y="6096"/>
                </a:lnTo>
                <a:lnTo>
                  <a:pt x="57616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947724" y="7868563"/>
            <a:ext cx="532130" cy="4705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 marR="5080" indent="-5080">
              <a:lnSpc>
                <a:spcPct val="146000"/>
              </a:lnSpc>
              <a:spcBef>
                <a:spcPts val="100"/>
              </a:spcBef>
            </a:pPr>
            <a:r>
              <a:rPr dirty="0" sz="1000" spc="-10" b="1">
                <a:latin typeface="Calibri"/>
                <a:cs typeface="Calibri"/>
              </a:rPr>
              <a:t>Excelente </a:t>
            </a:r>
            <a:r>
              <a:rPr dirty="0" sz="1000" b="1">
                <a:latin typeface="Calibri"/>
                <a:cs typeface="Calibri"/>
              </a:rPr>
              <a:t>Muy</a:t>
            </a:r>
            <a:r>
              <a:rPr dirty="0" sz="1000" spc="-20" b="1">
                <a:latin typeface="Calibri"/>
                <a:cs typeface="Calibri"/>
              </a:rPr>
              <a:t> bien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107429" y="7868563"/>
            <a:ext cx="337820" cy="470534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1000">
                <a:latin typeface="Calibri"/>
                <a:cs typeface="Calibri"/>
              </a:rPr>
              <a:t>9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–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10</a:t>
            </a:r>
            <a:endParaRPr sz="1000">
              <a:latin typeface="Calibri"/>
              <a:cs typeface="Calibri"/>
            </a:endParaRPr>
          </a:p>
          <a:p>
            <a:pPr marL="44450">
              <a:lnSpc>
                <a:spcPct val="100000"/>
              </a:lnSpc>
              <a:spcBef>
                <a:spcPts val="555"/>
              </a:spcBef>
            </a:pPr>
            <a:r>
              <a:rPr dirty="0" sz="1000">
                <a:latin typeface="Calibri"/>
                <a:cs typeface="Calibri"/>
              </a:rPr>
              <a:t>7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–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50">
                <a:latin typeface="Calibri"/>
                <a:cs typeface="Calibri"/>
              </a:rPr>
              <a:t>8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572513" y="7868563"/>
            <a:ext cx="4210685" cy="16579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98425">
              <a:lnSpc>
                <a:spcPct val="146000"/>
              </a:lnSpc>
              <a:spcBef>
                <a:spcPts val="100"/>
              </a:spcBef>
            </a:pPr>
            <a:r>
              <a:rPr dirty="0" sz="1000">
                <a:latin typeface="Calibri"/>
                <a:cs typeface="Calibri"/>
              </a:rPr>
              <a:t>Sin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defectos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notables.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Algunos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envejecimiento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desgaste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pueden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ser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notables. </a:t>
            </a:r>
            <a:r>
              <a:rPr dirty="0" sz="1000">
                <a:latin typeface="Calibri"/>
                <a:cs typeface="Calibri"/>
              </a:rPr>
              <a:t>Solo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observan</a:t>
            </a:r>
            <a:r>
              <a:rPr dirty="0" sz="1000" spc="-10">
                <a:latin typeface="Calibri"/>
                <a:cs typeface="Calibri"/>
              </a:rPr>
              <a:t> deterioros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 defectos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menores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y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operatividad</a:t>
            </a:r>
            <a:r>
              <a:rPr dirty="0" sz="1000" spc="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afecta.</a:t>
            </a:r>
            <a:endParaRPr sz="1000">
              <a:latin typeface="Calibri"/>
              <a:cs typeface="Calibri"/>
            </a:endParaRPr>
          </a:p>
          <a:p>
            <a:pPr marL="12700" marR="365760">
              <a:lnSpc>
                <a:spcPct val="122000"/>
              </a:lnSpc>
              <a:spcBef>
                <a:spcPts val="275"/>
              </a:spcBef>
            </a:pPr>
            <a:r>
              <a:rPr dirty="0" sz="1000">
                <a:latin typeface="Calibri"/>
                <a:cs typeface="Calibri"/>
              </a:rPr>
              <a:t>Algunos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deterioros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defectos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son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evidentes,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pero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función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no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ve</a:t>
            </a:r>
            <a:r>
              <a:rPr dirty="0" sz="1000" spc="-10">
                <a:latin typeface="Calibri"/>
                <a:cs typeface="Calibri"/>
              </a:rPr>
              <a:t> significativamente</a:t>
            </a:r>
            <a:r>
              <a:rPr dirty="0" sz="1000">
                <a:latin typeface="Calibri"/>
                <a:cs typeface="Calibri"/>
              </a:rPr>
              <a:t> afectada.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Evidencia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aislada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 corona,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componentes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de</a:t>
            </a:r>
            <a:r>
              <a:rPr dirty="0" sz="1000">
                <a:latin typeface="Calibri"/>
                <a:cs typeface="Calibri"/>
              </a:rPr>
              <a:t> bobinada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floja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enfriadores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sucios.</a:t>
            </a:r>
            <a:endParaRPr sz="1000">
              <a:latin typeface="Calibri"/>
              <a:cs typeface="Calibri"/>
            </a:endParaRPr>
          </a:p>
          <a:p>
            <a:pPr marL="12700" marR="5080">
              <a:lnSpc>
                <a:spcPct val="122000"/>
              </a:lnSpc>
              <a:spcBef>
                <a:spcPts val="290"/>
              </a:spcBef>
            </a:pPr>
            <a:r>
              <a:rPr dirty="0" sz="1000" spc="-10">
                <a:latin typeface="Calibri"/>
                <a:cs typeface="Calibri"/>
              </a:rPr>
              <a:t>Deterioro </a:t>
            </a:r>
            <a:r>
              <a:rPr dirty="0" sz="1000">
                <a:latin typeface="Calibri"/>
                <a:cs typeface="Calibri"/>
              </a:rPr>
              <a:t>moderado,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operatividad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sigue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siendo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adecuada,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pero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eficiencia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de</a:t>
            </a:r>
            <a:r>
              <a:rPr dirty="0" sz="1000">
                <a:latin typeface="Calibri"/>
                <a:cs typeface="Calibri"/>
              </a:rPr>
              <a:t> la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unidad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puede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verse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afectada.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Algunas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áreas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presentan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descarga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en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corona, componentes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 bobinado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flojo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incrustaciones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en</a:t>
            </a:r>
            <a:r>
              <a:rPr dirty="0" sz="1000" spc="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el </a:t>
            </a:r>
            <a:r>
              <a:rPr dirty="0" sz="1000" spc="-10">
                <a:latin typeface="Calibri"/>
                <a:cs typeface="Calibri"/>
              </a:rPr>
              <a:t>refrigerador.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033068" y="8568690"/>
            <a:ext cx="36576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latin typeface="Calibri"/>
                <a:cs typeface="Calibri"/>
              </a:rPr>
              <a:t>Bueno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139434" y="8568690"/>
            <a:ext cx="2743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alibri"/>
                <a:cs typeface="Calibri"/>
              </a:rPr>
              <a:t>5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–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50">
                <a:latin typeface="Calibri"/>
                <a:cs typeface="Calibri"/>
              </a:rPr>
              <a:t>6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001064" y="9163050"/>
            <a:ext cx="4267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latin typeface="Calibri"/>
                <a:cs typeface="Calibri"/>
              </a:rPr>
              <a:t>Regular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139434" y="9163050"/>
            <a:ext cx="2743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alibri"/>
                <a:cs typeface="Calibri"/>
              </a:rPr>
              <a:t>3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–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50">
                <a:latin typeface="Calibri"/>
                <a:cs typeface="Calibri"/>
              </a:rPr>
              <a:t>4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890320" y="9570415"/>
            <a:ext cx="5770880" cy="6350"/>
          </a:xfrm>
          <a:custGeom>
            <a:avLst/>
            <a:gdLst/>
            <a:ahLst/>
            <a:cxnLst/>
            <a:rect l="l" t="t" r="r" b="b"/>
            <a:pathLst>
              <a:path w="5770880" h="6350">
                <a:moveTo>
                  <a:pt x="5770829" y="0"/>
                </a:moveTo>
                <a:lnTo>
                  <a:pt x="5770829" y="0"/>
                </a:lnTo>
                <a:lnTo>
                  <a:pt x="0" y="0"/>
                </a:lnTo>
                <a:lnTo>
                  <a:pt x="0" y="6096"/>
                </a:lnTo>
                <a:lnTo>
                  <a:pt x="5770829" y="6096"/>
                </a:lnTo>
                <a:lnTo>
                  <a:pt x="57708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148585" y="435356"/>
            <a:ext cx="3260725" cy="6616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254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62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100"/>
              </a:spcBef>
            </a:pPr>
            <a:endParaRPr sz="11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dirty="0" sz="1100" b="1">
                <a:latin typeface="Calibri"/>
                <a:cs typeface="Calibri"/>
              </a:rPr>
              <a:t>Criterios</a:t>
            </a:r>
            <a:r>
              <a:rPr dirty="0" sz="1100" spc="-1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de</a:t>
            </a:r>
            <a:r>
              <a:rPr dirty="0" sz="1100" spc="-15" b="1">
                <a:latin typeface="Calibri"/>
                <a:cs typeface="Calibri"/>
              </a:rPr>
              <a:t> </a:t>
            </a:r>
            <a:r>
              <a:rPr dirty="0" sz="1100" spc="-10" b="1">
                <a:latin typeface="Calibri"/>
                <a:cs typeface="Calibri"/>
              </a:rPr>
              <a:t>clasificación</a:t>
            </a:r>
            <a:r>
              <a:rPr dirty="0" sz="1100" spc="-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del</a:t>
            </a:r>
            <a:r>
              <a:rPr dirty="0" sz="1100" spc="-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estado</a:t>
            </a:r>
            <a:r>
              <a:rPr dirty="0" sz="1100" spc="-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físico</a:t>
            </a:r>
            <a:r>
              <a:rPr dirty="0" sz="1100" spc="-1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del</a:t>
            </a:r>
            <a:r>
              <a:rPr dirty="0" sz="1100" spc="-10" b="1">
                <a:latin typeface="Calibri"/>
                <a:cs typeface="Calibri"/>
              </a:rPr>
              <a:t> Generador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99464" y="899159"/>
            <a:ext cx="5761990" cy="6350"/>
          </a:xfrm>
          <a:custGeom>
            <a:avLst/>
            <a:gdLst/>
            <a:ahLst/>
            <a:cxnLst/>
            <a:rect l="l" t="t" r="r" b="b"/>
            <a:pathLst>
              <a:path w="5761990" h="6350">
                <a:moveTo>
                  <a:pt x="5761609" y="0"/>
                </a:moveTo>
                <a:lnTo>
                  <a:pt x="0" y="0"/>
                </a:lnTo>
                <a:lnTo>
                  <a:pt x="0" y="6096"/>
                </a:lnTo>
                <a:lnTo>
                  <a:pt x="5761609" y="6096"/>
                </a:lnTo>
                <a:lnTo>
                  <a:pt x="57616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40104" y="1212239"/>
            <a:ext cx="548640" cy="397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1445" marR="5080" indent="-119380">
              <a:lnSpc>
                <a:spcPct val="122000"/>
              </a:lnSpc>
              <a:spcBef>
                <a:spcPts val="100"/>
              </a:spcBef>
            </a:pPr>
            <a:r>
              <a:rPr dirty="0" sz="1000" spc="-10" b="1">
                <a:latin typeface="Calibri"/>
                <a:cs typeface="Calibri"/>
              </a:rPr>
              <a:t>Condición Física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392551" y="1339341"/>
            <a:ext cx="63690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latin typeface="Calibri"/>
                <a:cs typeface="Calibri"/>
              </a:rPr>
              <a:t>Descripción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921502" y="1119275"/>
            <a:ext cx="709930" cy="5835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22000"/>
              </a:lnSpc>
              <a:spcBef>
                <a:spcPts val="100"/>
              </a:spcBef>
            </a:pPr>
            <a:r>
              <a:rPr dirty="0" sz="1000" spc="-10" b="1">
                <a:latin typeface="Calibri"/>
                <a:cs typeface="Calibri"/>
              </a:rPr>
              <a:t>Puntuación </a:t>
            </a:r>
            <a:r>
              <a:rPr dirty="0" sz="1000" b="1">
                <a:latin typeface="Calibri"/>
                <a:cs typeface="Calibri"/>
              </a:rPr>
              <a:t>de</a:t>
            </a:r>
            <a:r>
              <a:rPr dirty="0" sz="1000" spc="-10" b="1">
                <a:latin typeface="Calibri"/>
                <a:cs typeface="Calibri"/>
              </a:rPr>
              <a:t> Condición Física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899464" y="1146301"/>
            <a:ext cx="5761990" cy="6350"/>
          </a:xfrm>
          <a:custGeom>
            <a:avLst/>
            <a:gdLst/>
            <a:ahLst/>
            <a:cxnLst/>
            <a:rect l="l" t="t" r="r" b="b"/>
            <a:pathLst>
              <a:path w="5761990" h="6350">
                <a:moveTo>
                  <a:pt x="4991938" y="0"/>
                </a:moveTo>
                <a:lnTo>
                  <a:pt x="636981" y="0"/>
                </a:lnTo>
                <a:lnTo>
                  <a:pt x="630923" y="0"/>
                </a:lnTo>
                <a:lnTo>
                  <a:pt x="0" y="0"/>
                </a:lnTo>
                <a:lnTo>
                  <a:pt x="0" y="6096"/>
                </a:lnTo>
                <a:lnTo>
                  <a:pt x="630885" y="6096"/>
                </a:lnTo>
                <a:lnTo>
                  <a:pt x="636981" y="6096"/>
                </a:lnTo>
                <a:lnTo>
                  <a:pt x="4991938" y="6096"/>
                </a:lnTo>
                <a:lnTo>
                  <a:pt x="4991938" y="0"/>
                </a:lnTo>
                <a:close/>
              </a:path>
              <a:path w="5761990" h="6350">
                <a:moveTo>
                  <a:pt x="5761685" y="0"/>
                </a:moveTo>
                <a:lnTo>
                  <a:pt x="4998161" y="0"/>
                </a:lnTo>
                <a:lnTo>
                  <a:pt x="4992065" y="0"/>
                </a:lnTo>
                <a:lnTo>
                  <a:pt x="4992065" y="6096"/>
                </a:lnTo>
                <a:lnTo>
                  <a:pt x="4998161" y="6096"/>
                </a:lnTo>
                <a:lnTo>
                  <a:pt x="5761685" y="6096"/>
                </a:lnTo>
                <a:lnTo>
                  <a:pt x="57616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1046784" y="2026665"/>
            <a:ext cx="33909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latin typeface="Calibri"/>
                <a:cs typeface="Calibri"/>
              </a:rPr>
              <a:t>Pobre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232397" y="2026665"/>
            <a:ext cx="8953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0">
                <a:latin typeface="Calibri"/>
                <a:cs typeface="Calibri"/>
              </a:rPr>
              <a:t>2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899464" y="1746757"/>
            <a:ext cx="5761990" cy="6350"/>
          </a:xfrm>
          <a:custGeom>
            <a:avLst/>
            <a:gdLst/>
            <a:ahLst/>
            <a:cxnLst/>
            <a:rect l="l" t="t" r="r" b="b"/>
            <a:pathLst>
              <a:path w="5761990" h="6350">
                <a:moveTo>
                  <a:pt x="4991938" y="0"/>
                </a:moveTo>
                <a:lnTo>
                  <a:pt x="636981" y="0"/>
                </a:lnTo>
                <a:lnTo>
                  <a:pt x="630923" y="0"/>
                </a:lnTo>
                <a:lnTo>
                  <a:pt x="0" y="0"/>
                </a:lnTo>
                <a:lnTo>
                  <a:pt x="0" y="6096"/>
                </a:lnTo>
                <a:lnTo>
                  <a:pt x="630885" y="6096"/>
                </a:lnTo>
                <a:lnTo>
                  <a:pt x="636981" y="6096"/>
                </a:lnTo>
                <a:lnTo>
                  <a:pt x="4991938" y="6096"/>
                </a:lnTo>
                <a:lnTo>
                  <a:pt x="4991938" y="0"/>
                </a:lnTo>
                <a:close/>
              </a:path>
              <a:path w="5761990" h="6350">
                <a:moveTo>
                  <a:pt x="5761685" y="0"/>
                </a:moveTo>
                <a:lnTo>
                  <a:pt x="4998161" y="0"/>
                </a:lnTo>
                <a:lnTo>
                  <a:pt x="4992065" y="0"/>
                </a:lnTo>
                <a:lnTo>
                  <a:pt x="4992065" y="6096"/>
                </a:lnTo>
                <a:lnTo>
                  <a:pt x="4998161" y="6096"/>
                </a:lnTo>
                <a:lnTo>
                  <a:pt x="5761685" y="6096"/>
                </a:lnTo>
                <a:lnTo>
                  <a:pt x="57616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1572513" y="1713635"/>
            <a:ext cx="4228465" cy="990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2000"/>
              </a:lnSpc>
              <a:spcBef>
                <a:spcPts val="100"/>
              </a:spcBef>
            </a:pPr>
            <a:r>
              <a:rPr dirty="0" sz="1000" spc="-10">
                <a:latin typeface="Calibri"/>
                <a:cs typeface="Calibri"/>
              </a:rPr>
              <a:t>Deterioro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grave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en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menos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algunas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partes,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operatividad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inadecuada,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la</a:t>
            </a:r>
            <a:r>
              <a:rPr dirty="0" sz="1000">
                <a:latin typeface="Calibri"/>
                <a:cs typeface="Calibri"/>
              </a:rPr>
              <a:t> eficiencia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disponibilidad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unidad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se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ve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afectada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significativamente.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Corona, </a:t>
            </a:r>
            <a:r>
              <a:rPr dirty="0" sz="1000">
                <a:latin typeface="Calibri"/>
                <a:cs typeface="Calibri"/>
              </a:rPr>
              <a:t>engrase,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componentes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herrajes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sueltos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generalizados,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refrigeradores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sucios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 spc="-50">
                <a:latin typeface="Calibri"/>
                <a:cs typeface="Calibri"/>
              </a:rPr>
              <a:t>o</a:t>
            </a:r>
            <a:r>
              <a:rPr dirty="0" sz="1000">
                <a:latin typeface="Calibri"/>
                <a:cs typeface="Calibri"/>
              </a:rPr>
              <a:t> defectos</a:t>
            </a:r>
            <a:r>
              <a:rPr dirty="0" sz="1000" spc="-3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más</a:t>
            </a:r>
            <a:r>
              <a:rPr dirty="0" sz="1000" spc="-3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fríos.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Circunferencia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grieta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evidente.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dirty="0" sz="1000" spc="-10">
                <a:latin typeface="Calibri"/>
                <a:cs typeface="Calibri"/>
              </a:rPr>
              <a:t>Deterioro</a:t>
            </a:r>
            <a:r>
              <a:rPr dirty="0" sz="1000">
                <a:latin typeface="Calibri"/>
                <a:cs typeface="Calibri"/>
              </a:rPr>
              <a:t> extenso.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Apenas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funcional.</a:t>
            </a:r>
            <a:r>
              <a:rPr dirty="0" sz="1000" spc="-10">
                <a:latin typeface="Calibri"/>
                <a:cs typeface="Calibri"/>
              </a:rPr>
              <a:t> Componentes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bobina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sueltos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 spc="-50">
                <a:latin typeface="Calibri"/>
                <a:cs typeface="Calibri"/>
              </a:rPr>
              <a:t>o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11148" y="2678327"/>
            <a:ext cx="4562475" cy="619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73735" marR="5080" indent="-661670">
              <a:lnSpc>
                <a:spcPct val="122000"/>
              </a:lnSpc>
              <a:spcBef>
                <a:spcPts val="100"/>
              </a:spcBef>
            </a:pPr>
            <a:r>
              <a:rPr dirty="0" sz="1000" b="1">
                <a:latin typeface="Calibri"/>
                <a:cs typeface="Calibri"/>
              </a:rPr>
              <a:t>Muy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pobre</a:t>
            </a:r>
            <a:r>
              <a:rPr dirty="0" sz="1000" spc="365" b="1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desplazados,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grietas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extensas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en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10">
                <a:latin typeface="Calibri"/>
                <a:cs typeface="Calibri"/>
              </a:rPr>
              <a:t> circunferencia, </a:t>
            </a:r>
            <a:r>
              <a:rPr dirty="0" sz="1000">
                <a:latin typeface="Calibri"/>
                <a:cs typeface="Calibri"/>
              </a:rPr>
              <a:t>corona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extensa,</a:t>
            </a:r>
            <a:r>
              <a:rPr dirty="0" sz="1000" spc="-10">
                <a:latin typeface="Calibri"/>
                <a:cs typeface="Calibri"/>
              </a:rPr>
              <a:t> engrase </a:t>
            </a:r>
            <a:r>
              <a:rPr dirty="0" sz="1000">
                <a:latin typeface="Calibri"/>
                <a:cs typeface="Calibri"/>
              </a:rPr>
              <a:t>extensivo,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daño</a:t>
            </a:r>
            <a:r>
              <a:rPr dirty="0" sz="1000" spc="-10">
                <a:latin typeface="Calibri"/>
                <a:cs typeface="Calibri"/>
              </a:rPr>
              <a:t> mecánico </a:t>
            </a:r>
            <a:r>
              <a:rPr dirty="0" sz="1000">
                <a:latin typeface="Calibri"/>
                <a:cs typeface="Calibri"/>
              </a:rPr>
              <a:t>al</a:t>
            </a:r>
            <a:r>
              <a:rPr dirty="0" sz="1000" spc="-10">
                <a:latin typeface="Calibri"/>
                <a:cs typeface="Calibri"/>
              </a:rPr>
              <a:t> aislamiento.</a:t>
            </a:r>
            <a:endParaRPr sz="1000">
              <a:latin typeface="Calibri"/>
              <a:cs typeface="Calibri"/>
            </a:endParaRPr>
          </a:p>
          <a:p>
            <a:pPr marL="34925">
              <a:lnSpc>
                <a:spcPct val="100000"/>
              </a:lnSpc>
              <a:spcBef>
                <a:spcPts val="550"/>
              </a:spcBef>
            </a:pPr>
            <a:r>
              <a:rPr dirty="0" sz="1000" b="1">
                <a:latin typeface="Calibri"/>
                <a:cs typeface="Calibri"/>
              </a:rPr>
              <a:t>Ha</a:t>
            </a:r>
            <a:r>
              <a:rPr dirty="0" sz="1000" spc="-1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fallado</a:t>
            </a:r>
            <a:r>
              <a:rPr dirty="0" sz="1000" spc="165" b="1">
                <a:latin typeface="Calibri"/>
                <a:cs typeface="Calibri"/>
              </a:rPr>
              <a:t>  </a:t>
            </a:r>
            <a:r>
              <a:rPr dirty="0" sz="1000">
                <a:latin typeface="Calibri"/>
                <a:cs typeface="Calibri"/>
              </a:rPr>
              <a:t>Ya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no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funciona,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puede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causar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falla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un</a:t>
            </a:r>
            <a:r>
              <a:rPr dirty="0" sz="1000" spc="-10">
                <a:latin typeface="Calibri"/>
                <a:cs typeface="Calibri"/>
              </a:rPr>
              <a:t> componente principal.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232397" y="2712465"/>
            <a:ext cx="8953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0">
                <a:latin typeface="Calibri"/>
                <a:cs typeface="Calibri"/>
              </a:rPr>
              <a:t>1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232397" y="3120898"/>
            <a:ext cx="8953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0">
                <a:latin typeface="Calibri"/>
                <a:cs typeface="Calibri"/>
              </a:rPr>
              <a:t>0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890320" y="3342779"/>
            <a:ext cx="5770880" cy="6350"/>
          </a:xfrm>
          <a:custGeom>
            <a:avLst/>
            <a:gdLst/>
            <a:ahLst/>
            <a:cxnLst/>
            <a:rect l="l" t="t" r="r" b="b"/>
            <a:pathLst>
              <a:path w="5770880" h="6350">
                <a:moveTo>
                  <a:pt x="5770829" y="0"/>
                </a:moveTo>
                <a:lnTo>
                  <a:pt x="5770829" y="0"/>
                </a:lnTo>
                <a:lnTo>
                  <a:pt x="0" y="0"/>
                </a:lnTo>
                <a:lnTo>
                  <a:pt x="0" y="6083"/>
                </a:lnTo>
                <a:lnTo>
                  <a:pt x="5770829" y="6083"/>
                </a:lnTo>
                <a:lnTo>
                  <a:pt x="57708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886764" y="3404742"/>
            <a:ext cx="5790565" cy="58769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Fuente: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(Oak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Ridge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National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Laboratory,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2012)</a:t>
            </a:r>
            <a:endParaRPr sz="1200">
              <a:latin typeface="Calibri"/>
              <a:cs typeface="Calibri"/>
            </a:endParaRPr>
          </a:p>
          <a:p>
            <a:pPr algn="just" marL="12700" marR="8255" indent="448945">
              <a:lnSpc>
                <a:spcPct val="122100"/>
              </a:lnSpc>
              <a:spcBef>
                <a:spcPts val="590"/>
              </a:spcBef>
            </a:pPr>
            <a:r>
              <a:rPr dirty="0" sz="1200">
                <a:latin typeface="Calibri"/>
                <a:cs typeface="Calibri"/>
              </a:rPr>
              <a:t>Adicional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observaciones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dadas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Tabla</a:t>
            </a:r>
            <a:r>
              <a:rPr dirty="0" sz="1200" spc="4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15</a:t>
            </a:r>
            <a:r>
              <a:rPr dirty="0" sz="1200">
                <a:latin typeface="Calibri"/>
                <a:cs typeface="Calibri"/>
              </a:rPr>
              <a:t>,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agrega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hacer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una </a:t>
            </a:r>
            <a:r>
              <a:rPr dirty="0" sz="1200">
                <a:latin typeface="Calibri"/>
                <a:cs typeface="Calibri"/>
              </a:rPr>
              <a:t>inspección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visual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exhaustiva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gradiente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ubicada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las </a:t>
            </a:r>
            <a:r>
              <a:rPr dirty="0" sz="1200">
                <a:latin typeface="Calibri"/>
                <a:cs typeface="Calibri"/>
              </a:rPr>
              <a:t>cabezas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salir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núcleo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porque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zona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frecuentes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críticas.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siguiente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abstracto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verifica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ofrecido,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donde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remarca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importancia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evaluación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poco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esfuerzo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usualmente:</a:t>
            </a:r>
            <a:endParaRPr sz="1200">
              <a:latin typeface="Calibri"/>
              <a:cs typeface="Calibri"/>
            </a:endParaRPr>
          </a:p>
          <a:p>
            <a:pPr algn="just" marL="461645" marR="8255">
              <a:lnSpc>
                <a:spcPct val="121900"/>
              </a:lnSpc>
              <a:spcBef>
                <a:spcPts val="1210"/>
              </a:spcBef>
            </a:pP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fallos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eléctricos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devanado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siguen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siendo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una </a:t>
            </a:r>
            <a:r>
              <a:rPr dirty="0" sz="1200">
                <a:latin typeface="Calibri"/>
                <a:cs typeface="Calibri"/>
              </a:rPr>
              <a:t>parte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importante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interrupciones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involuntarias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registradas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centrales eléctricas.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mecanismos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bien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conocidos,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ranura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las </a:t>
            </a:r>
            <a:r>
              <a:rPr dirty="0" sz="1200">
                <a:latin typeface="Calibri"/>
                <a:cs typeface="Calibri"/>
              </a:rPr>
              <a:t>chispas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vibración,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producen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región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ranura,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mientras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otros </a:t>
            </a:r>
            <a:r>
              <a:rPr dirty="0" sz="1200">
                <a:latin typeface="Calibri"/>
                <a:cs typeface="Calibri"/>
              </a:rPr>
              <a:t>fenómenos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limitan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región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final.</a:t>
            </a:r>
            <a:endParaRPr sz="1200">
              <a:latin typeface="Calibri"/>
              <a:cs typeface="Calibri"/>
            </a:endParaRPr>
          </a:p>
          <a:p>
            <a:pPr algn="just" marL="461645" marR="6985">
              <a:lnSpc>
                <a:spcPct val="122100"/>
              </a:lnSpc>
              <a:spcBef>
                <a:spcPts val="1205"/>
              </a:spcBef>
            </a:pP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región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devanado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reportado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varios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problemas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relacionados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con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publicado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imágenes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hallazgos.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embargo,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ofrece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menudo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evaluación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detallada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causas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fundamentales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recomendaciones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mitigación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 riesgos,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así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 medidas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correctivas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preventivas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(Staubach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y </a:t>
            </a:r>
            <a:r>
              <a:rPr dirty="0" sz="1200">
                <a:latin typeface="Calibri"/>
                <a:cs typeface="Calibri"/>
              </a:rPr>
              <a:t>Hildinger,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2018).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200"/>
              </a:lnSpc>
              <a:spcBef>
                <a:spcPts val="1195"/>
              </a:spcBef>
            </a:pP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hacer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ficha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control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casos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poder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comparados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el </a:t>
            </a:r>
            <a:r>
              <a:rPr dirty="0" sz="1200">
                <a:latin typeface="Calibri"/>
                <a:cs typeface="Calibri"/>
              </a:rPr>
              <a:t>futuro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así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mejorar el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puntaje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calidad de datos,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ficha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trabajar ubicará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 </a:t>
            </a:r>
            <a:r>
              <a:rPr dirty="0" sz="1200" spc="-25">
                <a:latin typeface="Calibri"/>
                <a:cs typeface="Calibri"/>
              </a:rPr>
              <a:t>del </a:t>
            </a:r>
            <a:r>
              <a:rPr dirty="0" sz="1200">
                <a:latin typeface="Calibri"/>
                <a:cs typeface="Calibri"/>
              </a:rPr>
              <a:t>estator,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dividirá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fondo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ranura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entrehierro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columnas,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fila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trabajará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cabeza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superior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inferior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completará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cantidad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parciales.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exista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consenso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número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saber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número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eso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recalca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importancia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tener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diagrama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fases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del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físicamente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numeración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Apéndice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puede </a:t>
            </a:r>
            <a:r>
              <a:rPr dirty="0" sz="1200">
                <a:latin typeface="Calibri"/>
                <a:cs typeface="Calibri"/>
              </a:rPr>
              <a:t>encontrar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ficha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control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parciales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gradiente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estator.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9295" cy="90766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63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algn="just" marL="12700" marR="6985" indent="448945">
              <a:lnSpc>
                <a:spcPct val="122200"/>
              </a:lnSpc>
            </a:pPr>
            <a:r>
              <a:rPr dirty="0" sz="1200">
                <a:latin typeface="Calibri"/>
                <a:cs typeface="Calibri"/>
              </a:rPr>
              <a:t>Además,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otra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inspección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visual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importante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correcta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sujeción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cuñas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apriete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bobinado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estator,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aun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siendo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física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tan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confiable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su </a:t>
            </a:r>
            <a:r>
              <a:rPr dirty="0" sz="1200">
                <a:latin typeface="Calibri"/>
                <a:cs typeface="Calibri"/>
              </a:rPr>
              <a:t>método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realizar, pero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hecha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experto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tema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 su data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 ser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trabajada </a:t>
            </a:r>
            <a:r>
              <a:rPr dirty="0" sz="1200">
                <a:latin typeface="Calibri"/>
                <a:cs typeface="Calibri"/>
              </a:rPr>
              <a:t>porque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fallar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ajuste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traer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problemas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graves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esfuerzos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térmicos,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esfuerzos </a:t>
            </a:r>
            <a:r>
              <a:rPr dirty="0" sz="1200">
                <a:latin typeface="Calibri"/>
                <a:cs typeface="Calibri"/>
              </a:rPr>
              <a:t>mecánicos,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vibraciones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mayoría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casos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reparación </a:t>
            </a:r>
            <a:r>
              <a:rPr dirty="0" sz="1200">
                <a:latin typeface="Calibri"/>
                <a:cs typeface="Calibri"/>
              </a:rPr>
              <a:t>traerá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parada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varias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semanas.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indica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Röel:</a:t>
            </a:r>
            <a:endParaRPr sz="1200">
              <a:latin typeface="Calibri"/>
              <a:cs typeface="Calibri"/>
            </a:endParaRPr>
          </a:p>
          <a:p>
            <a:pPr algn="just" marL="461645" marR="7620">
              <a:lnSpc>
                <a:spcPct val="122100"/>
              </a:lnSpc>
              <a:spcBef>
                <a:spcPts val="1195"/>
              </a:spcBef>
            </a:pPr>
            <a:r>
              <a:rPr dirty="0" sz="1200">
                <a:latin typeface="Calibri"/>
                <a:cs typeface="Calibri"/>
              </a:rPr>
              <a:t>“A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menudo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recomienda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rebobinado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cuando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necesario,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y </a:t>
            </a:r>
            <a:r>
              <a:rPr dirty="0" sz="1200">
                <a:latin typeface="Calibri"/>
                <a:cs typeface="Calibri"/>
              </a:rPr>
              <a:t>viceversa.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valoración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cuñas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subjetiva,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ejemplo, </a:t>
            </a:r>
            <a:r>
              <a:rPr dirty="0" sz="1200">
                <a:latin typeface="Calibri"/>
                <a:cs typeface="Calibri"/>
              </a:rPr>
              <a:t>debido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 la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realización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manuales por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personas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inexpertas, al </a:t>
            </a:r>
            <a:r>
              <a:rPr dirty="0" sz="1200" spc="-25">
                <a:latin typeface="Calibri"/>
                <a:cs typeface="Calibri"/>
              </a:rPr>
              <a:t>uso </a:t>
            </a:r>
            <a:r>
              <a:rPr dirty="0" sz="1200">
                <a:latin typeface="Calibri"/>
                <a:cs typeface="Calibri"/>
              </a:rPr>
              <a:t>inadecuado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dispositivo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rigidez,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resultados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incomprensibles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del </a:t>
            </a:r>
            <a:r>
              <a:rPr dirty="0" sz="1200">
                <a:latin typeface="Calibri"/>
                <a:cs typeface="Calibri"/>
              </a:rPr>
              <a:t>dispositivo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pruebas,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etc.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rebobinado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costoso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requiere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mucho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tiempo,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y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dañar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núcleo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y/o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devanados.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Además,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sólo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aflojan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cuñas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los </a:t>
            </a:r>
            <a:r>
              <a:rPr dirty="0" sz="1200">
                <a:latin typeface="Calibri"/>
                <a:cs typeface="Calibri"/>
              </a:rPr>
              <a:t>extremos,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sólo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sustituir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éstas,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sistema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sujeción.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esencial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que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especialista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cualificado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participe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cualquier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decisión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rigidez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las </a:t>
            </a:r>
            <a:r>
              <a:rPr dirty="0" sz="1200">
                <a:latin typeface="Calibri"/>
                <a:cs typeface="Calibri"/>
              </a:rPr>
              <a:t>cuñas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(Röel,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2019).</a:t>
            </a:r>
            <a:endParaRPr sz="1200">
              <a:latin typeface="Calibri"/>
              <a:cs typeface="Calibri"/>
            </a:endParaRPr>
          </a:p>
          <a:p>
            <a:pPr algn="just" marL="12700" marR="5715" indent="448945">
              <a:lnSpc>
                <a:spcPct val="122100"/>
              </a:lnSpc>
              <a:spcBef>
                <a:spcPts val="1205"/>
              </a:spcBef>
            </a:pP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tanto,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también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necesita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ficha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control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revisión,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 spc="-10">
                <a:latin typeface="Calibri"/>
                <a:cs typeface="Calibri"/>
              </a:rPr>
              <a:t>mostrada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Apéndice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ficha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control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simple,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tiene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tabla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donde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ubican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(columnas)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cuatro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secciones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cuña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bobinado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(filas).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Durante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inspección,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identificarán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cuñas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encuentren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sueltas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marcando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X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celda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correspondiente.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10"/>
              </a:spcBef>
            </a:pPr>
            <a:r>
              <a:rPr dirty="0" sz="1200" b="1" i="1">
                <a:latin typeface="Calibri"/>
                <a:cs typeface="Calibri"/>
              </a:rPr>
              <a:t>3.1.2</a:t>
            </a:r>
            <a:r>
              <a:rPr dirty="0" sz="1200" spc="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Criterio</a:t>
            </a:r>
            <a:r>
              <a:rPr dirty="0" sz="1200" spc="-3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spc="-20" b="1" i="1">
                <a:latin typeface="Calibri"/>
                <a:cs typeface="Calibri"/>
              </a:rPr>
              <a:t>edad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19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edad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muy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importante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evaluar;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más </a:t>
            </a:r>
            <a:r>
              <a:rPr dirty="0" sz="1200">
                <a:latin typeface="Calibri"/>
                <a:cs typeface="Calibri"/>
              </a:rPr>
              <a:t>importante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 efecto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edad 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irreversible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 su tiempo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vida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remanente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basa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diseño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original,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historial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operación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mantenimiento.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Cuando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 </a:t>
            </a:r>
            <a:r>
              <a:rPr dirty="0" sz="1200">
                <a:latin typeface="Calibri"/>
                <a:cs typeface="Calibri"/>
              </a:rPr>
              <a:t>envejece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varios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parámetros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vuelven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críticos,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ejemplo: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bobinados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producir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cortocircuitos,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transferencia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0">
                <a:latin typeface="Calibri"/>
                <a:cs typeface="Calibri"/>
              </a:rPr>
              <a:t> intercambiadores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baja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subiendo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temperatura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trabajo,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ocurre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desgaste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cojinetes 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ensamblajes internos, entre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otros. </a:t>
            </a:r>
            <a:r>
              <a:rPr dirty="0" sz="1200">
                <a:latin typeface="Calibri"/>
                <a:cs typeface="Calibri"/>
              </a:rPr>
              <a:t>Esto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viejo,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posibilidad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evaluarse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reemplazo.</a:t>
            </a:r>
            <a:endParaRPr sz="1200">
              <a:latin typeface="Calibri"/>
              <a:cs typeface="Calibri"/>
            </a:endParaRPr>
          </a:p>
          <a:p>
            <a:pPr algn="just" marL="12700" marR="5715" indent="448945">
              <a:lnSpc>
                <a:spcPct val="1220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Mayormente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edad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proporcional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generador,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porque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frecuencia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activo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presentar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varias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fallas </a:t>
            </a:r>
            <a:r>
              <a:rPr dirty="0" sz="1200">
                <a:latin typeface="Calibri"/>
                <a:cs typeface="Calibri"/>
              </a:rPr>
              <a:t>funcionales.</a:t>
            </a:r>
            <a:r>
              <a:rPr dirty="0" sz="1200" spc="4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Además,</a:t>
            </a:r>
            <a:r>
              <a:rPr dirty="0" sz="1200" spc="4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así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4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4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transformadores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4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vida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útil</a:t>
            </a:r>
            <a:r>
              <a:rPr dirty="0" sz="1200" spc="4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directamente proporcional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estado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papel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 i="1">
                <a:latin typeface="Calibri"/>
                <a:cs typeface="Calibri"/>
              </a:rPr>
              <a:t>nomex</a:t>
            </a:r>
            <a:r>
              <a:rPr dirty="0" sz="1200" spc="-10">
                <a:latin typeface="Calibri"/>
                <a:cs typeface="Calibri"/>
              </a:rPr>
              <a:t>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vida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útil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limitada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del </a:t>
            </a:r>
            <a:r>
              <a:rPr dirty="0" sz="1200">
                <a:latin typeface="Calibri"/>
                <a:cs typeface="Calibri"/>
              </a:rPr>
              <a:t>aislamiento, </a:t>
            </a:r>
            <a:r>
              <a:rPr dirty="0" sz="1200" spc="-10">
                <a:latin typeface="Calibri"/>
                <a:cs typeface="Calibri"/>
              </a:rPr>
              <a:t>especialmente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 estator.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 la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 39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 ofrece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 gráfica del</a:t>
            </a:r>
            <a:r>
              <a:rPr dirty="0" sz="1200" spc="-10">
                <a:latin typeface="Calibri"/>
                <a:cs typeface="Calibri"/>
              </a:rPr>
              <a:t> porcentaje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razones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generadores.</a:t>
            </a:r>
            <a:endParaRPr sz="1200">
              <a:latin typeface="Calibri"/>
              <a:cs typeface="Calibri"/>
            </a:endParaRPr>
          </a:p>
          <a:p>
            <a:pPr algn="just" marL="12700" marR="5715" indent="448945">
              <a:lnSpc>
                <a:spcPct val="1216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tener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cuenta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activo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evaluar </a:t>
            </a:r>
            <a:r>
              <a:rPr dirty="0" sz="1200">
                <a:latin typeface="Calibri"/>
                <a:cs typeface="Calibri"/>
              </a:rPr>
              <a:t>desde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montaje,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mientras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cojinete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evaluar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desde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último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overhaul</a:t>
            </a:r>
            <a:r>
              <a:rPr dirty="0" sz="1200" spc="190" i="1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o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9295" cy="876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64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0"/>
              </a:spcBef>
            </a:pPr>
            <a:endParaRPr sz="1100">
              <a:latin typeface="Arial MT"/>
              <a:cs typeface="Arial MT"/>
            </a:endParaRPr>
          </a:p>
          <a:p>
            <a:pPr marL="12700" marR="5080">
              <a:lnSpc>
                <a:spcPct val="122600"/>
              </a:lnSpc>
            </a:pPr>
            <a:r>
              <a:rPr dirty="0" sz="1200">
                <a:latin typeface="Calibri"/>
                <a:cs typeface="Calibri"/>
              </a:rPr>
              <a:t>reemplazo.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calificación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criterios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edad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encontrados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manual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muestra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Tabla</a:t>
            </a:r>
            <a:r>
              <a:rPr dirty="0" sz="1200" spc="-2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" action="ppaction://hlinksldjump"/>
              </a:rPr>
              <a:t>16</a:t>
            </a:r>
            <a:r>
              <a:rPr dirty="0" sz="1200" spc="-25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4035678"/>
            <a:ext cx="4742180" cy="1525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52245" marR="595630">
              <a:lnSpc>
                <a:spcPct val="1217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39.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Porcentaje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causas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fallas</a:t>
            </a:r>
            <a:r>
              <a:rPr dirty="0" sz="1200" spc="-25">
                <a:latin typeface="Calibri"/>
                <a:cs typeface="Calibri"/>
              </a:rPr>
              <a:t> en </a:t>
            </a:r>
            <a:r>
              <a:rPr dirty="0" sz="1200" spc="-10">
                <a:latin typeface="Calibri"/>
                <a:cs typeface="Calibri"/>
              </a:rPr>
              <a:t>generadores.</a:t>
            </a:r>
            <a:endParaRPr sz="1200">
              <a:latin typeface="Calibri"/>
              <a:cs typeface="Calibri"/>
            </a:endParaRPr>
          </a:p>
          <a:p>
            <a:pPr marL="1452245">
              <a:lnSpc>
                <a:spcPct val="100000"/>
              </a:lnSpc>
              <a:spcBef>
                <a:spcPts val="320"/>
              </a:spcBef>
            </a:pPr>
            <a:r>
              <a:rPr dirty="0" sz="1200">
                <a:latin typeface="Calibri"/>
                <a:cs typeface="Calibri"/>
              </a:rPr>
              <a:t>Fuente: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(Röel,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2019).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dirty="0" sz="1200">
                <a:latin typeface="Calibri"/>
                <a:cs typeface="Calibri"/>
              </a:rPr>
              <a:t>Tabla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16.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</a:rPr>
              <a:t>Criterios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calificación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edad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piezas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generador.</a:t>
            </a:r>
            <a:endParaRPr sz="1200">
              <a:latin typeface="Calibri"/>
              <a:cs typeface="Calibri"/>
            </a:endParaRPr>
          </a:p>
          <a:p>
            <a:pPr marL="1056005">
              <a:lnSpc>
                <a:spcPct val="100000"/>
              </a:lnSpc>
              <a:spcBef>
                <a:spcPts val="1105"/>
              </a:spcBef>
            </a:pPr>
            <a:r>
              <a:rPr dirty="0" sz="1100" b="1">
                <a:latin typeface="Calibri"/>
                <a:cs typeface="Calibri"/>
              </a:rPr>
              <a:t>Criterios</a:t>
            </a:r>
            <a:r>
              <a:rPr dirty="0" sz="1100" spc="-1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de</a:t>
            </a:r>
            <a:r>
              <a:rPr dirty="0" sz="1100" spc="-15" b="1">
                <a:latin typeface="Calibri"/>
                <a:cs typeface="Calibri"/>
              </a:rPr>
              <a:t> </a:t>
            </a:r>
            <a:r>
              <a:rPr dirty="0" sz="1100" spc="-10" b="1">
                <a:latin typeface="Calibri"/>
                <a:cs typeface="Calibri"/>
              </a:rPr>
              <a:t>clasificación</a:t>
            </a:r>
            <a:r>
              <a:rPr dirty="0" sz="1100" spc="-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por</a:t>
            </a:r>
            <a:r>
              <a:rPr dirty="0" sz="1100" spc="-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edad</a:t>
            </a:r>
            <a:r>
              <a:rPr dirty="0" sz="1100" spc="-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para</a:t>
            </a:r>
            <a:r>
              <a:rPr dirty="0" sz="1100" spc="-1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las piezas</a:t>
            </a:r>
            <a:r>
              <a:rPr dirty="0" sz="1100" spc="-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del</a:t>
            </a:r>
            <a:r>
              <a:rPr dirty="0" sz="1100" spc="15" b="1">
                <a:latin typeface="Calibri"/>
                <a:cs typeface="Calibri"/>
              </a:rPr>
              <a:t> </a:t>
            </a:r>
            <a:r>
              <a:rPr dirty="0" sz="1100" spc="-10" b="1">
                <a:latin typeface="Calibri"/>
                <a:cs typeface="Calibri"/>
              </a:rPr>
              <a:t>generador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899464" y="5363590"/>
            <a:ext cx="5761990" cy="6350"/>
          </a:xfrm>
          <a:custGeom>
            <a:avLst/>
            <a:gdLst/>
            <a:ahLst/>
            <a:cxnLst/>
            <a:rect l="l" t="t" r="r" b="b"/>
            <a:pathLst>
              <a:path w="5761990" h="6350">
                <a:moveTo>
                  <a:pt x="5761609" y="0"/>
                </a:moveTo>
                <a:lnTo>
                  <a:pt x="0" y="0"/>
                </a:lnTo>
                <a:lnTo>
                  <a:pt x="0" y="6096"/>
                </a:lnTo>
                <a:lnTo>
                  <a:pt x="5761609" y="6096"/>
                </a:lnTo>
                <a:lnTo>
                  <a:pt x="57616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894892" y="5613780"/>
          <a:ext cx="5842635" cy="28886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29335"/>
                <a:gridCol w="1042669"/>
                <a:gridCol w="963294"/>
                <a:gridCol w="1614805"/>
                <a:gridCol w="1116964"/>
              </a:tblGrid>
              <a:tr h="668655">
                <a:tc>
                  <a:txBody>
                    <a:bodyPr/>
                    <a:lstStyle/>
                    <a:p>
                      <a:pPr algn="ctr" marL="43815" marR="26670" indent="1905">
                        <a:lnSpc>
                          <a:spcPct val="122000"/>
                        </a:lnSpc>
                        <a:spcBef>
                          <a:spcPts val="125"/>
                        </a:spcBef>
                      </a:pPr>
                      <a:r>
                        <a:rPr dirty="0" sz="1000" b="1">
                          <a:latin typeface="Calibri"/>
                          <a:cs typeface="Calibri"/>
                        </a:rPr>
                        <a:t>Edad</a:t>
                      </a:r>
                      <a:r>
                        <a:rPr dirty="0" sz="1000" spc="-25" b="1">
                          <a:latin typeface="Calibri"/>
                          <a:cs typeface="Calibri"/>
                        </a:rPr>
                        <a:t> del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 generador</a:t>
                      </a:r>
                      <a:r>
                        <a:rPr dirty="0" sz="10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latin typeface="Calibri"/>
                          <a:cs typeface="Calibri"/>
                        </a:rPr>
                        <a:t>Estator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ctr" marL="1016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000" b="1">
                          <a:latin typeface="Calibri"/>
                          <a:cs typeface="Calibri"/>
                        </a:rPr>
                        <a:t>/ </a:t>
                      </a:r>
                      <a:r>
                        <a:rPr dirty="0" sz="1000" spc="-10" b="1">
                          <a:latin typeface="Calibri"/>
                          <a:cs typeface="Calibri"/>
                        </a:rPr>
                        <a:t>Aislamiento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875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290" marR="45085" indent="635">
                        <a:lnSpc>
                          <a:spcPct val="122000"/>
                        </a:lnSpc>
                        <a:spcBef>
                          <a:spcPts val="125"/>
                        </a:spcBef>
                      </a:pPr>
                      <a:r>
                        <a:rPr dirty="0" sz="1000" b="1">
                          <a:latin typeface="Calibri"/>
                          <a:cs typeface="Calibri"/>
                        </a:rPr>
                        <a:t>Edad</a:t>
                      </a:r>
                      <a:r>
                        <a:rPr dirty="0" sz="1000" spc="-25" b="1">
                          <a:latin typeface="Calibri"/>
                          <a:cs typeface="Calibri"/>
                        </a:rPr>
                        <a:t> del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 generador</a:t>
                      </a:r>
                      <a:r>
                        <a:rPr dirty="0" sz="10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Rotor</a:t>
                      </a:r>
                      <a:r>
                        <a:rPr dirty="0" sz="10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0" b="1">
                          <a:latin typeface="Calibri"/>
                          <a:cs typeface="Calibri"/>
                        </a:rPr>
                        <a:t>/</a:t>
                      </a:r>
                      <a:r>
                        <a:rPr dirty="0" sz="1000" spc="-10" b="1">
                          <a:latin typeface="Calibri"/>
                          <a:cs typeface="Calibri"/>
                        </a:rPr>
                        <a:t> Aislamiento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875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2705" marR="68580">
                        <a:lnSpc>
                          <a:spcPct val="122000"/>
                        </a:lnSpc>
                        <a:spcBef>
                          <a:spcPts val="125"/>
                        </a:spcBef>
                      </a:pPr>
                      <a:r>
                        <a:rPr dirty="0" sz="1000" b="1">
                          <a:latin typeface="Calibri"/>
                          <a:cs typeface="Calibri"/>
                        </a:rPr>
                        <a:t>Edad</a:t>
                      </a:r>
                      <a:r>
                        <a:rPr dirty="0" sz="10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del</a:t>
                      </a:r>
                      <a:r>
                        <a:rPr dirty="0" sz="10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latin typeface="Calibri"/>
                          <a:cs typeface="Calibri"/>
                        </a:rPr>
                        <a:t>núcleo 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del</a:t>
                      </a:r>
                      <a:r>
                        <a:rPr dirty="0" sz="10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estator</a:t>
                      </a:r>
                      <a:r>
                        <a:rPr dirty="0" sz="10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5" b="1">
                          <a:latin typeface="Calibri"/>
                          <a:cs typeface="Calibri"/>
                        </a:rPr>
                        <a:t>del</a:t>
                      </a:r>
                      <a:r>
                        <a:rPr dirty="0" sz="1000" spc="-10" b="1">
                          <a:latin typeface="Calibri"/>
                          <a:cs typeface="Calibri"/>
                        </a:rPr>
                        <a:t> generador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875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 marR="39370" indent="71120">
                        <a:lnSpc>
                          <a:spcPct val="122000"/>
                        </a:lnSpc>
                        <a:spcBef>
                          <a:spcPts val="125"/>
                        </a:spcBef>
                      </a:pPr>
                      <a:r>
                        <a:rPr dirty="0" sz="1000" b="1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10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edad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los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latin typeface="Calibri"/>
                          <a:cs typeface="Calibri"/>
                        </a:rPr>
                        <a:t>principales componentes</a:t>
                      </a:r>
                      <a:r>
                        <a:rPr dirty="0" sz="1000" spc="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del</a:t>
                      </a:r>
                      <a:r>
                        <a:rPr dirty="0" sz="1000" spc="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latin typeface="Calibri"/>
                          <a:cs typeface="Calibri"/>
                        </a:rPr>
                        <a:t>generador (refrigeración,</a:t>
                      </a:r>
                      <a:r>
                        <a:rPr dirty="0" sz="1000" spc="8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latin typeface="Calibri"/>
                          <a:cs typeface="Calibri"/>
                        </a:rPr>
                        <a:t>rodamientos)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875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 marL="27940">
                        <a:lnSpc>
                          <a:spcPct val="100000"/>
                        </a:lnSpc>
                      </a:pPr>
                      <a:r>
                        <a:rPr dirty="0" sz="1000" b="1">
                          <a:latin typeface="Calibri"/>
                          <a:cs typeface="Calibri"/>
                        </a:rPr>
                        <a:t>Puntuación</a:t>
                      </a:r>
                      <a:r>
                        <a:rPr dirty="0" sz="10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0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0" b="1">
                          <a:latin typeface="Calibri"/>
                          <a:cs typeface="Calibri"/>
                        </a:rPr>
                        <a:t>edad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89535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0979">
                <a:tc>
                  <a:txBody>
                    <a:bodyPr/>
                    <a:lstStyle/>
                    <a:p>
                      <a:pPr algn="ctr" marL="889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&lt;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5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R="1270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&lt;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5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R="14604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&lt;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10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2984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&lt;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5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2857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25">
                          <a:latin typeface="Calibri"/>
                          <a:cs typeface="Calibri"/>
                        </a:rPr>
                        <a:t>10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221615">
                <a:tc>
                  <a:txBody>
                    <a:bodyPr/>
                    <a:lstStyle/>
                    <a:p>
                      <a:pPr algn="ctr" marL="1016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000" spc="-10">
                          <a:latin typeface="Calibri"/>
                          <a:cs typeface="Calibri"/>
                        </a:rPr>
                        <a:t>5-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10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 algn="ctr" marR="1079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000" spc="-10">
                          <a:latin typeface="Calibri"/>
                          <a:cs typeface="Calibri"/>
                        </a:rPr>
                        <a:t>5-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10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 algn="ctr" marR="14604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000" spc="-20">
                          <a:latin typeface="Calibri"/>
                          <a:cs typeface="Calibri"/>
                        </a:rPr>
                        <a:t>10-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25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 algn="ctr" marL="2857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000" spc="-10">
                          <a:latin typeface="Calibri"/>
                          <a:cs typeface="Calibri"/>
                        </a:rPr>
                        <a:t>5-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10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 algn="ctr" marL="2857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000" spc="-50">
                          <a:latin typeface="Calibri"/>
                          <a:cs typeface="Calibri"/>
                        </a:rPr>
                        <a:t>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875"/>
                </a:tc>
              </a:tr>
              <a:tr h="221615">
                <a:tc>
                  <a:txBody>
                    <a:bodyPr/>
                    <a:lstStyle/>
                    <a:p>
                      <a:pPr algn="ctr" marL="889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20">
                          <a:latin typeface="Calibri"/>
                          <a:cs typeface="Calibri"/>
                        </a:rPr>
                        <a:t>10-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15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algn="ctr" marR="1270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20">
                          <a:latin typeface="Calibri"/>
                          <a:cs typeface="Calibri"/>
                        </a:rPr>
                        <a:t>10-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15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algn="ctr" marR="14604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20">
                          <a:latin typeface="Calibri"/>
                          <a:cs typeface="Calibri"/>
                        </a:rPr>
                        <a:t>25-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40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algn="ctr" marL="2984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20">
                          <a:latin typeface="Calibri"/>
                          <a:cs typeface="Calibri"/>
                        </a:rPr>
                        <a:t>10-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15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 algn="ctr" marL="2857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50">
                          <a:latin typeface="Calibri"/>
                          <a:cs typeface="Calibri"/>
                        </a:rPr>
                        <a:t>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/>
                </a:tc>
              </a:tr>
              <a:tr h="221615">
                <a:tc>
                  <a:txBody>
                    <a:bodyPr/>
                    <a:lstStyle/>
                    <a:p>
                      <a:pPr algn="ctr" marL="889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000" spc="-20">
                          <a:latin typeface="Calibri"/>
                          <a:cs typeface="Calibri"/>
                        </a:rPr>
                        <a:t>15-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20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 algn="ctr" marR="1270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000" spc="-20">
                          <a:latin typeface="Calibri"/>
                          <a:cs typeface="Calibri"/>
                        </a:rPr>
                        <a:t>15-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20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 algn="ctr" marR="14604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&gt;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40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 algn="ctr" marL="2984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000" spc="-20">
                          <a:latin typeface="Calibri"/>
                          <a:cs typeface="Calibri"/>
                        </a:rPr>
                        <a:t>15-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20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 algn="ctr" marL="2857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000" spc="-50">
                          <a:latin typeface="Calibri"/>
                          <a:cs typeface="Calibri"/>
                        </a:rPr>
                        <a:t>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875"/>
                </a:tc>
              </a:tr>
              <a:tr h="220345">
                <a:tc>
                  <a:txBody>
                    <a:bodyPr/>
                    <a:lstStyle/>
                    <a:p>
                      <a:pPr algn="ctr" marL="889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1000" spc="-20">
                          <a:latin typeface="Calibri"/>
                          <a:cs typeface="Calibri"/>
                        </a:rPr>
                        <a:t>20-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25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R="1270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1000" spc="-20">
                          <a:latin typeface="Calibri"/>
                          <a:cs typeface="Calibri"/>
                        </a:rPr>
                        <a:t>20-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25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984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1000" spc="-20">
                          <a:latin typeface="Calibri"/>
                          <a:cs typeface="Calibri"/>
                        </a:rPr>
                        <a:t>20-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25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2857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1000" spc="-50">
                          <a:latin typeface="Calibri"/>
                          <a:cs typeface="Calibri"/>
                        </a:rPr>
                        <a:t>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240"/>
                </a:tc>
              </a:tr>
              <a:tr h="221615">
                <a:tc>
                  <a:txBody>
                    <a:bodyPr/>
                    <a:lstStyle/>
                    <a:p>
                      <a:pPr algn="ctr" marL="889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1000" spc="-20">
                          <a:latin typeface="Calibri"/>
                          <a:cs typeface="Calibri"/>
                        </a:rPr>
                        <a:t>25-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35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R="1270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1000" spc="-20">
                          <a:latin typeface="Calibri"/>
                          <a:cs typeface="Calibri"/>
                        </a:rPr>
                        <a:t>25-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35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984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1000" spc="-20">
                          <a:latin typeface="Calibri"/>
                          <a:cs typeface="Calibri"/>
                        </a:rPr>
                        <a:t>25-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35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2857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1000" spc="-50">
                          <a:latin typeface="Calibri"/>
                          <a:cs typeface="Calibri"/>
                        </a:rPr>
                        <a:t>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240"/>
                </a:tc>
              </a:tr>
              <a:tr h="221615">
                <a:tc>
                  <a:txBody>
                    <a:bodyPr/>
                    <a:lstStyle/>
                    <a:p>
                      <a:pPr algn="ctr" marL="889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000" spc="-20">
                          <a:latin typeface="Calibri"/>
                          <a:cs typeface="Calibri"/>
                        </a:rPr>
                        <a:t>35-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40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 algn="ctr" marR="1270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000" spc="-20">
                          <a:latin typeface="Calibri"/>
                          <a:cs typeface="Calibri"/>
                        </a:rPr>
                        <a:t>35-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40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984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000" spc="-20">
                          <a:latin typeface="Calibri"/>
                          <a:cs typeface="Calibri"/>
                        </a:rPr>
                        <a:t>35-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40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 algn="ctr" marL="2857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000" spc="-50">
                          <a:latin typeface="Calibri"/>
                          <a:cs typeface="Calibri"/>
                        </a:rPr>
                        <a:t>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875"/>
                </a:tc>
              </a:tr>
              <a:tr h="221615">
                <a:tc>
                  <a:txBody>
                    <a:bodyPr/>
                    <a:lstStyle/>
                    <a:p>
                      <a:pPr algn="ctr" marL="889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1000" spc="-20">
                          <a:latin typeface="Calibri"/>
                          <a:cs typeface="Calibri"/>
                        </a:rPr>
                        <a:t>40-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45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R="1270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1000" spc="-20">
                          <a:latin typeface="Calibri"/>
                          <a:cs typeface="Calibri"/>
                        </a:rPr>
                        <a:t>40-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45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984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1000" spc="-20">
                          <a:latin typeface="Calibri"/>
                          <a:cs typeface="Calibri"/>
                        </a:rPr>
                        <a:t>40-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45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240"/>
                </a:tc>
                <a:tc>
                  <a:txBody>
                    <a:bodyPr/>
                    <a:lstStyle/>
                    <a:p>
                      <a:pPr algn="ctr" marL="2857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1000" spc="-50">
                          <a:latin typeface="Calibri"/>
                          <a:cs typeface="Calibri"/>
                        </a:rPr>
                        <a:t>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240"/>
                </a:tc>
              </a:tr>
              <a:tr h="221615">
                <a:tc>
                  <a:txBody>
                    <a:bodyPr/>
                    <a:lstStyle/>
                    <a:p>
                      <a:pPr algn="ctr" marL="889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000" spc="-20">
                          <a:latin typeface="Calibri"/>
                          <a:cs typeface="Calibri"/>
                        </a:rPr>
                        <a:t>45-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50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 algn="ctr" marR="1270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000" spc="-20">
                          <a:latin typeface="Calibri"/>
                          <a:cs typeface="Calibri"/>
                        </a:rPr>
                        <a:t>45-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50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984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000" spc="-20">
                          <a:latin typeface="Calibri"/>
                          <a:cs typeface="Calibri"/>
                        </a:rPr>
                        <a:t>45-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50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875"/>
                </a:tc>
                <a:tc>
                  <a:txBody>
                    <a:bodyPr/>
                    <a:lstStyle/>
                    <a:p>
                      <a:pPr algn="ctr" marL="2857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000" spc="-50">
                          <a:latin typeface="Calibri"/>
                          <a:cs typeface="Calibri"/>
                        </a:rPr>
                        <a:t>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5875"/>
                </a:tc>
              </a:tr>
              <a:tr h="227329">
                <a:tc>
                  <a:txBody>
                    <a:bodyPr/>
                    <a:lstStyle/>
                    <a:p>
                      <a:pPr algn="ctr" marL="1016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&gt;50</a:t>
                      </a:r>
                      <a:r>
                        <a:rPr dirty="0" sz="10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079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&gt;50</a:t>
                      </a:r>
                      <a:r>
                        <a:rPr dirty="0" sz="10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857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&gt;50</a:t>
                      </a:r>
                      <a:r>
                        <a:rPr dirty="0" sz="10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años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857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50">
                          <a:latin typeface="Calibri"/>
                          <a:cs typeface="Calibri"/>
                        </a:rPr>
                        <a:t>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 descr=""/>
          <p:cNvSpPr txBox="1"/>
          <p:nvPr/>
        </p:nvSpPr>
        <p:spPr>
          <a:xfrm>
            <a:off x="886764" y="8564117"/>
            <a:ext cx="5788660" cy="102996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Fuente: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(Oak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Ridge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National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Laboratory,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2012)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dirty="0" sz="1200" b="1" i="1">
                <a:latin typeface="Calibri"/>
                <a:cs typeface="Calibri"/>
              </a:rPr>
              <a:t>3.1.3</a:t>
            </a:r>
            <a:r>
              <a:rPr dirty="0" sz="1200" spc="2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Criterio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nivel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tecnología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instalada</a:t>
            </a:r>
            <a:endParaRPr sz="1200">
              <a:latin typeface="Calibri"/>
              <a:cs typeface="Calibri"/>
            </a:endParaRPr>
          </a:p>
          <a:p>
            <a:pPr marL="12700" marR="5080" indent="448945">
              <a:lnSpc>
                <a:spcPct val="121600"/>
              </a:lnSpc>
              <a:spcBef>
                <a:spcPts val="615"/>
              </a:spcBef>
            </a:pP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refiere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niveles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diseño,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fabricación,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materiales,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aislamientos,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otros.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uso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tecnología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antigua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traer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problemas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repuestos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largo</a:t>
            </a:r>
            <a:r>
              <a:rPr dirty="0" sz="1200" spc="-10">
                <a:latin typeface="Calibri"/>
                <a:cs typeface="Calibri"/>
              </a:rPr>
              <a:t> retraso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20314" y="1607819"/>
            <a:ext cx="2519426" cy="2386329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8660" cy="415480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65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algn="just" marL="12700" marR="5080">
              <a:lnSpc>
                <a:spcPct val="122300"/>
              </a:lnSpc>
            </a:pP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falla.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evaluar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criterio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deber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tener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visión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muy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amplia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mercado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actual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generadores como: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técnicas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CNC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diseños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devanado,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eficiencias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precisión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producción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perdidas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potencia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núcleo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estator,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insolaciones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clase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F.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competencia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profesionalismo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proveedores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también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tener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cuenta.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200"/>
              </a:lnSpc>
              <a:spcBef>
                <a:spcPts val="590"/>
              </a:spcBef>
            </a:pP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48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ya</a:t>
            </a:r>
            <a:r>
              <a:rPr dirty="0" sz="1200" spc="4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4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mencionó</a:t>
            </a:r>
            <a:r>
              <a:rPr dirty="0" sz="1200" spc="4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anteriormente</a:t>
            </a:r>
            <a:r>
              <a:rPr dirty="0" sz="1200" spc="4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4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4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4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4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47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factor </a:t>
            </a:r>
            <a:r>
              <a:rPr dirty="0" sz="1200">
                <a:latin typeface="Calibri"/>
                <a:cs typeface="Calibri"/>
              </a:rPr>
              <a:t>determinante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tecnología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tiene</a:t>
            </a:r>
            <a:r>
              <a:rPr dirty="0" sz="1200" spc="-25">
                <a:latin typeface="Calibri"/>
                <a:cs typeface="Calibri"/>
              </a:rPr>
              <a:t> un </a:t>
            </a:r>
            <a:r>
              <a:rPr dirty="0" sz="1200">
                <a:latin typeface="Calibri"/>
                <a:cs typeface="Calibri"/>
              </a:rPr>
              <a:t>impacto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significativo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criterio.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Actualmente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existen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múltiples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materiales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usados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en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mica,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fibra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vidrio,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resinas,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auto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contraíbles,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etc.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Materiales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comporten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bien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contra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esfuerzos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térmicos,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eléctricos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mecánicos,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además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para </a:t>
            </a:r>
            <a:r>
              <a:rPr dirty="0" sz="1200">
                <a:latin typeface="Calibri"/>
                <a:cs typeface="Calibri"/>
              </a:rPr>
              <a:t>asegurar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ausencia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recurrir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procesos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producción </a:t>
            </a:r>
            <a:r>
              <a:rPr dirty="0" sz="1200">
                <a:latin typeface="Calibri"/>
                <a:cs typeface="Calibri"/>
              </a:rPr>
              <a:t>especializados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evitar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burbujas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aire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aislamiento.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ejemplo,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método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más </a:t>
            </a:r>
            <a:r>
              <a:rPr dirty="0" sz="1200">
                <a:latin typeface="Calibri"/>
                <a:cs typeface="Calibri"/>
              </a:rPr>
              <a:t>reciente</a:t>
            </a:r>
            <a:r>
              <a:rPr dirty="0" sz="1200" spc="3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Global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VPI</a:t>
            </a:r>
            <a:r>
              <a:rPr dirty="0" sz="1200" spc="3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 i="1">
                <a:latin typeface="Calibri"/>
                <a:cs typeface="Calibri"/>
              </a:rPr>
              <a:t>Vacuum</a:t>
            </a:r>
            <a:r>
              <a:rPr dirty="0" sz="1200" spc="35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Pressure</a:t>
            </a:r>
            <a:r>
              <a:rPr dirty="0" sz="1200" spc="34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Impregnation</a:t>
            </a:r>
            <a:r>
              <a:rPr dirty="0" sz="1200">
                <a:latin typeface="Calibri"/>
                <a:cs typeface="Calibri"/>
              </a:rPr>
              <a:t>)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donde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todo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es </a:t>
            </a:r>
            <a:r>
              <a:rPr dirty="0" sz="1200">
                <a:latin typeface="Calibri"/>
                <a:cs typeface="Calibri"/>
              </a:rPr>
              <a:t>sumergido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cámara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vacío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impregna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resina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presión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asegurando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existan </a:t>
            </a:r>
            <a:r>
              <a:rPr dirty="0" sz="1200">
                <a:latin typeface="Calibri"/>
                <a:cs typeface="Calibri"/>
              </a:rPr>
              <a:t>burbujas,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también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ofrece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vida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útil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métodos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tradicionales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-3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20">
                <a:latin typeface="Calibri"/>
                <a:cs typeface="Calibri"/>
                <a:hlinkClick r:id="rId2" action="ppaction://hlinksldjump"/>
              </a:rPr>
              <a:t>40</a:t>
            </a:r>
            <a:r>
              <a:rPr dirty="0" sz="1200" spc="-20">
                <a:latin typeface="Calibri"/>
                <a:cs typeface="Calibri"/>
              </a:rPr>
              <a:t>).</a:t>
            </a:r>
            <a:endParaRPr sz="1200">
              <a:latin typeface="Calibri"/>
              <a:cs typeface="Calibri"/>
            </a:endParaRPr>
          </a:p>
          <a:p>
            <a:pPr algn="just" marL="12700" marR="11430" indent="448945">
              <a:lnSpc>
                <a:spcPct val="122500"/>
              </a:lnSpc>
              <a:spcBef>
                <a:spcPts val="590"/>
              </a:spcBef>
            </a:pP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Tabla</a:t>
            </a:r>
            <a:r>
              <a:rPr dirty="0" sz="1200" spc="4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17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muestran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criterios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propuestos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manual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americano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evaluación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tecnología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utilizada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6914503"/>
            <a:ext cx="4641215" cy="1176655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822960">
              <a:lnSpc>
                <a:spcPct val="100000"/>
              </a:lnSpc>
              <a:spcBef>
                <a:spcPts val="425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40.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Ejemplos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impregnación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resina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Global</a:t>
            </a:r>
            <a:r>
              <a:rPr dirty="0" sz="1200" spc="-25">
                <a:latin typeface="Calibri"/>
                <a:cs typeface="Calibri"/>
              </a:rPr>
              <a:t> VPI</a:t>
            </a:r>
            <a:endParaRPr sz="1200">
              <a:latin typeface="Calibri"/>
              <a:cs typeface="Calibri"/>
            </a:endParaRPr>
          </a:p>
          <a:p>
            <a:pPr marL="822960">
              <a:lnSpc>
                <a:spcPct val="100000"/>
              </a:lnSpc>
              <a:spcBef>
                <a:spcPts val="305"/>
              </a:spcBef>
            </a:pPr>
            <a:r>
              <a:rPr dirty="0" sz="1100">
                <a:latin typeface="Arial MT"/>
                <a:cs typeface="Arial MT"/>
              </a:rPr>
              <a:t>Fuente: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(Röel,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 spc="-20">
                <a:latin typeface="Arial MT"/>
                <a:cs typeface="Arial MT"/>
              </a:rPr>
              <a:t>2019)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1200">
                <a:latin typeface="Calibri"/>
                <a:cs typeface="Calibri"/>
              </a:rPr>
              <a:t>Tabla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17.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</a:rPr>
              <a:t>Criterios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 la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clasificación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 la</a:t>
            </a:r>
            <a:r>
              <a:rPr dirty="0" sz="1200" spc="-10">
                <a:latin typeface="Calibri"/>
                <a:cs typeface="Calibri"/>
              </a:rPr>
              <a:t> tecnología.</a:t>
            </a:r>
            <a:endParaRPr sz="1200">
              <a:latin typeface="Calibri"/>
              <a:cs typeface="Calibri"/>
            </a:endParaRPr>
          </a:p>
          <a:p>
            <a:pPr marL="1518285">
              <a:lnSpc>
                <a:spcPct val="100000"/>
              </a:lnSpc>
              <a:spcBef>
                <a:spcPts val="525"/>
              </a:spcBef>
            </a:pPr>
            <a:r>
              <a:rPr dirty="0" sz="1000" b="1">
                <a:latin typeface="Calibri"/>
                <a:cs typeface="Calibri"/>
              </a:rPr>
              <a:t>Criterios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de</a:t>
            </a:r>
            <a:r>
              <a:rPr dirty="0" sz="1000" spc="-1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calificación</a:t>
            </a:r>
            <a:r>
              <a:rPr dirty="0" sz="1000" spc="-1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de</a:t>
            </a:r>
            <a:r>
              <a:rPr dirty="0" sz="1000" spc="-10" b="1">
                <a:latin typeface="Calibri"/>
                <a:cs typeface="Calibri"/>
              </a:rPr>
              <a:t> tecnología</a:t>
            </a:r>
            <a:r>
              <a:rPr dirty="0" sz="1000" spc="-1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del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Generador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899464" y="7906257"/>
            <a:ext cx="5761990" cy="6350"/>
          </a:xfrm>
          <a:custGeom>
            <a:avLst/>
            <a:gdLst/>
            <a:ahLst/>
            <a:cxnLst/>
            <a:rect l="l" t="t" r="r" b="b"/>
            <a:pathLst>
              <a:path w="5761990" h="6350">
                <a:moveTo>
                  <a:pt x="5761609" y="0"/>
                </a:moveTo>
                <a:lnTo>
                  <a:pt x="0" y="0"/>
                </a:lnTo>
                <a:lnTo>
                  <a:pt x="0" y="6095"/>
                </a:lnTo>
                <a:lnTo>
                  <a:pt x="5761609" y="6095"/>
                </a:lnTo>
                <a:lnTo>
                  <a:pt x="57616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2140966" y="8265414"/>
            <a:ext cx="247713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Calibri"/>
                <a:cs typeface="Calibri"/>
              </a:rPr>
              <a:t>Niveles</a:t>
            </a:r>
            <a:r>
              <a:rPr dirty="0" sz="1000" spc="-1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de</a:t>
            </a:r>
            <a:r>
              <a:rPr dirty="0" sz="1000" spc="-5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tecnología </a:t>
            </a:r>
            <a:r>
              <a:rPr dirty="0" sz="1000" b="1">
                <a:latin typeface="Calibri"/>
                <a:cs typeface="Calibri"/>
              </a:rPr>
              <a:t>de</a:t>
            </a:r>
            <a:r>
              <a:rPr dirty="0" sz="1000" spc="-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diseño</a:t>
            </a:r>
            <a:r>
              <a:rPr dirty="0" sz="1000" spc="-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y</a:t>
            </a:r>
            <a:r>
              <a:rPr dirty="0" sz="1000" spc="-10" b="1">
                <a:latin typeface="Calibri"/>
                <a:cs typeface="Calibri"/>
              </a:rPr>
              <a:t> construcción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950458" y="8109965"/>
            <a:ext cx="624840" cy="488315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algn="just" marL="36830" marR="5080" indent="-24765">
              <a:lnSpc>
                <a:spcPct val="102000"/>
              </a:lnSpc>
              <a:spcBef>
                <a:spcPts val="70"/>
              </a:spcBef>
            </a:pPr>
            <a:r>
              <a:rPr dirty="0" sz="1000" spc="-10" b="1">
                <a:latin typeface="Calibri"/>
                <a:cs typeface="Calibri"/>
              </a:rPr>
              <a:t>Puntuación tecnología instalada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899464" y="8104377"/>
            <a:ext cx="5761990" cy="6350"/>
          </a:xfrm>
          <a:custGeom>
            <a:avLst/>
            <a:gdLst/>
            <a:ahLst/>
            <a:cxnLst/>
            <a:rect l="l" t="t" r="r" b="b"/>
            <a:pathLst>
              <a:path w="5761990" h="6350">
                <a:moveTo>
                  <a:pt x="4964557" y="0"/>
                </a:moveTo>
                <a:lnTo>
                  <a:pt x="0" y="0"/>
                </a:lnTo>
                <a:lnTo>
                  <a:pt x="0" y="6096"/>
                </a:lnTo>
                <a:lnTo>
                  <a:pt x="4964557" y="6096"/>
                </a:lnTo>
                <a:lnTo>
                  <a:pt x="4964557" y="0"/>
                </a:lnTo>
                <a:close/>
              </a:path>
              <a:path w="5761990" h="6350">
                <a:moveTo>
                  <a:pt x="5761685" y="0"/>
                </a:moveTo>
                <a:lnTo>
                  <a:pt x="4970729" y="0"/>
                </a:lnTo>
                <a:lnTo>
                  <a:pt x="4964633" y="0"/>
                </a:lnTo>
                <a:lnTo>
                  <a:pt x="4964633" y="6096"/>
                </a:lnTo>
                <a:lnTo>
                  <a:pt x="4970729" y="6096"/>
                </a:lnTo>
                <a:lnTo>
                  <a:pt x="5761685" y="6096"/>
                </a:lnTo>
                <a:lnTo>
                  <a:pt x="57616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6192773" y="8701278"/>
            <a:ext cx="1416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Calibri"/>
                <a:cs typeface="Calibri"/>
              </a:rPr>
              <a:t>10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899464" y="8610358"/>
            <a:ext cx="5761990" cy="6350"/>
          </a:xfrm>
          <a:custGeom>
            <a:avLst/>
            <a:gdLst/>
            <a:ahLst/>
            <a:cxnLst/>
            <a:rect l="l" t="t" r="r" b="b"/>
            <a:pathLst>
              <a:path w="5761990" h="6350">
                <a:moveTo>
                  <a:pt x="4964557" y="0"/>
                </a:moveTo>
                <a:lnTo>
                  <a:pt x="0" y="0"/>
                </a:lnTo>
                <a:lnTo>
                  <a:pt x="0" y="6083"/>
                </a:lnTo>
                <a:lnTo>
                  <a:pt x="4964557" y="6083"/>
                </a:lnTo>
                <a:lnTo>
                  <a:pt x="4964557" y="0"/>
                </a:lnTo>
                <a:close/>
              </a:path>
              <a:path w="5761990" h="6350">
                <a:moveTo>
                  <a:pt x="5761685" y="0"/>
                </a:moveTo>
                <a:lnTo>
                  <a:pt x="4970729" y="0"/>
                </a:lnTo>
                <a:lnTo>
                  <a:pt x="4964633" y="0"/>
                </a:lnTo>
                <a:lnTo>
                  <a:pt x="4964633" y="6083"/>
                </a:lnTo>
                <a:lnTo>
                  <a:pt x="4970729" y="6083"/>
                </a:lnTo>
                <a:lnTo>
                  <a:pt x="5761685" y="6083"/>
                </a:lnTo>
                <a:lnTo>
                  <a:pt x="57616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905052" y="8586977"/>
            <a:ext cx="4913630" cy="11017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80010">
              <a:lnSpc>
                <a:spcPct val="122200"/>
              </a:lnSpc>
              <a:spcBef>
                <a:spcPts val="100"/>
              </a:spcBef>
            </a:pPr>
            <a:r>
              <a:rPr dirty="0" sz="900">
                <a:latin typeface="Calibri"/>
                <a:cs typeface="Calibri"/>
              </a:rPr>
              <a:t>Tanto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el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estator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como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el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rotor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tienen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aislamiento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clase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F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(o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superior).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El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núcleo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se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ha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vuelto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apilar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 spc="-25">
                <a:latin typeface="Calibri"/>
                <a:cs typeface="Calibri"/>
              </a:rPr>
              <a:t>con</a:t>
            </a:r>
            <a:r>
              <a:rPr dirty="0" sz="900" spc="50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acero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de</a:t>
            </a:r>
            <a:r>
              <a:rPr dirty="0" sz="900" spc="-10">
                <a:latin typeface="Calibri"/>
                <a:cs typeface="Calibri"/>
              </a:rPr>
              <a:t> histéresis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baja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y /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o</a:t>
            </a:r>
            <a:r>
              <a:rPr dirty="0" sz="900" spc="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se ha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vuelto a</a:t>
            </a:r>
            <a:r>
              <a:rPr dirty="0" sz="900" spc="-10">
                <a:latin typeface="Calibri"/>
                <a:cs typeface="Calibri"/>
              </a:rPr>
              <a:t> apretar.</a:t>
            </a:r>
            <a:endParaRPr sz="900">
              <a:latin typeface="Calibri"/>
              <a:cs typeface="Calibri"/>
            </a:endParaRPr>
          </a:p>
          <a:p>
            <a:pPr marL="12700" marR="127635">
              <a:lnSpc>
                <a:spcPct val="122200"/>
              </a:lnSpc>
              <a:spcBef>
                <a:spcPts val="275"/>
              </a:spcBef>
            </a:pPr>
            <a:r>
              <a:rPr dirty="0" sz="900">
                <a:latin typeface="Calibri"/>
                <a:cs typeface="Calibri"/>
              </a:rPr>
              <a:t>Tanto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el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estator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como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el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rotor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tienen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aislamiento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clase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F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(o superior).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El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núcleo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no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se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ha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vuelto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apilar</a:t>
            </a:r>
            <a:r>
              <a:rPr dirty="0" sz="900" spc="50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con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acero de </a:t>
            </a:r>
            <a:r>
              <a:rPr dirty="0" sz="900" spc="-10">
                <a:latin typeface="Calibri"/>
                <a:cs typeface="Calibri"/>
              </a:rPr>
              <a:t>histéresis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baja</a:t>
            </a:r>
            <a:r>
              <a:rPr dirty="0" sz="900" spc="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y / o</a:t>
            </a:r>
            <a:r>
              <a:rPr dirty="0" sz="900" spc="5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vuelve</a:t>
            </a:r>
            <a:r>
              <a:rPr dirty="0" sz="900">
                <a:latin typeface="Calibri"/>
                <a:cs typeface="Calibri"/>
              </a:rPr>
              <a:t> a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apretar.</a:t>
            </a:r>
            <a:endParaRPr sz="900">
              <a:latin typeface="Calibri"/>
              <a:cs typeface="Calibri"/>
            </a:endParaRPr>
          </a:p>
          <a:p>
            <a:pPr marL="12700" marR="5080">
              <a:lnSpc>
                <a:spcPct val="122200"/>
              </a:lnSpc>
              <a:spcBef>
                <a:spcPts val="275"/>
              </a:spcBef>
            </a:pPr>
            <a:r>
              <a:rPr dirty="0" sz="900">
                <a:latin typeface="Calibri"/>
                <a:cs typeface="Calibri"/>
              </a:rPr>
              <a:t>O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el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estator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o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el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rotor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se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han </a:t>
            </a:r>
            <a:r>
              <a:rPr dirty="0" sz="900" spc="-10">
                <a:latin typeface="Calibri"/>
                <a:cs typeface="Calibri"/>
              </a:rPr>
              <a:t>rebobinado </a:t>
            </a:r>
            <a:r>
              <a:rPr dirty="0" sz="900">
                <a:latin typeface="Calibri"/>
                <a:cs typeface="Calibri"/>
              </a:rPr>
              <a:t>con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aislamiento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Clase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F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o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mayor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y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el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núcleo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se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ha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vuelto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</a:t>
            </a:r>
            <a:r>
              <a:rPr dirty="0" sz="900" spc="-10">
                <a:latin typeface="Calibri"/>
                <a:cs typeface="Calibri"/>
              </a:rPr>
              <a:t> apilar</a:t>
            </a:r>
            <a:r>
              <a:rPr dirty="0" sz="900" spc="50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con acero</a:t>
            </a:r>
            <a:r>
              <a:rPr dirty="0" sz="900" spc="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de </a:t>
            </a:r>
            <a:r>
              <a:rPr dirty="0" sz="900" spc="-10">
                <a:latin typeface="Calibri"/>
                <a:cs typeface="Calibri"/>
              </a:rPr>
              <a:t>histéresis</a:t>
            </a:r>
            <a:r>
              <a:rPr dirty="0" sz="900">
                <a:latin typeface="Calibri"/>
                <a:cs typeface="Calibri"/>
              </a:rPr>
              <a:t> </a:t>
            </a:r>
            <a:r>
              <a:rPr dirty="0" sz="900" spc="-20">
                <a:latin typeface="Calibri"/>
                <a:cs typeface="Calibri"/>
              </a:rPr>
              <a:t>baja.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221729" y="9071609"/>
            <a:ext cx="838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0">
                <a:latin typeface="Calibri"/>
                <a:cs typeface="Calibri"/>
              </a:rPr>
              <a:t>9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221729" y="9441891"/>
            <a:ext cx="838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0">
                <a:latin typeface="Calibri"/>
                <a:cs typeface="Calibri"/>
              </a:rPr>
              <a:t>8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890320" y="9728923"/>
            <a:ext cx="5770880" cy="6350"/>
          </a:xfrm>
          <a:custGeom>
            <a:avLst/>
            <a:gdLst/>
            <a:ahLst/>
            <a:cxnLst/>
            <a:rect l="l" t="t" r="r" b="b"/>
            <a:pathLst>
              <a:path w="5770880" h="6350">
                <a:moveTo>
                  <a:pt x="5770829" y="0"/>
                </a:moveTo>
                <a:lnTo>
                  <a:pt x="4973701" y="0"/>
                </a:lnTo>
                <a:lnTo>
                  <a:pt x="4970729" y="0"/>
                </a:lnTo>
                <a:lnTo>
                  <a:pt x="4964633" y="0"/>
                </a:lnTo>
                <a:lnTo>
                  <a:pt x="0" y="0"/>
                </a:lnTo>
                <a:lnTo>
                  <a:pt x="0" y="6083"/>
                </a:lnTo>
                <a:lnTo>
                  <a:pt x="4964633" y="6083"/>
                </a:lnTo>
                <a:lnTo>
                  <a:pt x="4970729" y="6083"/>
                </a:lnTo>
                <a:lnTo>
                  <a:pt x="4973701" y="6083"/>
                </a:lnTo>
                <a:lnTo>
                  <a:pt x="5770829" y="6083"/>
                </a:lnTo>
                <a:lnTo>
                  <a:pt x="57708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17980" y="4700269"/>
            <a:ext cx="4319905" cy="225044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392807" y="435356"/>
            <a:ext cx="2771775" cy="648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254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66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115"/>
              </a:spcBef>
            </a:pPr>
            <a:endParaRPr sz="11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000" b="1">
                <a:latin typeface="Calibri"/>
                <a:cs typeface="Calibri"/>
              </a:rPr>
              <a:t>Criterios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de</a:t>
            </a:r>
            <a:r>
              <a:rPr dirty="0" sz="1000" spc="-1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calificación</a:t>
            </a:r>
            <a:r>
              <a:rPr dirty="0" sz="1000" spc="-1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de</a:t>
            </a:r>
            <a:r>
              <a:rPr dirty="0" sz="1000" spc="-10" b="1">
                <a:latin typeface="Calibri"/>
                <a:cs typeface="Calibri"/>
              </a:rPr>
              <a:t> tecnología</a:t>
            </a:r>
            <a:r>
              <a:rPr dirty="0" sz="1000" spc="-1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del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Generador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99464" y="899159"/>
            <a:ext cx="5761990" cy="6350"/>
          </a:xfrm>
          <a:custGeom>
            <a:avLst/>
            <a:gdLst/>
            <a:ahLst/>
            <a:cxnLst/>
            <a:rect l="l" t="t" r="r" b="b"/>
            <a:pathLst>
              <a:path w="5761990" h="6350">
                <a:moveTo>
                  <a:pt x="5761609" y="0"/>
                </a:moveTo>
                <a:lnTo>
                  <a:pt x="0" y="0"/>
                </a:lnTo>
                <a:lnTo>
                  <a:pt x="0" y="6096"/>
                </a:lnTo>
                <a:lnTo>
                  <a:pt x="5761609" y="6096"/>
                </a:lnTo>
                <a:lnTo>
                  <a:pt x="57616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2140966" y="1258569"/>
            <a:ext cx="247713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Calibri"/>
                <a:cs typeface="Calibri"/>
              </a:rPr>
              <a:t>Niveles</a:t>
            </a:r>
            <a:r>
              <a:rPr dirty="0" sz="1000" spc="-1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de</a:t>
            </a:r>
            <a:r>
              <a:rPr dirty="0" sz="1000" spc="-5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tecnología </a:t>
            </a:r>
            <a:r>
              <a:rPr dirty="0" sz="1000" b="1">
                <a:latin typeface="Calibri"/>
                <a:cs typeface="Calibri"/>
              </a:rPr>
              <a:t>de</a:t>
            </a:r>
            <a:r>
              <a:rPr dirty="0" sz="1000" spc="-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diseño</a:t>
            </a:r>
            <a:r>
              <a:rPr dirty="0" sz="1000" spc="-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y</a:t>
            </a:r>
            <a:r>
              <a:rPr dirty="0" sz="1000" spc="-10" b="1">
                <a:latin typeface="Calibri"/>
                <a:cs typeface="Calibri"/>
              </a:rPr>
              <a:t> construcción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950458" y="1103122"/>
            <a:ext cx="624840" cy="488315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algn="just" marL="36830" marR="5080" indent="-24765">
              <a:lnSpc>
                <a:spcPct val="102000"/>
              </a:lnSpc>
              <a:spcBef>
                <a:spcPts val="70"/>
              </a:spcBef>
            </a:pPr>
            <a:r>
              <a:rPr dirty="0" sz="1000" spc="-10" b="1">
                <a:latin typeface="Calibri"/>
                <a:cs typeface="Calibri"/>
              </a:rPr>
              <a:t>Puntuación tecnología instalada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899464" y="1097533"/>
            <a:ext cx="5761990" cy="6350"/>
          </a:xfrm>
          <a:custGeom>
            <a:avLst/>
            <a:gdLst/>
            <a:ahLst/>
            <a:cxnLst/>
            <a:rect l="l" t="t" r="r" b="b"/>
            <a:pathLst>
              <a:path w="5761990" h="6350">
                <a:moveTo>
                  <a:pt x="4964557" y="0"/>
                </a:moveTo>
                <a:lnTo>
                  <a:pt x="0" y="0"/>
                </a:lnTo>
                <a:lnTo>
                  <a:pt x="0" y="6096"/>
                </a:lnTo>
                <a:lnTo>
                  <a:pt x="4964557" y="6096"/>
                </a:lnTo>
                <a:lnTo>
                  <a:pt x="4964557" y="0"/>
                </a:lnTo>
                <a:close/>
              </a:path>
              <a:path w="5761990" h="6350">
                <a:moveTo>
                  <a:pt x="5761685" y="0"/>
                </a:moveTo>
                <a:lnTo>
                  <a:pt x="4970729" y="0"/>
                </a:lnTo>
                <a:lnTo>
                  <a:pt x="4964633" y="0"/>
                </a:lnTo>
                <a:lnTo>
                  <a:pt x="4964633" y="6096"/>
                </a:lnTo>
                <a:lnTo>
                  <a:pt x="4970729" y="6096"/>
                </a:lnTo>
                <a:lnTo>
                  <a:pt x="5761685" y="6096"/>
                </a:lnTo>
                <a:lnTo>
                  <a:pt x="57616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6221729" y="1688338"/>
            <a:ext cx="838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0">
                <a:latin typeface="Calibri"/>
                <a:cs typeface="Calibri"/>
              </a:rPr>
              <a:t>7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899464" y="1603501"/>
            <a:ext cx="5761990" cy="6350"/>
          </a:xfrm>
          <a:custGeom>
            <a:avLst/>
            <a:gdLst/>
            <a:ahLst/>
            <a:cxnLst/>
            <a:rect l="l" t="t" r="r" b="b"/>
            <a:pathLst>
              <a:path w="5761990" h="6350">
                <a:moveTo>
                  <a:pt x="4964557" y="0"/>
                </a:moveTo>
                <a:lnTo>
                  <a:pt x="0" y="0"/>
                </a:lnTo>
                <a:lnTo>
                  <a:pt x="0" y="6096"/>
                </a:lnTo>
                <a:lnTo>
                  <a:pt x="4964557" y="6096"/>
                </a:lnTo>
                <a:lnTo>
                  <a:pt x="4964557" y="0"/>
                </a:lnTo>
                <a:close/>
              </a:path>
              <a:path w="5761990" h="6350">
                <a:moveTo>
                  <a:pt x="5761685" y="0"/>
                </a:moveTo>
                <a:lnTo>
                  <a:pt x="4970729" y="0"/>
                </a:lnTo>
                <a:lnTo>
                  <a:pt x="4964633" y="0"/>
                </a:lnTo>
                <a:lnTo>
                  <a:pt x="4964633" y="6096"/>
                </a:lnTo>
                <a:lnTo>
                  <a:pt x="4970729" y="6096"/>
                </a:lnTo>
                <a:lnTo>
                  <a:pt x="5761685" y="6096"/>
                </a:lnTo>
                <a:lnTo>
                  <a:pt x="57616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905052" y="1574037"/>
            <a:ext cx="4942205" cy="2583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84785">
              <a:lnSpc>
                <a:spcPct val="122200"/>
              </a:lnSpc>
              <a:spcBef>
                <a:spcPts val="100"/>
              </a:spcBef>
            </a:pPr>
            <a:r>
              <a:rPr dirty="0" sz="900">
                <a:latin typeface="Calibri"/>
                <a:cs typeface="Calibri"/>
              </a:rPr>
              <a:t>O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el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estator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o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el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rotor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se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han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rebobinado </a:t>
            </a:r>
            <a:r>
              <a:rPr dirty="0" sz="900">
                <a:latin typeface="Calibri"/>
                <a:cs typeface="Calibri"/>
              </a:rPr>
              <a:t>con</a:t>
            </a:r>
            <a:r>
              <a:rPr dirty="0" sz="900" spc="-10">
                <a:latin typeface="Calibri"/>
                <a:cs typeface="Calibri"/>
              </a:rPr>
              <a:t> aislamiento </a:t>
            </a:r>
            <a:r>
              <a:rPr dirty="0" sz="900">
                <a:latin typeface="Calibri"/>
                <a:cs typeface="Calibri"/>
              </a:rPr>
              <a:t>clase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F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o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mayor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y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el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núcleo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no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se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ha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vuelto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 spc="-50">
                <a:latin typeface="Calibri"/>
                <a:cs typeface="Calibri"/>
              </a:rPr>
              <a:t>a</a:t>
            </a:r>
            <a:r>
              <a:rPr dirty="0" sz="900" spc="50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apilar</a:t>
            </a:r>
            <a:r>
              <a:rPr dirty="0" sz="900" spc="-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con</a:t>
            </a:r>
            <a:r>
              <a:rPr dirty="0" sz="900" spc="-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acero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de</a:t>
            </a:r>
            <a:r>
              <a:rPr dirty="0" sz="900" spc="-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histéresis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 spc="-20">
                <a:latin typeface="Calibri"/>
                <a:cs typeface="Calibri"/>
              </a:rPr>
              <a:t>baja.</a:t>
            </a:r>
            <a:endParaRPr sz="900">
              <a:latin typeface="Calibri"/>
              <a:cs typeface="Calibri"/>
            </a:endParaRPr>
          </a:p>
          <a:p>
            <a:pPr marL="12700" marR="92075">
              <a:lnSpc>
                <a:spcPct val="122200"/>
              </a:lnSpc>
              <a:spcBef>
                <a:spcPts val="275"/>
              </a:spcBef>
            </a:pPr>
            <a:r>
              <a:rPr dirty="0" sz="900">
                <a:latin typeface="Calibri"/>
                <a:cs typeface="Calibri"/>
              </a:rPr>
              <a:t>Tanto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el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estator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como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el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rotor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se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han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rebobinado </a:t>
            </a:r>
            <a:r>
              <a:rPr dirty="0" sz="900">
                <a:latin typeface="Calibri"/>
                <a:cs typeface="Calibri"/>
              </a:rPr>
              <a:t>con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el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sistema de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aislamiento </a:t>
            </a:r>
            <a:r>
              <a:rPr dirty="0" sz="900">
                <a:latin typeface="Calibri"/>
                <a:cs typeface="Calibri"/>
              </a:rPr>
              <a:t>Clase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B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y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el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núcleo</a:t>
            </a:r>
            <a:r>
              <a:rPr dirty="0" sz="900" spc="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se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 spc="-25">
                <a:latin typeface="Calibri"/>
                <a:cs typeface="Calibri"/>
              </a:rPr>
              <a:t>ha</a:t>
            </a:r>
            <a:r>
              <a:rPr dirty="0" sz="900" spc="50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vuelto</a:t>
            </a:r>
            <a:r>
              <a:rPr dirty="0" sz="900" spc="-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apilar</a:t>
            </a:r>
            <a:r>
              <a:rPr dirty="0" sz="900" spc="-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con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acero</a:t>
            </a:r>
            <a:r>
              <a:rPr dirty="0" sz="900" spc="-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de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histéresis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baja.</a:t>
            </a:r>
            <a:endParaRPr sz="900">
              <a:latin typeface="Calibri"/>
              <a:cs typeface="Calibri"/>
            </a:endParaRPr>
          </a:p>
          <a:p>
            <a:pPr marL="12700" marR="85090">
              <a:lnSpc>
                <a:spcPct val="122200"/>
              </a:lnSpc>
              <a:spcBef>
                <a:spcPts val="275"/>
              </a:spcBef>
            </a:pPr>
            <a:r>
              <a:rPr dirty="0" sz="900">
                <a:latin typeface="Calibri"/>
                <a:cs typeface="Calibri"/>
              </a:rPr>
              <a:t>Tanto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el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estator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como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el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rotor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se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han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rebobinado </a:t>
            </a:r>
            <a:r>
              <a:rPr dirty="0" sz="900">
                <a:latin typeface="Calibri"/>
                <a:cs typeface="Calibri"/>
              </a:rPr>
              <a:t>con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el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sistema de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aislamiento </a:t>
            </a:r>
            <a:r>
              <a:rPr dirty="0" sz="900">
                <a:latin typeface="Calibri"/>
                <a:cs typeface="Calibri"/>
              </a:rPr>
              <a:t>Clase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B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y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el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núcleo</a:t>
            </a:r>
            <a:r>
              <a:rPr dirty="0" sz="900" spc="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no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 spc="-25">
                <a:latin typeface="Calibri"/>
                <a:cs typeface="Calibri"/>
              </a:rPr>
              <a:t>se</a:t>
            </a:r>
            <a:r>
              <a:rPr dirty="0" sz="900" spc="50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ha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vuelto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apilar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con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acero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de </a:t>
            </a:r>
            <a:r>
              <a:rPr dirty="0" sz="900" spc="-10">
                <a:latin typeface="Calibri"/>
                <a:cs typeface="Calibri"/>
              </a:rPr>
              <a:t>histéresis baja.</a:t>
            </a:r>
            <a:endParaRPr sz="900">
              <a:latin typeface="Calibri"/>
              <a:cs typeface="Calibri"/>
            </a:endParaRPr>
          </a:p>
          <a:p>
            <a:pPr marL="12700" marR="5080">
              <a:lnSpc>
                <a:spcPct val="122200"/>
              </a:lnSpc>
              <a:spcBef>
                <a:spcPts val="275"/>
              </a:spcBef>
            </a:pPr>
            <a:r>
              <a:rPr dirty="0" sz="900">
                <a:latin typeface="Calibri"/>
                <a:cs typeface="Calibri"/>
              </a:rPr>
              <a:t>O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bien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el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estator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o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el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rotor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se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han</a:t>
            </a:r>
            <a:r>
              <a:rPr dirty="0" sz="900" spc="-10">
                <a:latin typeface="Calibri"/>
                <a:cs typeface="Calibri"/>
              </a:rPr>
              <a:t> rebobinado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con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aislamiento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Clase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B</a:t>
            </a:r>
            <a:r>
              <a:rPr dirty="0" sz="900" spc="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y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el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núcleo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se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ha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vuelto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apilar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 spc="-25">
                <a:latin typeface="Calibri"/>
                <a:cs typeface="Calibri"/>
              </a:rPr>
              <a:t>con</a:t>
            </a:r>
            <a:r>
              <a:rPr dirty="0" sz="900" spc="50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acero</a:t>
            </a:r>
            <a:r>
              <a:rPr dirty="0" sz="900" spc="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de</a:t>
            </a:r>
            <a:r>
              <a:rPr dirty="0" sz="900" spc="5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histéresis</a:t>
            </a:r>
            <a:r>
              <a:rPr dirty="0" sz="900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baja.</a:t>
            </a:r>
            <a:endParaRPr sz="900">
              <a:latin typeface="Calibri"/>
              <a:cs typeface="Calibri"/>
            </a:endParaRPr>
          </a:p>
          <a:p>
            <a:pPr marL="12700" marR="161925">
              <a:lnSpc>
                <a:spcPct val="122500"/>
              </a:lnSpc>
              <a:spcBef>
                <a:spcPts val="275"/>
              </a:spcBef>
            </a:pPr>
            <a:r>
              <a:rPr dirty="0" sz="900">
                <a:latin typeface="Calibri"/>
                <a:cs typeface="Calibri"/>
              </a:rPr>
              <a:t>O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el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estator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o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el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rotor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se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han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rebobinado </a:t>
            </a:r>
            <a:r>
              <a:rPr dirty="0" sz="900">
                <a:latin typeface="Calibri"/>
                <a:cs typeface="Calibri"/>
              </a:rPr>
              <a:t>con</a:t>
            </a:r>
            <a:r>
              <a:rPr dirty="0" sz="900" spc="-10">
                <a:latin typeface="Calibri"/>
                <a:cs typeface="Calibri"/>
              </a:rPr>
              <a:t> aislamiento </a:t>
            </a:r>
            <a:r>
              <a:rPr dirty="0" sz="900">
                <a:latin typeface="Calibri"/>
                <a:cs typeface="Calibri"/>
              </a:rPr>
              <a:t>Clase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B o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mayor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y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el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núcleo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no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se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ha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vuelto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 spc="-50">
                <a:latin typeface="Calibri"/>
                <a:cs typeface="Calibri"/>
              </a:rPr>
              <a:t>a</a:t>
            </a:r>
            <a:r>
              <a:rPr dirty="0" sz="900" spc="50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apilar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con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acero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de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baja</a:t>
            </a:r>
            <a:r>
              <a:rPr dirty="0" sz="900" spc="-10">
                <a:latin typeface="Calibri"/>
                <a:cs typeface="Calibri"/>
              </a:rPr>
              <a:t> histéresis.</a:t>
            </a:r>
            <a:endParaRPr sz="9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515"/>
              </a:spcBef>
            </a:pPr>
            <a:r>
              <a:rPr dirty="0" sz="900">
                <a:latin typeface="Calibri"/>
                <a:cs typeface="Calibri"/>
              </a:rPr>
              <a:t>Estator,</a:t>
            </a:r>
            <a:r>
              <a:rPr dirty="0" sz="900" spc="-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rotor</a:t>
            </a:r>
            <a:r>
              <a:rPr dirty="0" sz="900" spc="-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y</a:t>
            </a:r>
            <a:r>
              <a:rPr dirty="0" sz="900" spc="-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núcleo</a:t>
            </a:r>
            <a:r>
              <a:rPr dirty="0" sz="900" spc="-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son</a:t>
            </a:r>
            <a:r>
              <a:rPr dirty="0" sz="900" spc="-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equipos</a:t>
            </a:r>
            <a:r>
              <a:rPr dirty="0" sz="900" spc="-3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originales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instalados</a:t>
            </a:r>
            <a:r>
              <a:rPr dirty="0" sz="900" spc="-3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antes</a:t>
            </a:r>
            <a:r>
              <a:rPr dirty="0" sz="900" spc="-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de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1970.</a:t>
            </a:r>
            <a:endParaRPr sz="900">
              <a:latin typeface="Calibri"/>
              <a:cs typeface="Calibri"/>
            </a:endParaRPr>
          </a:p>
          <a:p>
            <a:pPr algn="just" marL="12700" marR="120014">
              <a:lnSpc>
                <a:spcPct val="122200"/>
              </a:lnSpc>
              <a:spcBef>
                <a:spcPts val="280"/>
              </a:spcBef>
            </a:pPr>
            <a:r>
              <a:rPr dirty="0" sz="900" spc="-10">
                <a:latin typeface="Calibri"/>
                <a:cs typeface="Calibri"/>
              </a:rPr>
              <a:t>Agregue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los</a:t>
            </a:r>
            <a:r>
              <a:rPr dirty="0" sz="900" spc="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puntos </a:t>
            </a:r>
            <a:r>
              <a:rPr dirty="0" sz="900" spc="-10">
                <a:latin typeface="Calibri"/>
                <a:cs typeface="Calibri"/>
              </a:rPr>
              <a:t>indicados</a:t>
            </a:r>
            <a:r>
              <a:rPr dirty="0" sz="900">
                <a:latin typeface="Calibri"/>
                <a:cs typeface="Calibri"/>
              </a:rPr>
              <a:t> para </a:t>
            </a:r>
            <a:r>
              <a:rPr dirty="0" sz="900" spc="-10">
                <a:latin typeface="Calibri"/>
                <a:cs typeface="Calibri"/>
              </a:rPr>
              <a:t>cualquiera</a:t>
            </a:r>
            <a:r>
              <a:rPr dirty="0" sz="900">
                <a:latin typeface="Calibri"/>
                <a:cs typeface="Calibri"/>
              </a:rPr>
              <a:t> y cada uno</a:t>
            </a:r>
            <a:r>
              <a:rPr dirty="0" sz="900" spc="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de</a:t>
            </a:r>
            <a:r>
              <a:rPr dirty="0" sz="900" spc="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los </a:t>
            </a:r>
            <a:r>
              <a:rPr dirty="0" sz="900" spc="-10">
                <a:latin typeface="Calibri"/>
                <a:cs typeface="Calibri"/>
              </a:rPr>
              <a:t>siguientes</a:t>
            </a:r>
            <a:r>
              <a:rPr dirty="0" sz="900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dispositivos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de monitoreo</a:t>
            </a:r>
            <a:r>
              <a:rPr dirty="0" sz="900" spc="5">
                <a:latin typeface="Calibri"/>
                <a:cs typeface="Calibri"/>
              </a:rPr>
              <a:t> </a:t>
            </a:r>
            <a:r>
              <a:rPr dirty="0" sz="900" spc="-25">
                <a:latin typeface="Calibri"/>
                <a:cs typeface="Calibri"/>
              </a:rPr>
              <a:t>de</a:t>
            </a:r>
            <a:r>
              <a:rPr dirty="0" sz="900" spc="500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condición</a:t>
            </a:r>
            <a:r>
              <a:rPr dirty="0" sz="900" spc="-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instalados;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Analizador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de</a:t>
            </a:r>
            <a:r>
              <a:rPr dirty="0" sz="900" spc="-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descargas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parciales</a:t>
            </a:r>
            <a:r>
              <a:rPr dirty="0" sz="900" spc="-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(PDA),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rotores</a:t>
            </a:r>
            <a:r>
              <a:rPr dirty="0" sz="900" spc="-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en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cortocircuito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del</a:t>
            </a:r>
            <a:r>
              <a:rPr dirty="0" sz="900" spc="-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rotor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(sonda</a:t>
            </a:r>
            <a:r>
              <a:rPr dirty="0" sz="900" spc="50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Flux),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sonda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del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espacio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de</a:t>
            </a:r>
            <a:r>
              <a:rPr dirty="0" sz="900" spc="-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aire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del</a:t>
            </a:r>
            <a:r>
              <a:rPr dirty="0" sz="900" spc="-25">
                <a:latin typeface="Calibri"/>
                <a:cs typeface="Calibri"/>
              </a:rPr>
              <a:t> </a:t>
            </a:r>
            <a:r>
              <a:rPr dirty="0" sz="900" spc="-20">
                <a:latin typeface="Calibri"/>
                <a:cs typeface="Calibri"/>
              </a:rPr>
              <a:t>rotor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221729" y="2058669"/>
            <a:ext cx="838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0">
                <a:latin typeface="Calibri"/>
                <a:cs typeface="Calibri"/>
              </a:rPr>
              <a:t>6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221729" y="2429002"/>
            <a:ext cx="838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0">
                <a:latin typeface="Calibri"/>
                <a:cs typeface="Calibri"/>
              </a:rPr>
              <a:t>5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221729" y="2799333"/>
            <a:ext cx="838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0"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221729" y="3169665"/>
            <a:ext cx="838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0">
                <a:latin typeface="Calibri"/>
                <a:cs typeface="Calibri"/>
              </a:rPr>
              <a:t>3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137909" y="3456558"/>
            <a:ext cx="249554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Calibri"/>
                <a:cs typeface="Calibri"/>
              </a:rPr>
              <a:t>0 –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 spc="-60">
                <a:latin typeface="Calibri"/>
                <a:cs typeface="Calibri"/>
              </a:rPr>
              <a:t>3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177534" y="3826890"/>
            <a:ext cx="1701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Calibri"/>
                <a:cs typeface="Calibri"/>
              </a:rPr>
              <a:t>0.5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890320" y="4197742"/>
            <a:ext cx="5770880" cy="6350"/>
          </a:xfrm>
          <a:custGeom>
            <a:avLst/>
            <a:gdLst/>
            <a:ahLst/>
            <a:cxnLst/>
            <a:rect l="l" t="t" r="r" b="b"/>
            <a:pathLst>
              <a:path w="5770880" h="6350">
                <a:moveTo>
                  <a:pt x="5770829" y="0"/>
                </a:moveTo>
                <a:lnTo>
                  <a:pt x="4973701" y="0"/>
                </a:lnTo>
                <a:lnTo>
                  <a:pt x="4970729" y="0"/>
                </a:lnTo>
                <a:lnTo>
                  <a:pt x="4964633" y="0"/>
                </a:lnTo>
                <a:lnTo>
                  <a:pt x="0" y="0"/>
                </a:lnTo>
                <a:lnTo>
                  <a:pt x="0" y="6083"/>
                </a:lnTo>
                <a:lnTo>
                  <a:pt x="4964633" y="6083"/>
                </a:lnTo>
                <a:lnTo>
                  <a:pt x="4970729" y="6083"/>
                </a:lnTo>
                <a:lnTo>
                  <a:pt x="4973701" y="6083"/>
                </a:lnTo>
                <a:lnTo>
                  <a:pt x="5770829" y="6083"/>
                </a:lnTo>
                <a:lnTo>
                  <a:pt x="57708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886764" y="4259706"/>
            <a:ext cx="5787390" cy="2677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Fuente: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(Oak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Ridge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National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Laboratory,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2012)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10"/>
              </a:spcBef>
            </a:pPr>
            <a:r>
              <a:rPr dirty="0" sz="1200" b="1" i="1">
                <a:latin typeface="Calibri"/>
                <a:cs typeface="Calibri"/>
              </a:rPr>
              <a:t>3.1.4</a:t>
            </a:r>
            <a:r>
              <a:rPr dirty="0" sz="1200" spc="3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Criterio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restricciones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operación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0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4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refiere</a:t>
            </a:r>
            <a:r>
              <a:rPr dirty="0" sz="1200" spc="4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45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limitaciones</a:t>
            </a:r>
            <a:r>
              <a:rPr dirty="0" sz="1200" spc="45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4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4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potencia</a:t>
            </a:r>
            <a:r>
              <a:rPr dirty="0" sz="1200" spc="4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salida.</a:t>
            </a:r>
            <a:r>
              <a:rPr dirty="0" sz="1200" spc="4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Estas</a:t>
            </a:r>
            <a:r>
              <a:rPr dirty="0" sz="1200" spc="45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limitaciones</a:t>
            </a:r>
            <a:r>
              <a:rPr dirty="0" sz="1200" spc="459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afectan </a:t>
            </a:r>
            <a:r>
              <a:rPr dirty="0" sz="1200">
                <a:latin typeface="Calibri"/>
                <a:cs typeface="Calibri"/>
              </a:rPr>
              <a:t>directamente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pérdidas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producción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objetivo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causadas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por: </a:t>
            </a:r>
            <a:r>
              <a:rPr dirty="0" sz="1200">
                <a:latin typeface="Calibri"/>
                <a:cs typeface="Calibri"/>
              </a:rPr>
              <a:t>temperaturas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elevadas,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capado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bobinas,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vibraciones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excesivas,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fugas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refrigeración, </a:t>
            </a:r>
            <a:r>
              <a:rPr dirty="0" sz="1200">
                <a:latin typeface="Calibri"/>
                <a:cs typeface="Calibri"/>
              </a:rPr>
              <a:t>defectos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estructurales,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aterrado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cortocircuitado.</a:t>
            </a:r>
            <a:endParaRPr sz="1200">
              <a:latin typeface="Calibri"/>
              <a:cs typeface="Calibri"/>
            </a:endParaRPr>
          </a:p>
          <a:p>
            <a:pPr marL="497205">
              <a:lnSpc>
                <a:spcPct val="100000"/>
              </a:lnSpc>
              <a:spcBef>
                <a:spcPts val="919"/>
              </a:spcBef>
            </a:pP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criterios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propuestos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manual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Tabla</a:t>
            </a:r>
            <a:r>
              <a:rPr dirty="0" sz="1200" spc="-1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" action="ppaction://hlinksldjump"/>
              </a:rPr>
              <a:t>18</a:t>
            </a:r>
            <a:r>
              <a:rPr dirty="0" sz="1200" spc="-25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Tabla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18.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</a:rPr>
              <a:t>Criterios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clasificación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restricciones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operación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generador.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170"/>
              </a:spcBef>
            </a:pPr>
            <a:r>
              <a:rPr dirty="0" sz="1000" b="1">
                <a:latin typeface="Calibri"/>
                <a:cs typeface="Calibri"/>
              </a:rPr>
              <a:t>Criterios</a:t>
            </a:r>
            <a:r>
              <a:rPr dirty="0" sz="1000" spc="-1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de</a:t>
            </a:r>
            <a:r>
              <a:rPr dirty="0" sz="1000" spc="-10" b="1">
                <a:latin typeface="Calibri"/>
                <a:cs typeface="Calibri"/>
              </a:rPr>
              <a:t> clasificación </a:t>
            </a:r>
            <a:r>
              <a:rPr dirty="0" sz="1000" b="1">
                <a:latin typeface="Calibri"/>
                <a:cs typeface="Calibri"/>
              </a:rPr>
              <a:t>Restricciones</a:t>
            </a:r>
            <a:r>
              <a:rPr dirty="0" sz="1000" spc="-1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de</a:t>
            </a:r>
            <a:r>
              <a:rPr dirty="0" sz="1000" spc="-1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operación</a:t>
            </a:r>
            <a:r>
              <a:rPr dirty="0" sz="1000" spc="-1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del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Generador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899464" y="6746113"/>
            <a:ext cx="5761990" cy="12700"/>
          </a:xfrm>
          <a:custGeom>
            <a:avLst/>
            <a:gdLst/>
            <a:ahLst/>
            <a:cxnLst/>
            <a:rect l="l" t="t" r="r" b="b"/>
            <a:pathLst>
              <a:path w="5761990" h="12700">
                <a:moveTo>
                  <a:pt x="5761609" y="0"/>
                </a:moveTo>
                <a:lnTo>
                  <a:pt x="0" y="0"/>
                </a:lnTo>
                <a:lnTo>
                  <a:pt x="0" y="12191"/>
                </a:lnTo>
                <a:lnTo>
                  <a:pt x="5761609" y="12191"/>
                </a:lnTo>
                <a:lnTo>
                  <a:pt x="57616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1910842" y="7173848"/>
            <a:ext cx="269176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latin typeface="Calibri"/>
                <a:cs typeface="Calibri"/>
              </a:rPr>
              <a:t>Restricciones</a:t>
            </a:r>
            <a:r>
              <a:rPr dirty="0" sz="1000" spc="1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de</a:t>
            </a:r>
            <a:r>
              <a:rPr dirty="0" sz="1000" spc="20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funcionamiento</a:t>
            </a:r>
            <a:r>
              <a:rPr dirty="0" sz="1000" spc="2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o</a:t>
            </a:r>
            <a:r>
              <a:rPr dirty="0" sz="1000" spc="2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fuera</a:t>
            </a:r>
            <a:r>
              <a:rPr dirty="0" sz="1000" spc="1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de</a:t>
            </a:r>
            <a:r>
              <a:rPr dirty="0" sz="1000" spc="25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diseño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5791961" y="6953782"/>
            <a:ext cx="693420" cy="5835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34925">
              <a:lnSpc>
                <a:spcPct val="122000"/>
              </a:lnSpc>
              <a:spcBef>
                <a:spcPts val="100"/>
              </a:spcBef>
            </a:pPr>
            <a:r>
              <a:rPr dirty="0" sz="1000" spc="-10" b="1">
                <a:latin typeface="Calibri"/>
                <a:cs typeface="Calibri"/>
              </a:rPr>
              <a:t>Puntuación restricciones operativas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1" name="object 21" descr=""/>
          <p:cNvSpPr/>
          <p:nvPr/>
        </p:nvSpPr>
        <p:spPr>
          <a:xfrm>
            <a:off x="899464" y="6980821"/>
            <a:ext cx="5761990" cy="6350"/>
          </a:xfrm>
          <a:custGeom>
            <a:avLst/>
            <a:gdLst/>
            <a:ahLst/>
            <a:cxnLst/>
            <a:rect l="l" t="t" r="r" b="b"/>
            <a:pathLst>
              <a:path w="5761990" h="6350">
                <a:moveTo>
                  <a:pt x="4717669" y="0"/>
                </a:moveTo>
                <a:lnTo>
                  <a:pt x="0" y="0"/>
                </a:lnTo>
                <a:lnTo>
                  <a:pt x="0" y="6083"/>
                </a:lnTo>
                <a:lnTo>
                  <a:pt x="4717669" y="6083"/>
                </a:lnTo>
                <a:lnTo>
                  <a:pt x="4717669" y="0"/>
                </a:lnTo>
                <a:close/>
              </a:path>
              <a:path w="5761990" h="6350">
                <a:moveTo>
                  <a:pt x="5761685" y="0"/>
                </a:moveTo>
                <a:lnTo>
                  <a:pt x="4723841" y="0"/>
                </a:lnTo>
                <a:lnTo>
                  <a:pt x="4717745" y="0"/>
                </a:lnTo>
                <a:lnTo>
                  <a:pt x="4717745" y="6083"/>
                </a:lnTo>
                <a:lnTo>
                  <a:pt x="4723841" y="6083"/>
                </a:lnTo>
                <a:lnTo>
                  <a:pt x="5761685" y="6083"/>
                </a:lnTo>
                <a:lnTo>
                  <a:pt x="57616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 txBox="1"/>
          <p:nvPr/>
        </p:nvSpPr>
        <p:spPr>
          <a:xfrm>
            <a:off x="5970270" y="7774685"/>
            <a:ext cx="3378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alibri"/>
                <a:cs typeface="Calibri"/>
              </a:rPr>
              <a:t>8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–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10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3" name="object 23" descr=""/>
          <p:cNvSpPr/>
          <p:nvPr/>
        </p:nvSpPr>
        <p:spPr>
          <a:xfrm>
            <a:off x="899464" y="7581277"/>
            <a:ext cx="5761990" cy="6350"/>
          </a:xfrm>
          <a:custGeom>
            <a:avLst/>
            <a:gdLst/>
            <a:ahLst/>
            <a:cxnLst/>
            <a:rect l="l" t="t" r="r" b="b"/>
            <a:pathLst>
              <a:path w="5761990" h="6350">
                <a:moveTo>
                  <a:pt x="4717669" y="0"/>
                </a:moveTo>
                <a:lnTo>
                  <a:pt x="0" y="0"/>
                </a:lnTo>
                <a:lnTo>
                  <a:pt x="0" y="6083"/>
                </a:lnTo>
                <a:lnTo>
                  <a:pt x="4717669" y="6083"/>
                </a:lnTo>
                <a:lnTo>
                  <a:pt x="4717669" y="0"/>
                </a:lnTo>
                <a:close/>
              </a:path>
              <a:path w="5761990" h="6350">
                <a:moveTo>
                  <a:pt x="5761685" y="0"/>
                </a:moveTo>
                <a:lnTo>
                  <a:pt x="4723841" y="0"/>
                </a:lnTo>
                <a:lnTo>
                  <a:pt x="4717745" y="0"/>
                </a:lnTo>
                <a:lnTo>
                  <a:pt x="4717745" y="6083"/>
                </a:lnTo>
                <a:lnTo>
                  <a:pt x="4723841" y="6083"/>
                </a:lnTo>
                <a:lnTo>
                  <a:pt x="5761685" y="6083"/>
                </a:lnTo>
                <a:lnTo>
                  <a:pt x="57616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 txBox="1"/>
          <p:nvPr/>
        </p:nvSpPr>
        <p:spPr>
          <a:xfrm>
            <a:off x="905052" y="7553858"/>
            <a:ext cx="4696460" cy="100774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75260">
              <a:lnSpc>
                <a:spcPct val="122100"/>
              </a:lnSpc>
              <a:spcBef>
                <a:spcPts val="100"/>
              </a:spcBef>
            </a:pPr>
            <a:r>
              <a:rPr dirty="0" sz="1000">
                <a:latin typeface="Calibri"/>
                <a:cs typeface="Calibri"/>
              </a:rPr>
              <a:t>El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estándar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diseño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tiene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cambios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y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el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diseño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original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tiene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restricciones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en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la</a:t>
            </a:r>
            <a:r>
              <a:rPr dirty="0" sz="1000">
                <a:latin typeface="Calibri"/>
                <a:cs typeface="Calibri"/>
              </a:rPr>
              <a:t> operación</a:t>
            </a:r>
            <a:r>
              <a:rPr dirty="0" sz="1000" spc="-10">
                <a:latin typeface="Calibri"/>
                <a:cs typeface="Calibri"/>
              </a:rPr>
              <a:t> requerida. </a:t>
            </a:r>
            <a:r>
              <a:rPr dirty="0" sz="1000">
                <a:latin typeface="Calibri"/>
                <a:cs typeface="Calibri"/>
              </a:rPr>
              <a:t>Probado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como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requerido;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no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conocen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ineficiencias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diseño</a:t>
            </a:r>
            <a:r>
              <a:rPr dirty="0" sz="1000" spc="45">
                <a:latin typeface="Calibri"/>
                <a:cs typeface="Calibri"/>
              </a:rPr>
              <a:t> </a:t>
            </a:r>
            <a:r>
              <a:rPr dirty="0" sz="1000" spc="-50">
                <a:latin typeface="Calibri"/>
                <a:cs typeface="Calibri"/>
              </a:rPr>
              <a:t>u</a:t>
            </a:r>
            <a:r>
              <a:rPr dirty="0" sz="1000" spc="-10">
                <a:latin typeface="Calibri"/>
                <a:cs typeface="Calibri"/>
              </a:rPr>
              <a:t> operacionales.</a:t>
            </a:r>
            <a:endParaRPr sz="1000">
              <a:latin typeface="Calibri"/>
              <a:cs typeface="Calibri"/>
            </a:endParaRPr>
          </a:p>
          <a:p>
            <a:pPr marL="12700" marR="5080">
              <a:lnSpc>
                <a:spcPct val="122000"/>
              </a:lnSpc>
              <a:spcBef>
                <a:spcPts val="409"/>
              </a:spcBef>
            </a:pPr>
            <a:r>
              <a:rPr dirty="0" sz="1000">
                <a:latin typeface="Calibri"/>
                <a:cs typeface="Calibri"/>
              </a:rPr>
              <a:t>Restricciones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mínimas: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el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rango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operación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se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puede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ampliar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con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selección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y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el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diseño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componentes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revisados.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Sin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diseño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conocido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ineficiencias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operacionales.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6002273" y="8291321"/>
            <a:ext cx="2743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alibri"/>
                <a:cs typeface="Calibri"/>
              </a:rPr>
              <a:t>5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–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50">
                <a:latin typeface="Calibri"/>
                <a:cs typeface="Calibri"/>
              </a:rPr>
              <a:t>7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905052" y="8604656"/>
            <a:ext cx="4378325" cy="397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2000"/>
              </a:lnSpc>
              <a:spcBef>
                <a:spcPts val="100"/>
              </a:spcBef>
            </a:pPr>
            <a:r>
              <a:rPr dirty="0" sz="1000">
                <a:latin typeface="Calibri"/>
                <a:cs typeface="Calibri"/>
              </a:rPr>
              <a:t>Restricciones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moderadas: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rango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operación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y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el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rendimiento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pueden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mejorar significativamente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con</a:t>
            </a:r>
            <a:r>
              <a:rPr dirty="0" sz="1000" spc="3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el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diseño</a:t>
            </a:r>
            <a:r>
              <a:rPr dirty="0" sz="1000" spc="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componentes</a:t>
            </a:r>
            <a:r>
              <a:rPr dirty="0" sz="1000" spc="3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revisado.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6002273" y="8731757"/>
            <a:ext cx="2743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alibri"/>
                <a:cs typeface="Calibri"/>
              </a:rPr>
              <a:t>3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–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50">
                <a:latin typeface="Calibri"/>
                <a:cs typeface="Calibri"/>
              </a:rPr>
              <a:t>4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905052" y="9045092"/>
            <a:ext cx="4408805" cy="397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2000"/>
              </a:lnSpc>
              <a:spcBef>
                <a:spcPts val="100"/>
              </a:spcBef>
            </a:pPr>
            <a:r>
              <a:rPr dirty="0" sz="1000" spc="-10">
                <a:latin typeface="Calibri"/>
                <a:cs typeface="Calibri"/>
              </a:rPr>
              <a:t>Limitaciones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severas: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el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componente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no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cumple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con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los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criterios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operativos,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no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ha</a:t>
            </a:r>
            <a:r>
              <a:rPr dirty="0" sz="1000">
                <a:latin typeface="Calibri"/>
                <a:cs typeface="Calibri"/>
              </a:rPr>
              <a:t> probado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según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se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requiere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tiene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un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diseño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conocido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y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una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deficiencia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operativa.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6002273" y="9172193"/>
            <a:ext cx="2743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alibri"/>
                <a:cs typeface="Calibri"/>
              </a:rPr>
              <a:t>0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–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50">
                <a:latin typeface="Calibri"/>
                <a:cs typeface="Calibri"/>
              </a:rPr>
              <a:t>2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0" name="object 30" descr=""/>
          <p:cNvSpPr/>
          <p:nvPr/>
        </p:nvSpPr>
        <p:spPr>
          <a:xfrm>
            <a:off x="899464" y="9503371"/>
            <a:ext cx="5761990" cy="6350"/>
          </a:xfrm>
          <a:custGeom>
            <a:avLst/>
            <a:gdLst/>
            <a:ahLst/>
            <a:cxnLst/>
            <a:rect l="l" t="t" r="r" b="b"/>
            <a:pathLst>
              <a:path w="5761990" h="6350">
                <a:moveTo>
                  <a:pt x="4717669" y="0"/>
                </a:moveTo>
                <a:lnTo>
                  <a:pt x="0" y="0"/>
                </a:lnTo>
                <a:lnTo>
                  <a:pt x="0" y="6083"/>
                </a:lnTo>
                <a:lnTo>
                  <a:pt x="4717669" y="6083"/>
                </a:lnTo>
                <a:lnTo>
                  <a:pt x="4717669" y="0"/>
                </a:lnTo>
                <a:close/>
              </a:path>
              <a:path w="5761990" h="6350">
                <a:moveTo>
                  <a:pt x="5761685" y="0"/>
                </a:moveTo>
                <a:lnTo>
                  <a:pt x="4723841" y="0"/>
                </a:lnTo>
                <a:lnTo>
                  <a:pt x="4717745" y="0"/>
                </a:lnTo>
                <a:lnTo>
                  <a:pt x="4717745" y="6083"/>
                </a:lnTo>
                <a:lnTo>
                  <a:pt x="4723841" y="6083"/>
                </a:lnTo>
                <a:lnTo>
                  <a:pt x="5761685" y="6083"/>
                </a:lnTo>
                <a:lnTo>
                  <a:pt x="57616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 txBox="1"/>
          <p:nvPr/>
        </p:nvSpPr>
        <p:spPr>
          <a:xfrm>
            <a:off x="886764" y="9565334"/>
            <a:ext cx="29051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Fuente: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(Oak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Ridge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National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Laboratory,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2012)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9295" cy="92240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67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05"/>
              </a:spcBef>
            </a:pPr>
            <a:endParaRPr sz="11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</a:pPr>
            <a:r>
              <a:rPr dirty="0" sz="1200" b="1" i="1">
                <a:latin typeface="Calibri"/>
                <a:cs typeface="Calibri"/>
              </a:rPr>
              <a:t>3.1.5</a:t>
            </a:r>
            <a:r>
              <a:rPr dirty="0" sz="1200" spc="2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Criterio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pruebas</a:t>
            </a:r>
            <a:r>
              <a:rPr dirty="0" sz="1200" spc="-3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eléctricas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en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estator</a:t>
            </a:r>
            <a:endParaRPr sz="1200">
              <a:latin typeface="Calibri"/>
              <a:cs typeface="Calibri"/>
            </a:endParaRPr>
          </a:p>
          <a:p>
            <a:pPr algn="just" marL="12700" marR="7620" indent="448945">
              <a:lnSpc>
                <a:spcPct val="1220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Junto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inspección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visual,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eléctricas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revelaran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información </a:t>
            </a:r>
            <a:r>
              <a:rPr dirty="0" sz="1200">
                <a:latin typeface="Calibri"/>
                <a:cs typeface="Calibri"/>
              </a:rPr>
              <a:t>acerca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salud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bobinado.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básicas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son: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aislamiento,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índice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polarización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óhmica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fases.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También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pueden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hacer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alto </a:t>
            </a:r>
            <a:r>
              <a:rPr dirty="0" sz="1200">
                <a:latin typeface="Calibri"/>
                <a:cs typeface="Calibri"/>
              </a:rPr>
              <a:t>potencial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 i="1">
                <a:latin typeface="Calibri"/>
                <a:cs typeface="Calibri"/>
              </a:rPr>
              <a:t>HiPot</a:t>
            </a:r>
            <a:r>
              <a:rPr dirty="0" sz="1200">
                <a:latin typeface="Calibri"/>
                <a:cs typeface="Calibri"/>
              </a:rPr>
              <a:t>)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corriente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directa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alterna,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ejecutada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como </a:t>
            </a:r>
            <a:r>
              <a:rPr dirty="0" sz="1200">
                <a:latin typeface="Calibri"/>
                <a:cs typeface="Calibri"/>
              </a:rPr>
              <a:t>muestra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donde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objetivo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simplemente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idea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través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inyectado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rampa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pasos.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análisis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ofrece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un </a:t>
            </a:r>
            <a:r>
              <a:rPr dirty="0" sz="1200">
                <a:latin typeface="Calibri"/>
                <a:cs typeface="Calibri"/>
              </a:rPr>
              <a:t>diagnóstico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bobinado.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valoración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ingenieril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será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requerida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para </a:t>
            </a:r>
            <a:r>
              <a:rPr dirty="0" sz="1200">
                <a:latin typeface="Calibri"/>
                <a:cs typeface="Calibri"/>
              </a:rPr>
              <a:t>asignar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puntaje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teniendo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cuenta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peso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hechas.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indicó</a:t>
            </a:r>
            <a:r>
              <a:rPr dirty="0" sz="1200" spc="4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anteriormente,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4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4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básicas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4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42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tener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mejor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panorama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través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eléctricas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necesita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parciales.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Existen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importantes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usados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off-</a:t>
            </a:r>
            <a:r>
              <a:rPr dirty="0" sz="1200">
                <a:latin typeface="Calibri"/>
                <a:cs typeface="Calibri"/>
              </a:rPr>
              <a:t>line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online,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donde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tener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correcta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interpretación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resultados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obtener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completa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visión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necesita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ambas,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siendo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ellas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online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más </a:t>
            </a:r>
            <a:r>
              <a:rPr dirty="0" sz="1200">
                <a:latin typeface="Calibri"/>
                <a:cs typeface="Calibri"/>
              </a:rPr>
              <a:t>importante por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hacerse durante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operación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haciéndose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bajo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parámetros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reales 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trabajo.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Röel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(2019),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ejemplo,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jerarquización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siguiente:</a:t>
            </a:r>
            <a:endParaRPr sz="1200">
              <a:latin typeface="Calibri"/>
              <a:cs typeface="Calibri"/>
            </a:endParaRPr>
          </a:p>
          <a:p>
            <a:pPr algn="just" marL="461645" marR="5715">
              <a:lnSpc>
                <a:spcPct val="122000"/>
              </a:lnSpc>
              <a:spcBef>
                <a:spcPts val="1210"/>
              </a:spcBef>
            </a:pP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parciales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(PDA)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línea: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primera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línea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defensa.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PDA </a:t>
            </a:r>
            <a:r>
              <a:rPr dirty="0" sz="1200">
                <a:latin typeface="Calibri"/>
                <a:cs typeface="Calibri"/>
              </a:rPr>
              <a:t>fuera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línea: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máquinas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aún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tienen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acopladores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instalados</a:t>
            </a:r>
            <a:r>
              <a:rPr dirty="0" sz="1200" spc="3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para </a:t>
            </a:r>
            <a:r>
              <a:rPr dirty="0" sz="1200">
                <a:latin typeface="Calibri"/>
                <a:cs typeface="Calibri"/>
              </a:rPr>
              <a:t>confirmar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pruebas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línea.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Otras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pruebas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fuera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línea: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segunda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opinión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para </a:t>
            </a:r>
            <a:r>
              <a:rPr dirty="0" sz="1200">
                <a:latin typeface="Calibri"/>
                <a:cs typeface="Calibri"/>
              </a:rPr>
              <a:t>confirmar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deterioro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condiciones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aislamiento,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permitiendo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así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mejor </a:t>
            </a:r>
            <a:r>
              <a:rPr dirty="0" sz="1200">
                <a:latin typeface="Calibri"/>
                <a:cs typeface="Calibri"/>
              </a:rPr>
              <a:t>programación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reparaciones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necesarias: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rigidez </a:t>
            </a:r>
            <a:r>
              <a:rPr dirty="0" sz="1200">
                <a:latin typeface="Calibri"/>
                <a:cs typeface="Calibri"/>
              </a:rPr>
              <a:t>dieléctrica,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índice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polarización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(IP)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índice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absorción,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HiPot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rampa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tensión (</a:t>
            </a:r>
            <a:r>
              <a:rPr dirty="0" sz="1200" spc="-10" i="1">
                <a:latin typeface="Calibri"/>
                <a:cs typeface="Calibri"/>
              </a:rPr>
              <a:t>tip-</a:t>
            </a:r>
            <a:r>
              <a:rPr dirty="0" sz="1200" i="1">
                <a:latin typeface="Calibri"/>
                <a:cs typeface="Calibri"/>
              </a:rPr>
              <a:t>up</a:t>
            </a:r>
            <a:r>
              <a:rPr dirty="0" sz="1200">
                <a:latin typeface="Calibri"/>
                <a:cs typeface="Calibri"/>
              </a:rPr>
              <a:t>),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tangente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delta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(factor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potencia),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surge</a:t>
            </a:r>
            <a:r>
              <a:rPr dirty="0" sz="1200" spc="9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test</a:t>
            </a:r>
            <a:r>
              <a:rPr dirty="0" sz="1200">
                <a:latin typeface="Calibri"/>
                <a:cs typeface="Calibri"/>
              </a:rPr>
              <a:t>,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antena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TVA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 i="1">
                <a:latin typeface="Calibri"/>
                <a:cs typeface="Calibri"/>
              </a:rPr>
              <a:t>corona</a:t>
            </a:r>
            <a:r>
              <a:rPr dirty="0" sz="1200" spc="90" i="1">
                <a:latin typeface="Calibri"/>
                <a:cs typeface="Calibri"/>
              </a:rPr>
              <a:t> </a:t>
            </a:r>
            <a:r>
              <a:rPr dirty="0" sz="1200" spc="-10" i="1">
                <a:latin typeface="Calibri"/>
                <a:cs typeface="Calibri"/>
              </a:rPr>
              <a:t>probe</a:t>
            </a:r>
            <a:r>
              <a:rPr dirty="0" sz="1200" spc="-10">
                <a:latin typeface="Calibri"/>
                <a:cs typeface="Calibri"/>
              </a:rPr>
              <a:t>), </a:t>
            </a:r>
            <a:r>
              <a:rPr dirty="0" sz="1200">
                <a:latin typeface="Calibri"/>
                <a:cs typeface="Calibri"/>
              </a:rPr>
              <a:t>etc.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(Röel,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2019).</a:t>
            </a:r>
            <a:endParaRPr sz="1200">
              <a:latin typeface="Calibri"/>
              <a:cs typeface="Calibri"/>
            </a:endParaRPr>
          </a:p>
          <a:p>
            <a:pPr algn="just" marL="12700" marR="5715" indent="448945">
              <a:lnSpc>
                <a:spcPct val="121900"/>
              </a:lnSpc>
              <a:spcBef>
                <a:spcPts val="1205"/>
              </a:spcBef>
            </a:pPr>
            <a:r>
              <a:rPr dirty="0" sz="1200" spc="-20">
                <a:latin typeface="Calibri"/>
                <a:cs typeface="Calibri"/>
              </a:rPr>
              <a:t>Eso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hace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que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las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pruebas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parciales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tengan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mayor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peso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en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evaluación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eléctricas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estator.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criterio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práctico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cómo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valores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definió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sección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eléctricas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del </a:t>
            </a:r>
            <a:r>
              <a:rPr dirty="0" sz="1200">
                <a:latin typeface="Calibri"/>
                <a:cs typeface="Calibri"/>
              </a:rPr>
              <a:t>capítulo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2.</a:t>
            </a:r>
            <a:endParaRPr sz="1200">
              <a:latin typeface="Calibri"/>
              <a:cs typeface="Calibri"/>
            </a:endParaRPr>
          </a:p>
          <a:p>
            <a:pPr algn="just" marL="12700" marR="5715" indent="448945">
              <a:lnSpc>
                <a:spcPct val="122100"/>
              </a:lnSpc>
              <a:spcBef>
                <a:spcPts val="600"/>
              </a:spcBef>
            </a:pPr>
            <a:r>
              <a:rPr dirty="0" sz="1200">
                <a:latin typeface="Calibri"/>
                <a:cs typeface="Calibri"/>
              </a:rPr>
              <a:t>Según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norma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ANSI/NETA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ATS-</a:t>
            </a:r>
            <a:r>
              <a:rPr dirty="0" sz="1200">
                <a:latin typeface="Calibri"/>
                <a:cs typeface="Calibri"/>
              </a:rPr>
              <a:t>2009,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podrá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salir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mercado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solamente </a:t>
            </a:r>
            <a:r>
              <a:rPr dirty="0" sz="1200">
                <a:latin typeface="Calibri"/>
                <a:cs typeface="Calibri"/>
              </a:rPr>
              <a:t>cuando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cumpla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ciertos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estándares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mecánicos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eléctricos,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dentro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tiene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devanado,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aislamiento,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potencia,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disipación,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potencia,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 i="1">
                <a:latin typeface="Calibri"/>
                <a:cs typeface="Calibri"/>
              </a:rPr>
              <a:t>tip-</a:t>
            </a:r>
            <a:r>
              <a:rPr dirty="0" sz="1200" i="1">
                <a:latin typeface="Calibri"/>
                <a:cs typeface="Calibri"/>
              </a:rPr>
              <a:t>up</a:t>
            </a:r>
            <a:r>
              <a:rPr dirty="0" sz="1200">
                <a:latin typeface="Calibri"/>
                <a:cs typeface="Calibri"/>
              </a:rPr>
              <a:t>,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surge</a:t>
            </a:r>
            <a:r>
              <a:rPr dirty="0" sz="1200" spc="2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test</a:t>
            </a:r>
            <a:r>
              <a:rPr dirty="0" sz="1200">
                <a:latin typeface="Calibri"/>
                <a:cs typeface="Calibri"/>
              </a:rPr>
              <a:t>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etc.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Aunque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norma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requiera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parciales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online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offline,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recomienda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pedir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fabricante </a:t>
            </a:r>
            <a:r>
              <a:rPr dirty="0" sz="1200">
                <a:latin typeface="Calibri"/>
                <a:cs typeface="Calibri"/>
              </a:rPr>
              <a:t>porque,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ejemplo, si se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hace una prueba 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 parciales offline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 un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10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MW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tres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años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servicio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obtiene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8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mbria Math"/>
                <a:cs typeface="Cambria Math"/>
              </a:rPr>
              <a:t>𝑛𝐶</a:t>
            </a:r>
            <a:r>
              <a:rPr dirty="0" sz="1200" spc="15">
                <a:latin typeface="Cambria Math"/>
                <a:cs typeface="Cambria Math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fases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alarmante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pues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nuevo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debería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tener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relativamente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alto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8025" cy="3937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68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algn="just" marL="12700" marR="5080">
              <a:lnSpc>
                <a:spcPct val="122200"/>
              </a:lnSpc>
            </a:pPr>
            <a:r>
              <a:rPr dirty="0" sz="1200">
                <a:latin typeface="Calibri"/>
                <a:cs typeface="Calibri"/>
              </a:rPr>
              <a:t>parciales.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Sin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embargo,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tiene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información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fábrica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indica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salió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8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25">
                <a:latin typeface="Cambria Math"/>
                <a:cs typeface="Cambria Math"/>
              </a:rPr>
              <a:t>𝑛𝐶 </a:t>
            </a:r>
            <a:r>
              <a:rPr dirty="0" sz="1200">
                <a:latin typeface="Calibri"/>
                <a:cs typeface="Calibri"/>
              </a:rPr>
              <a:t>entonces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algo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normal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porque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aumentado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 tres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años.</a:t>
            </a:r>
            <a:r>
              <a:rPr dirty="0" sz="1200" spc="-20">
                <a:latin typeface="Calibri"/>
                <a:cs typeface="Calibri"/>
              </a:rPr>
              <a:t> Otro </a:t>
            </a:r>
            <a:r>
              <a:rPr dirty="0" sz="1200">
                <a:latin typeface="Calibri"/>
                <a:cs typeface="Calibri"/>
              </a:rPr>
              <a:t>ejemplo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10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MW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tiene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fábrica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5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mbria Math"/>
                <a:cs typeface="Cambria Math"/>
              </a:rPr>
              <a:t>𝑛𝐶</a:t>
            </a:r>
            <a:r>
              <a:rPr dirty="0" sz="1200" spc="95">
                <a:latin typeface="Cambria Math"/>
                <a:cs typeface="Cambria Math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después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5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años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servicio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7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mbria Math"/>
                <a:cs typeface="Cambria Math"/>
              </a:rPr>
              <a:t>𝑛𝐶</a:t>
            </a:r>
            <a:r>
              <a:rPr dirty="0" sz="1200" spc="30">
                <a:latin typeface="Cambria Math"/>
                <a:cs typeface="Cambria Math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decide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hacer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preventivo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antes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que </a:t>
            </a:r>
            <a:r>
              <a:rPr dirty="0" sz="1200" spc="-10">
                <a:latin typeface="Calibri"/>
                <a:cs typeface="Calibri"/>
              </a:rPr>
              <a:t>los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valores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lleguen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los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10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mbria Math"/>
                <a:cs typeface="Cambria Math"/>
              </a:rPr>
              <a:t>𝑛𝐶</a:t>
            </a:r>
            <a:r>
              <a:rPr dirty="0" sz="1200">
                <a:latin typeface="Calibri"/>
                <a:cs typeface="Calibri"/>
              </a:rPr>
              <a:t>: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imposible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que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mantenimiento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se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logre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valor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menor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5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nC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porque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optima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fábrica.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información,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junto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los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datos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eléctricas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certificación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fábrica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son </a:t>
            </a:r>
            <a:r>
              <a:rPr dirty="0" sz="1200">
                <a:latin typeface="Calibri"/>
                <a:cs typeface="Calibri"/>
              </a:rPr>
              <a:t>importantes,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permiten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tener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punto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partida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así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poder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comparar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datos </a:t>
            </a:r>
            <a:r>
              <a:rPr dirty="0" sz="1200">
                <a:latin typeface="Calibri"/>
                <a:cs typeface="Calibri"/>
              </a:rPr>
              <a:t>obtenidos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mantenimientos,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overhaul</a:t>
            </a:r>
            <a:r>
              <a:rPr dirty="0" sz="1200" spc="-20" i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reparaciones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generadores.</a:t>
            </a:r>
            <a:endParaRPr sz="1200">
              <a:latin typeface="Calibri"/>
              <a:cs typeface="Calibri"/>
            </a:endParaRPr>
          </a:p>
          <a:p>
            <a:pPr algn="just" marL="12700" marR="10795" indent="448945">
              <a:lnSpc>
                <a:spcPct val="1219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calificaciones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criterios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nivel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eléctricas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según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manual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muestran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Tabla</a:t>
            </a:r>
            <a:r>
              <a:rPr dirty="0" sz="1200" spc="-25">
                <a:latin typeface="Calibri"/>
                <a:cs typeface="Calibri"/>
                <a:hlinkClick r:id="rId2" action="ppaction://hlinksldjump"/>
              </a:rPr>
              <a:t> 19</a:t>
            </a:r>
            <a:r>
              <a:rPr dirty="0" sz="1200" spc="-25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Tabla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19.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315"/>
              </a:spcBef>
            </a:pPr>
            <a:r>
              <a:rPr dirty="0" sz="1200">
                <a:latin typeface="Calibri"/>
                <a:cs typeface="Calibri"/>
              </a:rPr>
              <a:t>Puntuación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estator.</a:t>
            </a:r>
            <a:endParaRPr sz="1200">
              <a:latin typeface="Calibri"/>
              <a:cs typeface="Calibri"/>
            </a:endParaRPr>
          </a:p>
          <a:p>
            <a:pPr marL="1903730">
              <a:lnSpc>
                <a:spcPct val="100000"/>
              </a:lnSpc>
              <a:spcBef>
                <a:spcPts val="1170"/>
              </a:spcBef>
            </a:pPr>
            <a:r>
              <a:rPr dirty="0" sz="1000" b="1">
                <a:latin typeface="Calibri"/>
                <a:cs typeface="Calibri"/>
              </a:rPr>
              <a:t>Puntuación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de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prueba</a:t>
            </a:r>
            <a:r>
              <a:rPr dirty="0" sz="1000" spc="-3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eléctrica</a:t>
            </a:r>
            <a:r>
              <a:rPr dirty="0" sz="1000" spc="-2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del</a:t>
            </a:r>
            <a:r>
              <a:rPr dirty="0" sz="1000" spc="-30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estator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99464" y="4184014"/>
            <a:ext cx="6026785" cy="12700"/>
          </a:xfrm>
          <a:custGeom>
            <a:avLst/>
            <a:gdLst/>
            <a:ahLst/>
            <a:cxnLst/>
            <a:rect l="l" t="t" r="r" b="b"/>
            <a:pathLst>
              <a:path w="6026784" h="12700">
                <a:moveTo>
                  <a:pt x="6026785" y="0"/>
                </a:moveTo>
                <a:lnTo>
                  <a:pt x="0" y="0"/>
                </a:lnTo>
                <a:lnTo>
                  <a:pt x="0" y="12191"/>
                </a:lnTo>
                <a:lnTo>
                  <a:pt x="6026785" y="12191"/>
                </a:lnTo>
                <a:lnTo>
                  <a:pt x="60267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2694558" y="4628514"/>
            <a:ext cx="129349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Calibri"/>
                <a:cs typeface="Calibri"/>
              </a:rPr>
              <a:t>Resultados</a:t>
            </a:r>
            <a:r>
              <a:rPr dirty="0" sz="1000" spc="-2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de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la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prueba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848350" y="4550790"/>
            <a:ext cx="1012825" cy="332740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2700" marR="5080" indent="88265">
              <a:lnSpc>
                <a:spcPct val="102000"/>
              </a:lnSpc>
              <a:spcBef>
                <a:spcPts val="70"/>
              </a:spcBef>
            </a:pPr>
            <a:r>
              <a:rPr dirty="0" sz="1000" b="1">
                <a:latin typeface="Calibri"/>
                <a:cs typeface="Calibri"/>
              </a:rPr>
              <a:t>Puntuación</a:t>
            </a:r>
            <a:r>
              <a:rPr dirty="0" sz="1000" spc="-50" b="1">
                <a:latin typeface="Calibri"/>
                <a:cs typeface="Calibri"/>
              </a:rPr>
              <a:t> </a:t>
            </a:r>
            <a:r>
              <a:rPr dirty="0" sz="1000" spc="-25" b="1">
                <a:latin typeface="Calibri"/>
                <a:cs typeface="Calibri"/>
              </a:rPr>
              <a:t>por</a:t>
            </a:r>
            <a:r>
              <a:rPr dirty="0" sz="1000" b="1">
                <a:latin typeface="Calibri"/>
                <a:cs typeface="Calibri"/>
              </a:rPr>
              <a:t> condición</a:t>
            </a:r>
            <a:r>
              <a:rPr dirty="0" sz="1000" spc="-35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eléctrica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899464" y="4386706"/>
            <a:ext cx="6027420" cy="6350"/>
          </a:xfrm>
          <a:custGeom>
            <a:avLst/>
            <a:gdLst/>
            <a:ahLst/>
            <a:cxnLst/>
            <a:rect l="l" t="t" r="r" b="b"/>
            <a:pathLst>
              <a:path w="6027420" h="6350">
                <a:moveTo>
                  <a:pt x="4883785" y="0"/>
                </a:moveTo>
                <a:lnTo>
                  <a:pt x="0" y="0"/>
                </a:lnTo>
                <a:lnTo>
                  <a:pt x="0" y="6096"/>
                </a:lnTo>
                <a:lnTo>
                  <a:pt x="4883785" y="6096"/>
                </a:lnTo>
                <a:lnTo>
                  <a:pt x="4883785" y="0"/>
                </a:lnTo>
                <a:close/>
              </a:path>
              <a:path w="6027420" h="6350">
                <a:moveTo>
                  <a:pt x="6026861" y="0"/>
                </a:moveTo>
                <a:lnTo>
                  <a:pt x="4889957" y="0"/>
                </a:lnTo>
                <a:lnTo>
                  <a:pt x="4883861" y="0"/>
                </a:lnTo>
                <a:lnTo>
                  <a:pt x="4883861" y="6096"/>
                </a:lnTo>
                <a:lnTo>
                  <a:pt x="4889957" y="6096"/>
                </a:lnTo>
                <a:lnTo>
                  <a:pt x="6026861" y="6096"/>
                </a:lnTo>
                <a:lnTo>
                  <a:pt x="60268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6278117" y="5340222"/>
            <a:ext cx="15367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>
                <a:latin typeface="Calibri"/>
                <a:cs typeface="Calibri"/>
              </a:rPr>
              <a:t>10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899464" y="5054231"/>
            <a:ext cx="6027420" cy="6350"/>
          </a:xfrm>
          <a:custGeom>
            <a:avLst/>
            <a:gdLst/>
            <a:ahLst/>
            <a:cxnLst/>
            <a:rect l="l" t="t" r="r" b="b"/>
            <a:pathLst>
              <a:path w="6027420" h="6350">
                <a:moveTo>
                  <a:pt x="4883785" y="0"/>
                </a:moveTo>
                <a:lnTo>
                  <a:pt x="0" y="0"/>
                </a:lnTo>
                <a:lnTo>
                  <a:pt x="0" y="6083"/>
                </a:lnTo>
                <a:lnTo>
                  <a:pt x="4883785" y="6083"/>
                </a:lnTo>
                <a:lnTo>
                  <a:pt x="4883785" y="0"/>
                </a:lnTo>
                <a:close/>
              </a:path>
              <a:path w="6027420" h="6350">
                <a:moveTo>
                  <a:pt x="6026861" y="0"/>
                </a:moveTo>
                <a:lnTo>
                  <a:pt x="4889957" y="0"/>
                </a:lnTo>
                <a:lnTo>
                  <a:pt x="4883861" y="0"/>
                </a:lnTo>
                <a:lnTo>
                  <a:pt x="4883861" y="6083"/>
                </a:lnTo>
                <a:lnTo>
                  <a:pt x="4889957" y="6083"/>
                </a:lnTo>
                <a:lnTo>
                  <a:pt x="6026861" y="6083"/>
                </a:lnTo>
                <a:lnTo>
                  <a:pt x="60268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905052" y="5027193"/>
            <a:ext cx="4846320" cy="4110354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dirty="0" sz="1000">
                <a:latin typeface="Calibri"/>
                <a:cs typeface="Calibri"/>
              </a:rPr>
              <a:t>Resistencia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aislamiento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(IR)&gt;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100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megaohmios,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índice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polarización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(PI)</a:t>
            </a:r>
            <a:r>
              <a:rPr dirty="0" sz="1000" spc="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&gt;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2,0,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resistió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AC</a:t>
            </a:r>
            <a:endParaRPr sz="1000">
              <a:latin typeface="Calibri"/>
              <a:cs typeface="Calibri"/>
            </a:endParaRPr>
          </a:p>
          <a:p>
            <a:pPr marL="12700" marR="41910">
              <a:lnSpc>
                <a:spcPts val="1470"/>
              </a:lnSpc>
              <a:spcBef>
                <a:spcPts val="85"/>
              </a:spcBef>
            </a:pPr>
            <a:r>
              <a:rPr dirty="0" sz="1000">
                <a:latin typeface="Calibri"/>
                <a:cs typeface="Calibri"/>
              </a:rPr>
              <a:t>/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DC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VLF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hipot,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bajos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niveles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descarga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parcial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ningún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aumento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significativo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desde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el</a:t>
            </a:r>
            <a:r>
              <a:rPr dirty="0" sz="1000">
                <a:latin typeface="Calibri"/>
                <a:cs typeface="Calibri"/>
              </a:rPr>
              <a:t> anterior),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todos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indicados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por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prueba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más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reciente,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resistencia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devanado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estator </a:t>
            </a:r>
            <a:r>
              <a:rPr dirty="0" sz="1000">
                <a:latin typeface="Calibri"/>
                <a:cs typeface="Calibri"/>
              </a:rPr>
              <a:t>dentro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5%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valor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diseño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y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balanceada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50">
                <a:latin typeface="Calibri"/>
                <a:cs typeface="Calibri"/>
              </a:rPr>
              <a:t>.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dirty="0" sz="1000">
                <a:latin typeface="Calibri"/>
                <a:cs typeface="Calibri"/>
              </a:rPr>
              <a:t>Resistencia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aislamiento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(IR)&gt;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100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megaohmios,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índice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polarización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(PI)</a:t>
            </a:r>
            <a:r>
              <a:rPr dirty="0" sz="1000" spc="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&gt;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2,0,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resistió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AC</a:t>
            </a:r>
            <a:endParaRPr sz="1000">
              <a:latin typeface="Calibri"/>
              <a:cs typeface="Calibri"/>
            </a:endParaRPr>
          </a:p>
          <a:p>
            <a:pPr algn="just" marL="12700" marR="139065">
              <a:lnSpc>
                <a:spcPct val="122000"/>
              </a:lnSpc>
              <a:spcBef>
                <a:spcPts val="15"/>
              </a:spcBef>
            </a:pPr>
            <a:r>
              <a:rPr dirty="0" sz="1000">
                <a:latin typeface="Calibri"/>
                <a:cs typeface="Calibri"/>
              </a:rPr>
              <a:t>/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DC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VLF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hipot,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bajos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niveles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descarga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parcial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ningún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aumento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significativo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desde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el</a:t>
            </a:r>
            <a:r>
              <a:rPr dirty="0" sz="1000">
                <a:latin typeface="Calibri"/>
                <a:cs typeface="Calibri"/>
              </a:rPr>
              <a:t> anterior),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todos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indicados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por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prueba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más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reciente,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resistencia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devanado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estator </a:t>
            </a:r>
            <a:r>
              <a:rPr dirty="0" sz="1000">
                <a:latin typeface="Calibri"/>
                <a:cs typeface="Calibri"/>
              </a:rPr>
              <a:t>dentro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5%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valor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diseño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y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balanceada.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4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5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criterios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cumplidos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 spc="-50">
                <a:latin typeface="Calibri"/>
                <a:cs typeface="Calibri"/>
              </a:rPr>
              <a:t>.</a:t>
            </a:r>
            <a:endParaRPr sz="10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540"/>
              </a:spcBef>
            </a:pPr>
            <a:r>
              <a:rPr dirty="0" sz="1000">
                <a:latin typeface="Calibri"/>
                <a:cs typeface="Calibri"/>
              </a:rPr>
              <a:t>Resistencia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aislamiento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(IR)&gt;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100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megaohmios,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índice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polarización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(PI)</a:t>
            </a:r>
            <a:r>
              <a:rPr dirty="0" sz="1000" spc="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&gt;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2,0,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resistió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AC</a:t>
            </a:r>
            <a:endParaRPr sz="1000">
              <a:latin typeface="Calibri"/>
              <a:cs typeface="Calibri"/>
            </a:endParaRPr>
          </a:p>
          <a:p>
            <a:pPr algn="just" marL="12700" marR="138430">
              <a:lnSpc>
                <a:spcPct val="122000"/>
              </a:lnSpc>
            </a:pPr>
            <a:r>
              <a:rPr dirty="0" sz="1000">
                <a:latin typeface="Calibri"/>
                <a:cs typeface="Calibri"/>
              </a:rPr>
              <a:t>/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DC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VLF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hipot,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bajos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niveles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descarga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parcial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ningún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aumento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significativo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desde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el</a:t>
            </a:r>
            <a:r>
              <a:rPr dirty="0" sz="1000">
                <a:latin typeface="Calibri"/>
                <a:cs typeface="Calibri"/>
              </a:rPr>
              <a:t> anterior),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todos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indicados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por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prueba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más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reciente,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resistencia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devanado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estator </a:t>
            </a:r>
            <a:r>
              <a:rPr dirty="0" sz="1000">
                <a:latin typeface="Calibri"/>
                <a:cs typeface="Calibri"/>
              </a:rPr>
              <a:t>dentro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5%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valor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diseño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y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balanceada.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3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5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criterios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cumplidos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 spc="-50">
                <a:latin typeface="Calibri"/>
                <a:cs typeface="Calibri"/>
              </a:rPr>
              <a:t>.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dirty="0" sz="1000">
                <a:latin typeface="Calibri"/>
                <a:cs typeface="Calibri"/>
              </a:rPr>
              <a:t>Resistencia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aislamiento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(IR)&gt;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100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megaohmios,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índice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polarización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(PI)</a:t>
            </a:r>
            <a:r>
              <a:rPr dirty="0" sz="1000" spc="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&gt;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2,0,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resistió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AC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dirty="0" sz="1000">
                <a:latin typeface="Calibri"/>
                <a:cs typeface="Calibri"/>
              </a:rPr>
              <a:t>/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DC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VLF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hipot,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bajos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niveles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descarga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parcial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ningún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aumento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significativo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desde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el</a:t>
            </a:r>
            <a:endParaRPr sz="1000">
              <a:latin typeface="Calibri"/>
              <a:cs typeface="Calibri"/>
            </a:endParaRPr>
          </a:p>
          <a:p>
            <a:pPr marL="12700" marR="154940">
              <a:lnSpc>
                <a:spcPct val="122000"/>
              </a:lnSpc>
              <a:spcBef>
                <a:spcPts val="5"/>
              </a:spcBef>
            </a:pPr>
            <a:r>
              <a:rPr dirty="0" sz="1000">
                <a:latin typeface="Calibri"/>
                <a:cs typeface="Calibri"/>
              </a:rPr>
              <a:t>anterior),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todos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indicados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por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prueba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más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reciente,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resistencia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devanado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estator </a:t>
            </a:r>
            <a:r>
              <a:rPr dirty="0" sz="1000">
                <a:latin typeface="Calibri"/>
                <a:cs typeface="Calibri"/>
              </a:rPr>
              <a:t>dentro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5%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valor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diseño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y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balanceada.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2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5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criterios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cumplidos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 spc="-50">
                <a:latin typeface="Calibri"/>
                <a:cs typeface="Calibri"/>
              </a:rPr>
              <a:t>.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dirty="0" sz="1000">
                <a:latin typeface="Calibri"/>
                <a:cs typeface="Calibri"/>
              </a:rPr>
              <a:t>Resistencia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aislamiento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(IR)&gt;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100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megaohmios,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índice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polarización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(PI)</a:t>
            </a:r>
            <a:r>
              <a:rPr dirty="0" sz="1000" spc="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&gt;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2,0,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resistió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AC</a:t>
            </a:r>
            <a:endParaRPr sz="1000">
              <a:latin typeface="Calibri"/>
              <a:cs typeface="Calibri"/>
            </a:endParaRPr>
          </a:p>
          <a:p>
            <a:pPr marL="12700" marR="138430">
              <a:lnSpc>
                <a:spcPct val="122000"/>
              </a:lnSpc>
            </a:pPr>
            <a:r>
              <a:rPr dirty="0" sz="1000">
                <a:latin typeface="Calibri"/>
                <a:cs typeface="Calibri"/>
              </a:rPr>
              <a:t>/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DC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VLF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hipot,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bajos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niveles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descarga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parcial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ningún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aumento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significativo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desde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el</a:t>
            </a:r>
            <a:r>
              <a:rPr dirty="0" sz="1000">
                <a:latin typeface="Calibri"/>
                <a:cs typeface="Calibri"/>
              </a:rPr>
              <a:t> anterior),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todos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indicados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por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prueba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más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reciente,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resistencia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devanado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estator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dirty="0" sz="1000">
                <a:latin typeface="Calibri"/>
                <a:cs typeface="Calibri"/>
              </a:rPr>
              <a:t>dentro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5%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valor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diseño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y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balanceada.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1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5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criterios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cumplidos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 spc="-50">
                <a:latin typeface="Calibri"/>
                <a:cs typeface="Calibri"/>
              </a:rPr>
              <a:t>.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dirty="0" sz="1000">
                <a:latin typeface="Calibri"/>
                <a:cs typeface="Calibri"/>
              </a:rPr>
              <a:t>Ninguno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los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criterios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anteriores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se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reunió.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229350" y="6120764"/>
            <a:ext cx="249554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alibri"/>
                <a:cs typeface="Calibri"/>
              </a:rPr>
              <a:t>8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-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 spc="-60">
                <a:latin typeface="Calibri"/>
                <a:cs typeface="Calibri"/>
              </a:rPr>
              <a:t>9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229350" y="6899528"/>
            <a:ext cx="249554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alibri"/>
                <a:cs typeface="Calibri"/>
              </a:rPr>
              <a:t>5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-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 spc="-60">
                <a:latin typeface="Calibri"/>
                <a:cs typeface="Calibri"/>
              </a:rPr>
              <a:t>7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229350" y="7679816"/>
            <a:ext cx="249554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alibri"/>
                <a:cs typeface="Calibri"/>
              </a:rPr>
              <a:t>2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-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 spc="-60">
                <a:latin typeface="Calibri"/>
                <a:cs typeface="Calibri"/>
              </a:rPr>
              <a:t>4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310121" y="8458961"/>
            <a:ext cx="8953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0">
                <a:latin typeface="Calibri"/>
                <a:cs typeface="Calibri"/>
              </a:rPr>
              <a:t>1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310121" y="8960357"/>
            <a:ext cx="8953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0">
                <a:latin typeface="Calibri"/>
                <a:cs typeface="Calibri"/>
              </a:rPr>
              <a:t>0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890320" y="9181858"/>
            <a:ext cx="6036310" cy="6350"/>
          </a:xfrm>
          <a:custGeom>
            <a:avLst/>
            <a:gdLst/>
            <a:ahLst/>
            <a:cxnLst/>
            <a:rect l="l" t="t" r="r" b="b"/>
            <a:pathLst>
              <a:path w="6036309" h="6350">
                <a:moveTo>
                  <a:pt x="6036005" y="0"/>
                </a:moveTo>
                <a:lnTo>
                  <a:pt x="4892916" y="0"/>
                </a:lnTo>
                <a:lnTo>
                  <a:pt x="4889957" y="0"/>
                </a:lnTo>
                <a:lnTo>
                  <a:pt x="4883861" y="0"/>
                </a:lnTo>
                <a:lnTo>
                  <a:pt x="0" y="0"/>
                </a:lnTo>
                <a:lnTo>
                  <a:pt x="0" y="6083"/>
                </a:lnTo>
                <a:lnTo>
                  <a:pt x="4883861" y="6083"/>
                </a:lnTo>
                <a:lnTo>
                  <a:pt x="4889957" y="6083"/>
                </a:lnTo>
                <a:lnTo>
                  <a:pt x="4892916" y="6083"/>
                </a:lnTo>
                <a:lnTo>
                  <a:pt x="6036005" y="6083"/>
                </a:lnTo>
                <a:lnTo>
                  <a:pt x="60360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886764" y="9243821"/>
            <a:ext cx="29044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Fuente: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(Oak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Ridge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National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Laboratory,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2012)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8025" cy="3430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69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05"/>
              </a:spcBef>
            </a:pPr>
            <a:endParaRPr sz="11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</a:pPr>
            <a:r>
              <a:rPr dirty="0" sz="1200" b="1" i="1">
                <a:latin typeface="Calibri"/>
                <a:cs typeface="Calibri"/>
              </a:rPr>
              <a:t>3.1.6</a:t>
            </a:r>
            <a:r>
              <a:rPr dirty="0" sz="1200" spc="2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Criterio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pruebas</a:t>
            </a:r>
            <a:r>
              <a:rPr dirty="0" sz="1200" spc="-3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eléctricas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en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rotor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0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aislamiento,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índice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polarización,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puentes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aislados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resultan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usualmente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suficiente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indicar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salud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devanado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rotor,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mientras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HiPot</a:t>
            </a:r>
            <a:r>
              <a:rPr dirty="0" sz="1200" spc="30" i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prueba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rutina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bien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usualmente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empleada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calidad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fabricación.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Una </a:t>
            </a:r>
            <a:r>
              <a:rPr dirty="0" sz="1200">
                <a:latin typeface="Calibri"/>
                <a:cs typeface="Calibri"/>
              </a:rPr>
              <a:t>valoración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ingenieril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será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requerida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asignar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puntaje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teniendo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cuenta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y </a:t>
            </a:r>
            <a:r>
              <a:rPr dirty="0" sz="1200">
                <a:latin typeface="Calibri"/>
                <a:cs typeface="Calibri"/>
              </a:rPr>
              <a:t>peso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hechas.</a:t>
            </a:r>
            <a:endParaRPr sz="1200">
              <a:latin typeface="Calibri"/>
              <a:cs typeface="Calibri"/>
            </a:endParaRPr>
          </a:p>
          <a:p>
            <a:pPr algn="just" marL="12700" marR="10795" indent="484505">
              <a:lnSpc>
                <a:spcPct val="1217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calificaciones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criterios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nivel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eléctricas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según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manual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están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Tabla</a:t>
            </a:r>
            <a:r>
              <a:rPr dirty="0" sz="1200" spc="-2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" action="ppaction://hlinksldjump"/>
              </a:rPr>
              <a:t>20</a:t>
            </a:r>
            <a:r>
              <a:rPr dirty="0" sz="1200" spc="-25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Tabla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20.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1200">
                <a:latin typeface="Calibri"/>
                <a:cs typeface="Calibri"/>
              </a:rPr>
              <a:t>Puntuación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rotor.</a:t>
            </a:r>
            <a:endParaRPr sz="1200">
              <a:latin typeface="Calibri"/>
              <a:cs typeface="Calibri"/>
            </a:endParaRPr>
          </a:p>
          <a:p>
            <a:pPr marL="1852295">
              <a:lnSpc>
                <a:spcPct val="100000"/>
              </a:lnSpc>
              <a:spcBef>
                <a:spcPts val="570"/>
              </a:spcBef>
            </a:pPr>
            <a:r>
              <a:rPr dirty="0" sz="1100" b="1">
                <a:latin typeface="Calibri"/>
                <a:cs typeface="Calibri"/>
              </a:rPr>
              <a:t>Puntuación</a:t>
            </a:r>
            <a:r>
              <a:rPr dirty="0" sz="1100" spc="-3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de</a:t>
            </a:r>
            <a:r>
              <a:rPr dirty="0" sz="1100" spc="-3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prueba</a:t>
            </a:r>
            <a:r>
              <a:rPr dirty="0" sz="1100" spc="-2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eléctrica</a:t>
            </a:r>
            <a:r>
              <a:rPr dirty="0" sz="1100" spc="-3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del</a:t>
            </a:r>
            <a:r>
              <a:rPr dirty="0" sz="1100" spc="-30" b="1">
                <a:latin typeface="Calibri"/>
                <a:cs typeface="Calibri"/>
              </a:rPr>
              <a:t> </a:t>
            </a:r>
            <a:r>
              <a:rPr dirty="0" sz="1100" spc="-20" b="1">
                <a:latin typeface="Calibri"/>
                <a:cs typeface="Calibri"/>
              </a:rPr>
              <a:t>rotor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99464" y="3661282"/>
            <a:ext cx="6026785" cy="12700"/>
          </a:xfrm>
          <a:custGeom>
            <a:avLst/>
            <a:gdLst/>
            <a:ahLst/>
            <a:cxnLst/>
            <a:rect l="l" t="t" r="r" b="b"/>
            <a:pathLst>
              <a:path w="6026784" h="12700">
                <a:moveTo>
                  <a:pt x="6026785" y="0"/>
                </a:moveTo>
                <a:lnTo>
                  <a:pt x="0" y="0"/>
                </a:lnTo>
                <a:lnTo>
                  <a:pt x="0" y="12192"/>
                </a:lnTo>
                <a:lnTo>
                  <a:pt x="6026785" y="12192"/>
                </a:lnTo>
                <a:lnTo>
                  <a:pt x="60267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2619882" y="3964050"/>
            <a:ext cx="129349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Calibri"/>
                <a:cs typeface="Calibri"/>
              </a:rPr>
              <a:t>Resultados</a:t>
            </a:r>
            <a:r>
              <a:rPr dirty="0" sz="1000" spc="-2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de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la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prueba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772150" y="3886326"/>
            <a:ext cx="1011555" cy="332740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2700" marR="5080" indent="88265">
              <a:lnSpc>
                <a:spcPct val="102000"/>
              </a:lnSpc>
              <a:spcBef>
                <a:spcPts val="70"/>
              </a:spcBef>
            </a:pPr>
            <a:r>
              <a:rPr dirty="0" sz="1000" b="1">
                <a:latin typeface="Calibri"/>
                <a:cs typeface="Calibri"/>
              </a:rPr>
              <a:t>Puntuación</a:t>
            </a:r>
            <a:r>
              <a:rPr dirty="0" sz="1000" spc="-50" b="1">
                <a:latin typeface="Calibri"/>
                <a:cs typeface="Calibri"/>
              </a:rPr>
              <a:t> </a:t>
            </a:r>
            <a:r>
              <a:rPr dirty="0" sz="1000" spc="-25" b="1">
                <a:latin typeface="Calibri"/>
                <a:cs typeface="Calibri"/>
              </a:rPr>
              <a:t>por</a:t>
            </a:r>
            <a:r>
              <a:rPr dirty="0" sz="1000" b="1">
                <a:latin typeface="Calibri"/>
                <a:cs typeface="Calibri"/>
              </a:rPr>
              <a:t> condición</a:t>
            </a:r>
            <a:r>
              <a:rPr dirty="0" sz="1000" spc="-45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eléctrica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899464" y="3879214"/>
            <a:ext cx="6027420" cy="6350"/>
          </a:xfrm>
          <a:custGeom>
            <a:avLst/>
            <a:gdLst/>
            <a:ahLst/>
            <a:cxnLst/>
            <a:rect l="l" t="t" r="r" b="b"/>
            <a:pathLst>
              <a:path w="6027420" h="6350">
                <a:moveTo>
                  <a:pt x="4732909" y="0"/>
                </a:moveTo>
                <a:lnTo>
                  <a:pt x="0" y="0"/>
                </a:lnTo>
                <a:lnTo>
                  <a:pt x="0" y="6096"/>
                </a:lnTo>
                <a:lnTo>
                  <a:pt x="4732909" y="6096"/>
                </a:lnTo>
                <a:lnTo>
                  <a:pt x="4732909" y="0"/>
                </a:lnTo>
                <a:close/>
              </a:path>
              <a:path w="6027420" h="6350">
                <a:moveTo>
                  <a:pt x="6026861" y="0"/>
                </a:moveTo>
                <a:lnTo>
                  <a:pt x="4739081" y="0"/>
                </a:lnTo>
                <a:lnTo>
                  <a:pt x="4732985" y="0"/>
                </a:lnTo>
                <a:lnTo>
                  <a:pt x="4732985" y="6096"/>
                </a:lnTo>
                <a:lnTo>
                  <a:pt x="4739081" y="6096"/>
                </a:lnTo>
                <a:lnTo>
                  <a:pt x="6026861" y="6096"/>
                </a:lnTo>
                <a:lnTo>
                  <a:pt x="60268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6201917" y="4424298"/>
            <a:ext cx="15367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>
                <a:latin typeface="Calibri"/>
                <a:cs typeface="Calibri"/>
              </a:rPr>
              <a:t>10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899464" y="4231258"/>
            <a:ext cx="6027420" cy="6350"/>
          </a:xfrm>
          <a:custGeom>
            <a:avLst/>
            <a:gdLst/>
            <a:ahLst/>
            <a:cxnLst/>
            <a:rect l="l" t="t" r="r" b="b"/>
            <a:pathLst>
              <a:path w="6027420" h="6350">
                <a:moveTo>
                  <a:pt x="4732909" y="0"/>
                </a:moveTo>
                <a:lnTo>
                  <a:pt x="0" y="0"/>
                </a:lnTo>
                <a:lnTo>
                  <a:pt x="0" y="6096"/>
                </a:lnTo>
                <a:lnTo>
                  <a:pt x="4732909" y="6096"/>
                </a:lnTo>
                <a:lnTo>
                  <a:pt x="4732909" y="0"/>
                </a:lnTo>
                <a:close/>
              </a:path>
              <a:path w="6027420" h="6350">
                <a:moveTo>
                  <a:pt x="6026861" y="0"/>
                </a:moveTo>
                <a:lnTo>
                  <a:pt x="4739081" y="0"/>
                </a:lnTo>
                <a:lnTo>
                  <a:pt x="4732985" y="0"/>
                </a:lnTo>
                <a:lnTo>
                  <a:pt x="4732985" y="6096"/>
                </a:lnTo>
                <a:lnTo>
                  <a:pt x="4739081" y="6096"/>
                </a:lnTo>
                <a:lnTo>
                  <a:pt x="6026861" y="6096"/>
                </a:lnTo>
                <a:lnTo>
                  <a:pt x="60268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905052" y="4204232"/>
            <a:ext cx="4690110" cy="41103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2000"/>
              </a:lnSpc>
              <a:spcBef>
                <a:spcPts val="100"/>
              </a:spcBef>
            </a:pPr>
            <a:r>
              <a:rPr dirty="0" sz="1000">
                <a:latin typeface="Calibri"/>
                <a:cs typeface="Calibri"/>
              </a:rPr>
              <a:t>Sin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fallas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giro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rotor</a:t>
            </a:r>
            <a:r>
              <a:rPr dirty="0" sz="1000" spc="-10">
                <a:latin typeface="Calibri"/>
                <a:cs typeface="Calibri"/>
              </a:rPr>
              <a:t> (cortocircuitos),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resistencia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aislamiento&gt;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100</a:t>
            </a:r>
            <a:r>
              <a:rPr dirty="0" sz="1000" spc="-10">
                <a:latin typeface="Calibri"/>
                <a:cs typeface="Calibri"/>
              </a:rPr>
              <a:t> megaohmios, </a:t>
            </a:r>
            <a:r>
              <a:rPr dirty="0" sz="1000">
                <a:latin typeface="Calibri"/>
                <a:cs typeface="Calibri"/>
              </a:rPr>
              <a:t>índice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polarización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(PI)&gt;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2.0,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todo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como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indica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prueba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más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reciente,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resistencia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del</a:t>
            </a:r>
            <a:r>
              <a:rPr dirty="0" sz="1000">
                <a:latin typeface="Calibri"/>
                <a:cs typeface="Calibri"/>
              </a:rPr>
              <a:t> bobinado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rotor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dentro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5%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valor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diseño.</a:t>
            </a:r>
            <a:endParaRPr sz="1000">
              <a:latin typeface="Calibri"/>
              <a:cs typeface="Calibri"/>
            </a:endParaRPr>
          </a:p>
          <a:p>
            <a:pPr marL="12700" marR="46990">
              <a:lnSpc>
                <a:spcPct val="122000"/>
              </a:lnSpc>
              <a:spcBef>
                <a:spcPts val="285"/>
              </a:spcBef>
            </a:pPr>
            <a:r>
              <a:rPr dirty="0" sz="1000">
                <a:latin typeface="Calibri"/>
                <a:cs typeface="Calibri"/>
              </a:rPr>
              <a:t>No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indican fallas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giro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rotor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(cortocircuitos), </a:t>
            </a:r>
            <a:r>
              <a:rPr dirty="0" sz="1000">
                <a:latin typeface="Calibri"/>
                <a:cs typeface="Calibri"/>
              </a:rPr>
              <a:t>resistencia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aislamiento&gt;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100</a:t>
            </a:r>
            <a:r>
              <a:rPr dirty="0" sz="1000" spc="-10">
                <a:latin typeface="Calibri"/>
                <a:cs typeface="Calibri"/>
              </a:rPr>
              <a:t> megaohmios,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índice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polarización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(PI)&gt;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2.0,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todo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como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lo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indica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prueba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más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reciente, </a:t>
            </a:r>
            <a:r>
              <a:rPr dirty="0" sz="1000">
                <a:latin typeface="Calibri"/>
                <a:cs typeface="Calibri"/>
              </a:rPr>
              <a:t>resistencia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bobinado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rotor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dentro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5%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valor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diseño.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(es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decir,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1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 spc="-50">
                <a:latin typeface="Calibri"/>
                <a:cs typeface="Calibri"/>
              </a:rPr>
              <a:t>4</a:t>
            </a:r>
            <a:r>
              <a:rPr dirty="0" sz="1000">
                <a:latin typeface="Calibri"/>
                <a:cs typeface="Calibri"/>
              </a:rPr>
              <a:t> criterios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no</a:t>
            </a:r>
            <a:r>
              <a:rPr dirty="0" sz="1000" spc="-10">
                <a:latin typeface="Calibri"/>
                <a:cs typeface="Calibri"/>
              </a:rPr>
              <a:t> cumplidos)</a:t>
            </a:r>
            <a:endParaRPr sz="1000">
              <a:latin typeface="Calibri"/>
              <a:cs typeface="Calibri"/>
            </a:endParaRPr>
          </a:p>
          <a:p>
            <a:pPr marL="12700" marR="46990">
              <a:lnSpc>
                <a:spcPct val="122000"/>
              </a:lnSpc>
              <a:spcBef>
                <a:spcPts val="280"/>
              </a:spcBef>
            </a:pPr>
            <a:r>
              <a:rPr dirty="0" sz="1000">
                <a:latin typeface="Calibri"/>
                <a:cs typeface="Calibri"/>
              </a:rPr>
              <a:t>No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indican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fallas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giro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rotor</a:t>
            </a:r>
            <a:r>
              <a:rPr dirty="0" sz="1000" spc="-10">
                <a:latin typeface="Calibri"/>
                <a:cs typeface="Calibri"/>
              </a:rPr>
              <a:t> (cortocircuitos), </a:t>
            </a:r>
            <a:r>
              <a:rPr dirty="0" sz="1000">
                <a:latin typeface="Calibri"/>
                <a:cs typeface="Calibri"/>
              </a:rPr>
              <a:t>resistencia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aislamiento&gt;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100</a:t>
            </a:r>
            <a:r>
              <a:rPr dirty="0" sz="1000" spc="-10">
                <a:latin typeface="Calibri"/>
                <a:cs typeface="Calibri"/>
              </a:rPr>
              <a:t> megaohmios,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índice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polarización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(PI)&gt;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2.0,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todo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como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lo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indica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prueba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más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reciente, </a:t>
            </a:r>
            <a:r>
              <a:rPr dirty="0" sz="1000">
                <a:latin typeface="Calibri"/>
                <a:cs typeface="Calibri"/>
              </a:rPr>
              <a:t>resistencia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bobinado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rotor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dentro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5%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valor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diseño.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(es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decir,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2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 spc="-50">
                <a:latin typeface="Calibri"/>
                <a:cs typeface="Calibri"/>
              </a:rPr>
              <a:t>4</a:t>
            </a:r>
            <a:r>
              <a:rPr dirty="0" sz="1000">
                <a:latin typeface="Calibri"/>
                <a:cs typeface="Calibri"/>
              </a:rPr>
              <a:t> criterios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no</a:t>
            </a:r>
            <a:r>
              <a:rPr dirty="0" sz="1000" spc="-10">
                <a:latin typeface="Calibri"/>
                <a:cs typeface="Calibri"/>
              </a:rPr>
              <a:t> cumplidos)</a:t>
            </a:r>
            <a:endParaRPr sz="1000">
              <a:latin typeface="Calibri"/>
              <a:cs typeface="Calibri"/>
            </a:endParaRPr>
          </a:p>
          <a:p>
            <a:pPr marL="12700" marR="46990">
              <a:lnSpc>
                <a:spcPct val="122000"/>
              </a:lnSpc>
              <a:spcBef>
                <a:spcPts val="290"/>
              </a:spcBef>
            </a:pPr>
            <a:r>
              <a:rPr dirty="0" sz="1000">
                <a:latin typeface="Calibri"/>
                <a:cs typeface="Calibri"/>
              </a:rPr>
              <a:t>No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indican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fallas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giro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rotor</a:t>
            </a:r>
            <a:r>
              <a:rPr dirty="0" sz="1000" spc="-10">
                <a:latin typeface="Calibri"/>
                <a:cs typeface="Calibri"/>
              </a:rPr>
              <a:t> (cortocircuitos), </a:t>
            </a:r>
            <a:r>
              <a:rPr dirty="0" sz="1000">
                <a:latin typeface="Calibri"/>
                <a:cs typeface="Calibri"/>
              </a:rPr>
              <a:t>resistencia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aislamiento&gt;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100</a:t>
            </a:r>
            <a:r>
              <a:rPr dirty="0" sz="1000" spc="-10">
                <a:latin typeface="Calibri"/>
                <a:cs typeface="Calibri"/>
              </a:rPr>
              <a:t> megaohmios,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índice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polarización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(PI)&gt;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2.0,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todo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como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lo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indica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prueba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más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reciente, </a:t>
            </a:r>
            <a:r>
              <a:rPr dirty="0" sz="1000">
                <a:latin typeface="Calibri"/>
                <a:cs typeface="Calibri"/>
              </a:rPr>
              <a:t>resistencia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bobinado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rotor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dentro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5%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valor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diseño.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(es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decir,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3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50">
                <a:latin typeface="Calibri"/>
                <a:cs typeface="Calibri"/>
              </a:rPr>
              <a:t>4</a:t>
            </a:r>
            <a:r>
              <a:rPr dirty="0" sz="1000">
                <a:latin typeface="Calibri"/>
                <a:cs typeface="Calibri"/>
              </a:rPr>
              <a:t> criterios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no</a:t>
            </a:r>
            <a:r>
              <a:rPr dirty="0" sz="1000" spc="-10">
                <a:latin typeface="Calibri"/>
                <a:cs typeface="Calibri"/>
              </a:rPr>
              <a:t> cumplidos)</a:t>
            </a:r>
            <a:endParaRPr sz="1000">
              <a:latin typeface="Calibri"/>
              <a:cs typeface="Calibri"/>
            </a:endParaRPr>
          </a:p>
          <a:p>
            <a:pPr marL="12700" marR="43815">
              <a:lnSpc>
                <a:spcPct val="122400"/>
              </a:lnSpc>
              <a:spcBef>
                <a:spcPts val="270"/>
              </a:spcBef>
            </a:pPr>
            <a:r>
              <a:rPr dirty="0" sz="1000">
                <a:latin typeface="Calibri"/>
                <a:cs typeface="Calibri"/>
              </a:rPr>
              <a:t>No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indican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fallas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giro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rotor</a:t>
            </a:r>
            <a:r>
              <a:rPr dirty="0" sz="1000" spc="-10">
                <a:latin typeface="Calibri"/>
                <a:cs typeface="Calibri"/>
              </a:rPr>
              <a:t> (cortocircuitos), </a:t>
            </a:r>
            <a:r>
              <a:rPr dirty="0" sz="1000">
                <a:latin typeface="Calibri"/>
                <a:cs typeface="Calibri"/>
              </a:rPr>
              <a:t>resistencia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aislamiento&gt;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100</a:t>
            </a:r>
            <a:r>
              <a:rPr dirty="0" sz="1000" spc="-10">
                <a:latin typeface="Calibri"/>
                <a:cs typeface="Calibri"/>
              </a:rPr>
              <a:t> megaohmios,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índice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polarización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(PI)&gt;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2.0,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todo</a:t>
            </a:r>
            <a:r>
              <a:rPr dirty="0" sz="1000" spc="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como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lo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indica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prueba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más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reciente, </a:t>
            </a:r>
            <a:r>
              <a:rPr dirty="0" sz="1000">
                <a:latin typeface="Calibri"/>
                <a:cs typeface="Calibri"/>
              </a:rPr>
              <a:t>resistencia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bobinado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rotor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dentro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5%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valor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diseño.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(es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decir,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4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 spc="-50">
                <a:latin typeface="Calibri"/>
                <a:cs typeface="Calibri"/>
              </a:rPr>
              <a:t>4</a:t>
            </a:r>
            <a:r>
              <a:rPr dirty="0" sz="1000">
                <a:latin typeface="Calibri"/>
                <a:cs typeface="Calibri"/>
              </a:rPr>
              <a:t> criterios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no</a:t>
            </a:r>
            <a:r>
              <a:rPr dirty="0" sz="1000" spc="-10">
                <a:latin typeface="Calibri"/>
                <a:cs typeface="Calibri"/>
              </a:rPr>
              <a:t> cumplidos)</a:t>
            </a:r>
            <a:endParaRPr sz="1000">
              <a:latin typeface="Calibri"/>
              <a:cs typeface="Calibri"/>
            </a:endParaRPr>
          </a:p>
          <a:p>
            <a:pPr marL="12700" marR="290195">
              <a:lnSpc>
                <a:spcPct val="122000"/>
              </a:lnSpc>
              <a:spcBef>
                <a:spcPts val="275"/>
              </a:spcBef>
            </a:pPr>
            <a:r>
              <a:rPr dirty="0" sz="1000">
                <a:latin typeface="Calibri"/>
                <a:cs typeface="Calibri"/>
              </a:rPr>
              <a:t>El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rotor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puede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reparar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debido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fallas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tierra,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giros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cortos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</a:t>
            </a:r>
            <a:r>
              <a:rPr dirty="0" sz="1000" spc="-10">
                <a:latin typeface="Calibri"/>
                <a:cs typeface="Calibri"/>
              </a:rPr>
              <a:t> conexiones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alta </a:t>
            </a:r>
            <a:r>
              <a:rPr dirty="0" sz="1000" spc="-10">
                <a:latin typeface="Calibri"/>
                <a:cs typeface="Calibri"/>
              </a:rPr>
              <a:t>resistencia.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153150" y="5111622"/>
            <a:ext cx="249554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alibri"/>
                <a:cs typeface="Calibri"/>
              </a:rPr>
              <a:t>8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-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 spc="-60">
                <a:latin typeface="Calibri"/>
                <a:cs typeface="Calibri"/>
              </a:rPr>
              <a:t>9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153150" y="5890640"/>
            <a:ext cx="249554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alibri"/>
                <a:cs typeface="Calibri"/>
              </a:rPr>
              <a:t>5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-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 spc="-60">
                <a:latin typeface="Calibri"/>
                <a:cs typeface="Calibri"/>
              </a:rPr>
              <a:t>7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153150" y="6670928"/>
            <a:ext cx="249554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alibri"/>
                <a:cs typeface="Calibri"/>
              </a:rPr>
              <a:t>2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-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 spc="-60">
                <a:latin typeface="Calibri"/>
                <a:cs typeface="Calibri"/>
              </a:rPr>
              <a:t>4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233921" y="7451216"/>
            <a:ext cx="8953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0">
                <a:latin typeface="Calibri"/>
                <a:cs typeface="Calibri"/>
              </a:rPr>
              <a:t>1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233921" y="8044433"/>
            <a:ext cx="8953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0">
                <a:latin typeface="Calibri"/>
                <a:cs typeface="Calibri"/>
              </a:rPr>
              <a:t>0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890320" y="8358898"/>
            <a:ext cx="6036310" cy="6350"/>
          </a:xfrm>
          <a:custGeom>
            <a:avLst/>
            <a:gdLst/>
            <a:ahLst/>
            <a:cxnLst/>
            <a:rect l="l" t="t" r="r" b="b"/>
            <a:pathLst>
              <a:path w="6036309" h="6350">
                <a:moveTo>
                  <a:pt x="6036005" y="0"/>
                </a:moveTo>
                <a:lnTo>
                  <a:pt x="4742053" y="0"/>
                </a:lnTo>
                <a:lnTo>
                  <a:pt x="4739081" y="0"/>
                </a:lnTo>
                <a:lnTo>
                  <a:pt x="4732985" y="0"/>
                </a:lnTo>
                <a:lnTo>
                  <a:pt x="0" y="0"/>
                </a:lnTo>
                <a:lnTo>
                  <a:pt x="0" y="6083"/>
                </a:lnTo>
                <a:lnTo>
                  <a:pt x="4732985" y="6083"/>
                </a:lnTo>
                <a:lnTo>
                  <a:pt x="4739081" y="6083"/>
                </a:lnTo>
                <a:lnTo>
                  <a:pt x="4742053" y="6083"/>
                </a:lnTo>
                <a:lnTo>
                  <a:pt x="6036005" y="6083"/>
                </a:lnTo>
                <a:lnTo>
                  <a:pt x="60360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886764" y="8420861"/>
            <a:ext cx="5788660" cy="1254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Fuente: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(Oak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Ridge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National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Laboratory,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2012)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19"/>
              </a:spcBef>
            </a:pPr>
            <a:r>
              <a:rPr dirty="0" sz="1200" b="1" i="1">
                <a:latin typeface="Calibri"/>
                <a:cs typeface="Calibri"/>
              </a:rPr>
              <a:t>3.1.7</a:t>
            </a:r>
            <a:r>
              <a:rPr dirty="0" sz="1200" spc="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Criterio</a:t>
            </a:r>
            <a:r>
              <a:rPr dirty="0" sz="1200" spc="-3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pruebas</a:t>
            </a:r>
            <a:r>
              <a:rPr dirty="0" sz="1200" spc="-3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eléctricas</a:t>
            </a:r>
            <a:r>
              <a:rPr dirty="0" sz="1200" spc="-3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en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núcleo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3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estator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salud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núcleo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estator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crítica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unidad.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herramientas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evaluación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núcleo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primariamente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visuales,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existen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donde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usualmente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 spc="-10">
                <a:latin typeface="Calibri"/>
                <a:cs typeface="Calibri"/>
              </a:rPr>
              <a:t>necesita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parada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removido,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ambas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flujo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8025" cy="424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70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algn="just" marL="12700" marR="5080">
              <a:lnSpc>
                <a:spcPct val="122100"/>
              </a:lnSpc>
            </a:pP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energía.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primera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‘flujo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circular’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flujo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nominal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donde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usa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termografía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para </a:t>
            </a:r>
            <a:r>
              <a:rPr dirty="0" sz="1200">
                <a:latin typeface="Calibri"/>
                <a:cs typeface="Calibri"/>
              </a:rPr>
              <a:t>detectar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puntos</a:t>
            </a:r>
            <a:r>
              <a:rPr dirty="0" sz="1200" spc="4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calientes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4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4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núcleo,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4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segunda</a:t>
            </a:r>
            <a:r>
              <a:rPr dirty="0" sz="1200" spc="4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‘detección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imperfecciones </a:t>
            </a:r>
            <a:r>
              <a:rPr dirty="0" sz="1200">
                <a:latin typeface="Calibri"/>
                <a:cs typeface="Calibri"/>
              </a:rPr>
              <a:t>electromagnéticas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núcleo’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flujo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bajo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3%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4%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nominal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un </a:t>
            </a:r>
            <a:r>
              <a:rPr dirty="0" sz="1200">
                <a:latin typeface="Calibri"/>
                <a:cs typeface="Calibri"/>
              </a:rPr>
              <a:t>potenciómetro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magnético 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chattock</a:t>
            </a:r>
            <a:r>
              <a:rPr dirty="0" sz="1200" spc="-10" i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detectar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señal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proporcional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corrientes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parásitas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fluyendo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láminas.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rutina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son </a:t>
            </a:r>
            <a:r>
              <a:rPr dirty="0" sz="1200">
                <a:latin typeface="Calibri"/>
                <a:cs typeface="Calibri"/>
              </a:rPr>
              <a:t>usadas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usualmente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cuando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hay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instalación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nuevo,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rebobinado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o </a:t>
            </a:r>
            <a:r>
              <a:rPr dirty="0" sz="1200">
                <a:latin typeface="Calibri"/>
                <a:cs typeface="Calibri"/>
              </a:rPr>
              <a:t>cuando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sospecha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 daño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núcleo.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razones 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posible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disminuir 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peso 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criterio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influir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sustancialmente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evaluación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generador,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sino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que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inspecciones visuales se hagan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detenimiento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 el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núcleo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posiblemente </a:t>
            </a:r>
            <a:r>
              <a:rPr dirty="0" sz="1200">
                <a:latin typeface="Calibri"/>
                <a:cs typeface="Calibri"/>
              </a:rPr>
              <a:t>tengan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peso,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estos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nuevos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factores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peso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deben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revisados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por </a:t>
            </a:r>
            <a:r>
              <a:rPr dirty="0" sz="1200">
                <a:latin typeface="Calibri"/>
                <a:cs typeface="Calibri"/>
              </a:rPr>
              <a:t>expertos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planta.</a:t>
            </a:r>
            <a:endParaRPr sz="1200">
              <a:latin typeface="Calibri"/>
              <a:cs typeface="Calibri"/>
            </a:endParaRPr>
          </a:p>
          <a:p>
            <a:pPr algn="just" marL="12700" marR="7620" indent="448945">
              <a:lnSpc>
                <a:spcPct val="121700"/>
              </a:lnSpc>
              <a:spcBef>
                <a:spcPts val="615"/>
              </a:spcBef>
            </a:pP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criterios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calificación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nivel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eléctricas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núcleo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estator </a:t>
            </a:r>
            <a:r>
              <a:rPr dirty="0" sz="1200">
                <a:latin typeface="Calibri"/>
                <a:cs typeface="Calibri"/>
              </a:rPr>
              <a:t>según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manual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muestran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Tabla</a:t>
            </a:r>
            <a:r>
              <a:rPr dirty="0" sz="1200" spc="-1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" action="ppaction://hlinksldjump"/>
              </a:rPr>
              <a:t>21</a:t>
            </a:r>
            <a:r>
              <a:rPr dirty="0" sz="1200" spc="-25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Tabla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21.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200">
                <a:latin typeface="Calibri"/>
                <a:cs typeface="Calibri"/>
              </a:rPr>
              <a:t>Puntuación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núcleo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estator.</a:t>
            </a:r>
            <a:endParaRPr sz="1200">
              <a:latin typeface="Calibri"/>
              <a:cs typeface="Calibri"/>
            </a:endParaRPr>
          </a:p>
          <a:p>
            <a:pPr marL="1835150">
              <a:lnSpc>
                <a:spcPct val="100000"/>
              </a:lnSpc>
              <a:spcBef>
                <a:spcPts val="565"/>
              </a:spcBef>
            </a:pPr>
            <a:r>
              <a:rPr dirty="0" sz="1100" b="1">
                <a:latin typeface="Calibri"/>
                <a:cs typeface="Calibri"/>
              </a:rPr>
              <a:t>Puntaje</a:t>
            </a:r>
            <a:r>
              <a:rPr dirty="0" sz="1100" spc="-2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de</a:t>
            </a:r>
            <a:r>
              <a:rPr dirty="0" sz="1100" spc="-2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prueba</a:t>
            </a:r>
            <a:r>
              <a:rPr dirty="0" sz="1100" spc="-2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del</a:t>
            </a:r>
            <a:r>
              <a:rPr dirty="0" sz="1100" spc="-1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núcleo</a:t>
            </a:r>
            <a:r>
              <a:rPr dirty="0" sz="1100" spc="-2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del</a:t>
            </a:r>
            <a:r>
              <a:rPr dirty="0" sz="1100" spc="-15" b="1">
                <a:latin typeface="Calibri"/>
                <a:cs typeface="Calibri"/>
              </a:rPr>
              <a:t> </a:t>
            </a:r>
            <a:r>
              <a:rPr dirty="0" sz="1100" spc="-10" b="1">
                <a:latin typeface="Calibri"/>
                <a:cs typeface="Calibri"/>
              </a:rPr>
              <a:t>estator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99464" y="4478146"/>
            <a:ext cx="6009005" cy="12700"/>
          </a:xfrm>
          <a:custGeom>
            <a:avLst/>
            <a:gdLst/>
            <a:ahLst/>
            <a:cxnLst/>
            <a:rect l="l" t="t" r="r" b="b"/>
            <a:pathLst>
              <a:path w="6009005" h="12700">
                <a:moveTo>
                  <a:pt x="6008496" y="0"/>
                </a:moveTo>
                <a:lnTo>
                  <a:pt x="0" y="0"/>
                </a:lnTo>
                <a:lnTo>
                  <a:pt x="0" y="12191"/>
                </a:lnTo>
                <a:lnTo>
                  <a:pt x="6008496" y="12191"/>
                </a:lnTo>
                <a:lnTo>
                  <a:pt x="60084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2246122" y="4817490"/>
            <a:ext cx="218059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Calibri"/>
                <a:cs typeface="Calibri"/>
              </a:rPr>
              <a:t>Cantidades</a:t>
            </a:r>
            <a:r>
              <a:rPr dirty="0" sz="1000" spc="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de</a:t>
            </a:r>
            <a:r>
              <a:rPr dirty="0" sz="1000" spc="10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mantenimiento</a:t>
            </a:r>
            <a:r>
              <a:rPr dirty="0" sz="1000" spc="10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correctivo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029705" y="4702581"/>
            <a:ext cx="624840" cy="382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6515" marR="5080" indent="-44450">
              <a:lnSpc>
                <a:spcPct val="117000"/>
              </a:lnSpc>
              <a:spcBef>
                <a:spcPts val="100"/>
              </a:spcBef>
            </a:pPr>
            <a:r>
              <a:rPr dirty="0" sz="1000" spc="-10" b="1">
                <a:latin typeface="Calibri"/>
                <a:cs typeface="Calibri"/>
              </a:rPr>
              <a:t>Puntuación condición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899464" y="4721999"/>
            <a:ext cx="6009005" cy="6350"/>
          </a:xfrm>
          <a:custGeom>
            <a:avLst/>
            <a:gdLst/>
            <a:ahLst/>
            <a:cxnLst/>
            <a:rect l="l" t="t" r="r" b="b"/>
            <a:pathLst>
              <a:path w="6009005" h="6350">
                <a:moveTo>
                  <a:pt x="4877689" y="0"/>
                </a:moveTo>
                <a:lnTo>
                  <a:pt x="0" y="0"/>
                </a:lnTo>
                <a:lnTo>
                  <a:pt x="0" y="6083"/>
                </a:lnTo>
                <a:lnTo>
                  <a:pt x="4877689" y="6083"/>
                </a:lnTo>
                <a:lnTo>
                  <a:pt x="4877689" y="0"/>
                </a:lnTo>
                <a:close/>
              </a:path>
              <a:path w="6009005" h="6350">
                <a:moveTo>
                  <a:pt x="6008573" y="0"/>
                </a:moveTo>
                <a:lnTo>
                  <a:pt x="4883861" y="0"/>
                </a:lnTo>
                <a:lnTo>
                  <a:pt x="4877765" y="0"/>
                </a:lnTo>
                <a:lnTo>
                  <a:pt x="4877765" y="6083"/>
                </a:lnTo>
                <a:lnTo>
                  <a:pt x="4883861" y="6083"/>
                </a:lnTo>
                <a:lnTo>
                  <a:pt x="6008573" y="6083"/>
                </a:lnTo>
                <a:lnTo>
                  <a:pt x="60085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6265926" y="5219826"/>
            <a:ext cx="15367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>
                <a:latin typeface="Calibri"/>
                <a:cs typeface="Calibri"/>
              </a:rPr>
              <a:t>10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899464" y="5119750"/>
            <a:ext cx="6009005" cy="6350"/>
          </a:xfrm>
          <a:custGeom>
            <a:avLst/>
            <a:gdLst/>
            <a:ahLst/>
            <a:cxnLst/>
            <a:rect l="l" t="t" r="r" b="b"/>
            <a:pathLst>
              <a:path w="6009005" h="6350">
                <a:moveTo>
                  <a:pt x="4877689" y="0"/>
                </a:moveTo>
                <a:lnTo>
                  <a:pt x="0" y="0"/>
                </a:lnTo>
                <a:lnTo>
                  <a:pt x="0" y="6096"/>
                </a:lnTo>
                <a:lnTo>
                  <a:pt x="4877689" y="6096"/>
                </a:lnTo>
                <a:lnTo>
                  <a:pt x="4877689" y="0"/>
                </a:lnTo>
                <a:close/>
              </a:path>
              <a:path w="6009005" h="6350">
                <a:moveTo>
                  <a:pt x="6008573" y="0"/>
                </a:moveTo>
                <a:lnTo>
                  <a:pt x="4883861" y="0"/>
                </a:lnTo>
                <a:lnTo>
                  <a:pt x="4877765" y="0"/>
                </a:lnTo>
                <a:lnTo>
                  <a:pt x="4877765" y="6096"/>
                </a:lnTo>
                <a:lnTo>
                  <a:pt x="4883861" y="6096"/>
                </a:lnTo>
                <a:lnTo>
                  <a:pt x="6008573" y="6096"/>
                </a:lnTo>
                <a:lnTo>
                  <a:pt x="60085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905052" y="5092725"/>
            <a:ext cx="4474845" cy="1435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6985">
              <a:lnSpc>
                <a:spcPct val="122000"/>
              </a:lnSpc>
              <a:spcBef>
                <a:spcPts val="100"/>
              </a:spcBef>
            </a:pP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prueba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previa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núcleo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eléctrico,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es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decir,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ElCid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(bajo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flujo)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prueba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lazo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(flujo </a:t>
            </a:r>
            <a:r>
              <a:rPr dirty="0" sz="1000">
                <a:latin typeface="Calibri"/>
                <a:cs typeface="Calibri"/>
              </a:rPr>
              <a:t>nominal)</a:t>
            </a:r>
            <a:r>
              <a:rPr dirty="0" sz="1000" spc="-3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no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mostró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anomalías.</a:t>
            </a:r>
            <a:endParaRPr sz="1000">
              <a:latin typeface="Calibri"/>
              <a:cs typeface="Calibri"/>
            </a:endParaRPr>
          </a:p>
          <a:p>
            <a:pPr marL="12700" marR="5080">
              <a:lnSpc>
                <a:spcPct val="122000"/>
              </a:lnSpc>
              <a:spcBef>
                <a:spcPts val="290"/>
              </a:spcBef>
            </a:pP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prueba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previa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núcleo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eléctrico,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decir,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ElCid (bajo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flujo)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prueba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lazo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(flujo </a:t>
            </a:r>
            <a:r>
              <a:rPr dirty="0" sz="1000">
                <a:latin typeface="Calibri"/>
                <a:cs typeface="Calibri"/>
              </a:rPr>
              <a:t>nominal)</a:t>
            </a:r>
            <a:r>
              <a:rPr dirty="0" sz="1000" spc="-4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mostró</a:t>
            </a:r>
            <a:r>
              <a:rPr dirty="0" sz="1000" spc="-3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áreas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sospechosas</a:t>
            </a:r>
            <a:r>
              <a:rPr dirty="0" sz="1000" spc="-4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menores,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reparadas.</a:t>
            </a:r>
            <a:endParaRPr sz="1000">
              <a:latin typeface="Calibri"/>
              <a:cs typeface="Calibri"/>
            </a:endParaRPr>
          </a:p>
          <a:p>
            <a:pPr marL="12700" marR="6985">
              <a:lnSpc>
                <a:spcPct val="122000"/>
              </a:lnSpc>
              <a:spcBef>
                <a:spcPts val="275"/>
              </a:spcBef>
            </a:pP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prueba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previa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núcleo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eléctrico,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es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decir,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ElCid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(bajo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flujo)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prueba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lazo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(flujo </a:t>
            </a:r>
            <a:r>
              <a:rPr dirty="0" sz="1000">
                <a:latin typeface="Calibri"/>
                <a:cs typeface="Calibri"/>
              </a:rPr>
              <a:t>nominal)</a:t>
            </a:r>
            <a:r>
              <a:rPr dirty="0" sz="1000" spc="-3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mostró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áreas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sospechosas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menores,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no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reparadas.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dirty="0" sz="1000">
                <a:latin typeface="Calibri"/>
                <a:cs typeface="Calibri"/>
              </a:rPr>
              <a:t>Operando</a:t>
            </a:r>
            <a:r>
              <a:rPr dirty="0" sz="1000" spc="-4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con</a:t>
            </a:r>
            <a:r>
              <a:rPr dirty="0" sz="1000" spc="-3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defectos</a:t>
            </a:r>
            <a:r>
              <a:rPr dirty="0" sz="1000" spc="-4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importantes</a:t>
            </a:r>
            <a:r>
              <a:rPr dirty="0" sz="1000" spc="-5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conocidos.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233921" y="5628513"/>
            <a:ext cx="21653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>
                <a:latin typeface="Calibri"/>
                <a:cs typeface="Calibri"/>
              </a:rPr>
              <a:t>5–9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204965" y="6035420"/>
            <a:ext cx="2743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alibri"/>
                <a:cs typeface="Calibri"/>
              </a:rPr>
              <a:t>1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–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50">
                <a:latin typeface="Calibri"/>
                <a:cs typeface="Calibri"/>
              </a:rPr>
              <a:t>4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297929" y="6350888"/>
            <a:ext cx="8953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0">
                <a:latin typeface="Calibri"/>
                <a:cs typeface="Calibri"/>
              </a:rPr>
              <a:t>0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890320" y="6572389"/>
            <a:ext cx="6017895" cy="6350"/>
          </a:xfrm>
          <a:custGeom>
            <a:avLst/>
            <a:gdLst/>
            <a:ahLst/>
            <a:cxnLst/>
            <a:rect l="l" t="t" r="r" b="b"/>
            <a:pathLst>
              <a:path w="6017895" h="6350">
                <a:moveTo>
                  <a:pt x="6017717" y="0"/>
                </a:moveTo>
                <a:lnTo>
                  <a:pt x="4886833" y="0"/>
                </a:lnTo>
                <a:lnTo>
                  <a:pt x="4883861" y="0"/>
                </a:lnTo>
                <a:lnTo>
                  <a:pt x="4877765" y="0"/>
                </a:lnTo>
                <a:lnTo>
                  <a:pt x="0" y="0"/>
                </a:lnTo>
                <a:lnTo>
                  <a:pt x="0" y="6083"/>
                </a:lnTo>
                <a:lnTo>
                  <a:pt x="4877765" y="6083"/>
                </a:lnTo>
                <a:lnTo>
                  <a:pt x="4883861" y="6083"/>
                </a:lnTo>
                <a:lnTo>
                  <a:pt x="4886833" y="6083"/>
                </a:lnTo>
                <a:lnTo>
                  <a:pt x="6017717" y="6083"/>
                </a:lnTo>
                <a:lnTo>
                  <a:pt x="60177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886764" y="6634353"/>
            <a:ext cx="5787390" cy="31534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762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Fuente: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(Oak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Ridge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National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Laboratory,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2012)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10"/>
              </a:spcBef>
            </a:pPr>
            <a:r>
              <a:rPr dirty="0" sz="1200" b="1" i="1">
                <a:latin typeface="Calibri"/>
                <a:cs typeface="Calibri"/>
              </a:rPr>
              <a:t>3.1.8</a:t>
            </a:r>
            <a:r>
              <a:rPr dirty="0" sz="1200" spc="3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Criterio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requerimiento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mantenimiento</a:t>
            </a:r>
            <a:endParaRPr sz="1200">
              <a:latin typeface="Calibri"/>
              <a:cs typeface="Calibri"/>
            </a:endParaRPr>
          </a:p>
          <a:p>
            <a:pPr algn="just" marL="12700" marR="6350" indent="448945">
              <a:lnSpc>
                <a:spcPct val="1220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monto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mantenimientos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correctivos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hecho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hechos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-25">
                <a:latin typeface="Calibri"/>
                <a:cs typeface="Calibri"/>
              </a:rPr>
              <a:t> un </a:t>
            </a:r>
            <a:r>
              <a:rPr dirty="0" sz="1200">
                <a:latin typeface="Calibri"/>
                <a:cs typeface="Calibri"/>
              </a:rPr>
              <a:t>indicativo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condición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Frecuentes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extensivos mantenimientos correctivos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típicamente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señal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servicio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severo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envejecimiento.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Otros</a:t>
            </a:r>
            <a:r>
              <a:rPr dirty="0" sz="1200" spc="-10">
                <a:latin typeface="Calibri"/>
                <a:cs typeface="Calibri"/>
              </a:rPr>
              <a:t> factores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considerar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puntuación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son:</a:t>
            </a:r>
            <a:endParaRPr sz="1200">
              <a:latin typeface="Calibri"/>
              <a:cs typeface="Calibri"/>
            </a:endParaRPr>
          </a:p>
          <a:p>
            <a:pPr algn="just" marL="918844" marR="5080" indent="-228600">
              <a:lnSpc>
                <a:spcPct val="120800"/>
              </a:lnSpc>
              <a:spcBef>
                <a:spcPts val="695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4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necesidad</a:t>
            </a:r>
            <a:r>
              <a:rPr dirty="0" sz="1200" spc="48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48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aumenta</a:t>
            </a:r>
            <a:r>
              <a:rPr dirty="0" sz="1200" spc="4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1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4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tiempo</a:t>
            </a:r>
            <a:r>
              <a:rPr dirty="0" sz="1200" spc="11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49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problemas reaparecen.</a:t>
            </a:r>
            <a:endParaRPr sz="1200">
              <a:latin typeface="Calibri"/>
              <a:cs typeface="Calibri"/>
            </a:endParaRPr>
          </a:p>
          <a:p>
            <a:pPr marL="918844" indent="-228600">
              <a:lnSpc>
                <a:spcPct val="100000"/>
              </a:lnSpc>
              <a:spcBef>
                <a:spcPts val="994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Tendencia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decaimiento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integridad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aislamiento.</a:t>
            </a:r>
            <a:endParaRPr sz="1200">
              <a:latin typeface="Calibri"/>
              <a:cs typeface="Calibri"/>
            </a:endParaRPr>
          </a:p>
          <a:p>
            <a:pPr marL="918844" indent="-228600">
              <a:lnSpc>
                <a:spcPct val="100000"/>
              </a:lnSpc>
              <a:spcBef>
                <a:spcPts val="985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Fallos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anteriores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relacionados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generador.</a:t>
            </a:r>
            <a:endParaRPr sz="1200">
              <a:latin typeface="Calibri"/>
              <a:cs typeface="Calibri"/>
            </a:endParaRPr>
          </a:p>
          <a:p>
            <a:pPr algn="just" marL="918844" marR="9525" indent="-228600">
              <a:lnSpc>
                <a:spcPct val="121700"/>
              </a:lnSpc>
              <a:spcBef>
                <a:spcPts val="660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Experiencia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 industria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problemas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diseños similares.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241290" cy="1490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545465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71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05"/>
              </a:spcBef>
            </a:pPr>
            <a:endParaRPr sz="1100">
              <a:latin typeface="Arial MT"/>
              <a:cs typeface="Arial MT"/>
            </a:endParaRPr>
          </a:p>
          <a:p>
            <a:pPr marL="461645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criterios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propuestos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manual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listan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Tabla</a:t>
            </a:r>
            <a:r>
              <a:rPr dirty="0" sz="1200" spc="-25">
                <a:latin typeface="Calibri"/>
                <a:cs typeface="Calibri"/>
                <a:hlinkClick r:id="rId2" action="ppaction://hlinksldjump"/>
              </a:rPr>
              <a:t> 22</a:t>
            </a:r>
            <a:r>
              <a:rPr dirty="0" sz="1200" spc="-25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dirty="0" sz="1200">
                <a:latin typeface="Calibri"/>
                <a:cs typeface="Calibri"/>
              </a:rPr>
              <a:t>Tabla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22.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200">
                <a:latin typeface="Calibri"/>
                <a:cs typeface="Calibri"/>
              </a:rPr>
              <a:t>Criterio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calificación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requerimiento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generador.</a:t>
            </a:r>
            <a:endParaRPr sz="1200">
              <a:latin typeface="Calibri"/>
              <a:cs typeface="Calibri"/>
            </a:endParaRPr>
          </a:p>
          <a:p>
            <a:pPr marL="824865">
              <a:lnSpc>
                <a:spcPct val="100000"/>
              </a:lnSpc>
              <a:spcBef>
                <a:spcPts val="1165"/>
              </a:spcBef>
            </a:pPr>
            <a:r>
              <a:rPr dirty="0" sz="1100" b="1">
                <a:latin typeface="Calibri"/>
                <a:cs typeface="Calibri"/>
              </a:rPr>
              <a:t>Criterios</a:t>
            </a:r>
            <a:r>
              <a:rPr dirty="0" sz="1100" spc="-2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de</a:t>
            </a:r>
            <a:r>
              <a:rPr dirty="0" sz="1100" spc="-25" b="1">
                <a:latin typeface="Calibri"/>
                <a:cs typeface="Calibri"/>
              </a:rPr>
              <a:t> </a:t>
            </a:r>
            <a:r>
              <a:rPr dirty="0" sz="1100" spc="-10" b="1">
                <a:latin typeface="Calibri"/>
                <a:cs typeface="Calibri"/>
              </a:rPr>
              <a:t>calificación</a:t>
            </a:r>
            <a:r>
              <a:rPr dirty="0" sz="1100" b="1">
                <a:latin typeface="Calibri"/>
                <a:cs typeface="Calibri"/>
              </a:rPr>
              <a:t> de</a:t>
            </a:r>
            <a:r>
              <a:rPr dirty="0" sz="1100" spc="-3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requerimientos</a:t>
            </a:r>
            <a:r>
              <a:rPr dirty="0" sz="1100" spc="-1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de</a:t>
            </a:r>
            <a:r>
              <a:rPr dirty="0" sz="1100" spc="-2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mantenimiento</a:t>
            </a:r>
            <a:r>
              <a:rPr dirty="0" sz="1100" spc="-2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del</a:t>
            </a:r>
            <a:r>
              <a:rPr dirty="0" sz="1100" spc="-25" b="1">
                <a:latin typeface="Calibri"/>
                <a:cs typeface="Calibri"/>
              </a:rPr>
              <a:t> </a:t>
            </a:r>
            <a:r>
              <a:rPr dirty="0" sz="1100" spc="-10" b="1">
                <a:latin typeface="Calibri"/>
                <a:cs typeface="Calibri"/>
              </a:rPr>
              <a:t>generador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99464" y="1722373"/>
            <a:ext cx="6026785" cy="12700"/>
          </a:xfrm>
          <a:custGeom>
            <a:avLst/>
            <a:gdLst/>
            <a:ahLst/>
            <a:cxnLst/>
            <a:rect l="l" t="t" r="r" b="b"/>
            <a:pathLst>
              <a:path w="6026784" h="12700">
                <a:moveTo>
                  <a:pt x="6026785" y="0"/>
                </a:moveTo>
                <a:lnTo>
                  <a:pt x="0" y="0"/>
                </a:lnTo>
                <a:lnTo>
                  <a:pt x="0" y="12191"/>
                </a:lnTo>
                <a:lnTo>
                  <a:pt x="6026785" y="12191"/>
                </a:lnTo>
                <a:lnTo>
                  <a:pt x="60267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2179066" y="2075433"/>
            <a:ext cx="218059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Calibri"/>
                <a:cs typeface="Calibri"/>
              </a:rPr>
              <a:t>Cantidades</a:t>
            </a:r>
            <a:r>
              <a:rPr dirty="0" sz="1000" spc="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de</a:t>
            </a:r>
            <a:r>
              <a:rPr dirty="0" sz="1000" spc="10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mantenimiento</a:t>
            </a:r>
            <a:r>
              <a:rPr dirty="0" sz="1000" spc="10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correctivo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703570" y="1948332"/>
            <a:ext cx="1162050" cy="397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1440" marR="5080" indent="-79375">
              <a:lnSpc>
                <a:spcPct val="122000"/>
              </a:lnSpc>
              <a:spcBef>
                <a:spcPts val="100"/>
              </a:spcBef>
            </a:pPr>
            <a:r>
              <a:rPr dirty="0" sz="1000" b="1">
                <a:latin typeface="Calibri"/>
                <a:cs typeface="Calibri"/>
              </a:rPr>
              <a:t>Puntuación</a:t>
            </a:r>
            <a:r>
              <a:rPr dirty="0" sz="1000" spc="-50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condición </a:t>
            </a:r>
            <a:r>
              <a:rPr dirty="0" sz="1000" b="1">
                <a:latin typeface="Calibri"/>
                <a:cs typeface="Calibri"/>
              </a:rPr>
              <a:t>de</a:t>
            </a:r>
            <a:r>
              <a:rPr dirty="0" sz="1000" spc="-10" b="1">
                <a:latin typeface="Calibri"/>
                <a:cs typeface="Calibri"/>
              </a:rPr>
              <a:t> mantenimiento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899464" y="1975357"/>
            <a:ext cx="6027420" cy="6350"/>
          </a:xfrm>
          <a:custGeom>
            <a:avLst/>
            <a:gdLst/>
            <a:ahLst/>
            <a:cxnLst/>
            <a:rect l="l" t="t" r="r" b="b"/>
            <a:pathLst>
              <a:path w="6027420" h="6350">
                <a:moveTo>
                  <a:pt x="4745101" y="0"/>
                </a:moveTo>
                <a:lnTo>
                  <a:pt x="0" y="0"/>
                </a:lnTo>
                <a:lnTo>
                  <a:pt x="0" y="6096"/>
                </a:lnTo>
                <a:lnTo>
                  <a:pt x="4745101" y="6096"/>
                </a:lnTo>
                <a:lnTo>
                  <a:pt x="4745101" y="0"/>
                </a:lnTo>
                <a:close/>
              </a:path>
              <a:path w="6027420" h="6350">
                <a:moveTo>
                  <a:pt x="6026861" y="0"/>
                </a:moveTo>
                <a:lnTo>
                  <a:pt x="4751273" y="0"/>
                </a:lnTo>
                <a:lnTo>
                  <a:pt x="4745177" y="0"/>
                </a:lnTo>
                <a:lnTo>
                  <a:pt x="4745177" y="6096"/>
                </a:lnTo>
                <a:lnTo>
                  <a:pt x="4751273" y="6096"/>
                </a:lnTo>
                <a:lnTo>
                  <a:pt x="6026861" y="6096"/>
                </a:lnTo>
                <a:lnTo>
                  <a:pt x="60268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6157721" y="2581401"/>
            <a:ext cx="255904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latin typeface="Calibri"/>
                <a:cs typeface="Calibri"/>
              </a:rPr>
              <a:t>9-</a:t>
            </a:r>
            <a:r>
              <a:rPr dirty="0" sz="1000" spc="-25">
                <a:latin typeface="Calibri"/>
                <a:cs typeface="Calibri"/>
              </a:rPr>
              <a:t>10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899464" y="2388361"/>
            <a:ext cx="6027420" cy="6350"/>
          </a:xfrm>
          <a:custGeom>
            <a:avLst/>
            <a:gdLst/>
            <a:ahLst/>
            <a:cxnLst/>
            <a:rect l="l" t="t" r="r" b="b"/>
            <a:pathLst>
              <a:path w="6027420" h="6350">
                <a:moveTo>
                  <a:pt x="4745101" y="0"/>
                </a:moveTo>
                <a:lnTo>
                  <a:pt x="0" y="0"/>
                </a:lnTo>
                <a:lnTo>
                  <a:pt x="0" y="6096"/>
                </a:lnTo>
                <a:lnTo>
                  <a:pt x="4745101" y="6096"/>
                </a:lnTo>
                <a:lnTo>
                  <a:pt x="4745101" y="0"/>
                </a:lnTo>
                <a:close/>
              </a:path>
              <a:path w="6027420" h="6350">
                <a:moveTo>
                  <a:pt x="6026861" y="0"/>
                </a:moveTo>
                <a:lnTo>
                  <a:pt x="4751273" y="0"/>
                </a:lnTo>
                <a:lnTo>
                  <a:pt x="4745177" y="0"/>
                </a:lnTo>
                <a:lnTo>
                  <a:pt x="4745177" y="6096"/>
                </a:lnTo>
                <a:lnTo>
                  <a:pt x="4751273" y="6096"/>
                </a:lnTo>
                <a:lnTo>
                  <a:pt x="6026861" y="6096"/>
                </a:lnTo>
                <a:lnTo>
                  <a:pt x="60268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905052" y="2361335"/>
            <a:ext cx="4731385" cy="3517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14629">
              <a:lnSpc>
                <a:spcPct val="122000"/>
              </a:lnSpc>
              <a:spcBef>
                <a:spcPts val="100"/>
              </a:spcBef>
            </a:pPr>
            <a:r>
              <a:rPr dirty="0" sz="1000">
                <a:latin typeface="Calibri"/>
                <a:cs typeface="Calibri"/>
              </a:rPr>
              <a:t>Nivel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mínimo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(condición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normal):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se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requiere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una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pequeña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cantidad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mantenimiento preventivo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rutina,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limpieza y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pruebas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 rutina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y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realiza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con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frecuencia recomendada.</a:t>
            </a:r>
            <a:endParaRPr sz="1000">
              <a:latin typeface="Calibri"/>
              <a:cs typeface="Calibri"/>
            </a:endParaRPr>
          </a:p>
          <a:p>
            <a:pPr marL="12700" marR="79375">
              <a:lnSpc>
                <a:spcPct val="122100"/>
              </a:lnSpc>
              <a:spcBef>
                <a:spcPts val="285"/>
              </a:spcBef>
            </a:pPr>
            <a:r>
              <a:rPr dirty="0" sz="1000">
                <a:latin typeface="Calibri"/>
                <a:cs typeface="Calibri"/>
              </a:rPr>
              <a:t>Nivel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bajo: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Pequeñas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cantidades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10">
                <a:latin typeface="Calibri"/>
                <a:cs typeface="Calibri"/>
              </a:rPr>
              <a:t> mantenimiento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correctivo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(por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ejemplo,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menos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50">
                <a:latin typeface="Calibri"/>
                <a:cs typeface="Calibri"/>
              </a:rPr>
              <a:t>3</a:t>
            </a:r>
            <a:r>
              <a:rPr dirty="0" sz="1000">
                <a:latin typeface="Calibri"/>
                <a:cs typeface="Calibri"/>
              </a:rPr>
              <a:t> días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personal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por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unidad por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año).</a:t>
            </a:r>
            <a:r>
              <a:rPr dirty="0" sz="1000" spc="-10">
                <a:latin typeface="Calibri"/>
                <a:cs typeface="Calibri"/>
              </a:rPr>
              <a:t> Reparaciones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que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pueden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completarse </a:t>
            </a:r>
            <a:r>
              <a:rPr dirty="0" sz="1000">
                <a:latin typeface="Calibri"/>
                <a:cs typeface="Calibri"/>
              </a:rPr>
              <a:t>durante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una</a:t>
            </a:r>
            <a:r>
              <a:rPr dirty="0" sz="1000" spc="-10">
                <a:latin typeface="Calibri"/>
                <a:cs typeface="Calibri"/>
              </a:rPr>
              <a:t> interrupción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mantenimiento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preventivo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unidad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que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se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programa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forma </a:t>
            </a:r>
            <a:r>
              <a:rPr dirty="0" sz="1000">
                <a:latin typeface="Calibri"/>
                <a:cs typeface="Calibri"/>
              </a:rPr>
              <a:t>periódica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(por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ejemplo,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limpieza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tubo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enfriador, mantenimiento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sistema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del</a:t>
            </a:r>
            <a:r>
              <a:rPr dirty="0" sz="1000" spc="-10">
                <a:latin typeface="Calibri"/>
                <a:cs typeface="Calibri"/>
              </a:rPr>
              <a:t> enfriador).</a:t>
            </a:r>
            <a:endParaRPr sz="1000">
              <a:latin typeface="Calibri"/>
              <a:cs typeface="Calibri"/>
            </a:endParaRPr>
          </a:p>
          <a:p>
            <a:pPr marL="12700" marR="20955">
              <a:lnSpc>
                <a:spcPct val="122000"/>
              </a:lnSpc>
              <a:spcBef>
                <a:spcPts val="290"/>
              </a:spcBef>
            </a:pPr>
            <a:r>
              <a:rPr dirty="0" sz="1000">
                <a:latin typeface="Calibri"/>
                <a:cs typeface="Calibri"/>
              </a:rPr>
              <a:t>Nivel moderado: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Algún</a:t>
            </a:r>
            <a:r>
              <a:rPr dirty="0" sz="1000" spc="-10">
                <a:latin typeface="Calibri"/>
                <a:cs typeface="Calibri"/>
              </a:rPr>
              <a:t> mantenimiento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correctivo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que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causa</a:t>
            </a:r>
            <a:r>
              <a:rPr dirty="0" sz="1000" spc="-10">
                <a:latin typeface="Calibri"/>
                <a:cs typeface="Calibri"/>
              </a:rPr>
              <a:t> extensiones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interrupciones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mantenimiento </a:t>
            </a:r>
            <a:r>
              <a:rPr dirty="0" sz="1000">
                <a:latin typeface="Calibri"/>
                <a:cs typeface="Calibri"/>
              </a:rPr>
              <a:t>preventivo de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unidad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(por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ejemplo,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reemplazo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bobina, </a:t>
            </a:r>
            <a:r>
              <a:rPr dirty="0" sz="1000">
                <a:latin typeface="Calibri"/>
                <a:cs typeface="Calibri"/>
              </a:rPr>
              <a:t>rebobinado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del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estator).</a:t>
            </a:r>
            <a:endParaRPr sz="1000">
              <a:latin typeface="Calibri"/>
              <a:cs typeface="Calibri"/>
            </a:endParaRPr>
          </a:p>
          <a:p>
            <a:pPr marL="12700" marR="20320">
              <a:lnSpc>
                <a:spcPct val="122000"/>
              </a:lnSpc>
              <a:spcBef>
                <a:spcPts val="275"/>
              </a:spcBef>
            </a:pPr>
            <a:r>
              <a:rPr dirty="0" sz="1000">
                <a:latin typeface="Calibri"/>
                <a:cs typeface="Calibri"/>
              </a:rPr>
              <a:t>Nivel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significativo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/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extenso: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requiere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mantenimiento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adicional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y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correctivo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significativo; </a:t>
            </a:r>
            <a:r>
              <a:rPr dirty="0" sz="1000">
                <a:latin typeface="Calibri"/>
                <a:cs typeface="Calibri"/>
              </a:rPr>
              <a:t>se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produce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una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interrupción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forzada y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las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interrupciones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se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extienden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debido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problemas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mantenimiento </a:t>
            </a:r>
            <a:r>
              <a:rPr dirty="0" sz="1000">
                <a:latin typeface="Calibri"/>
                <a:cs typeface="Calibri"/>
              </a:rPr>
              <a:t>(por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ejemplo,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fugas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aceite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en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los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cojinetes,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fugas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en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el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enfriador, conexiones</a:t>
            </a:r>
            <a:r>
              <a:rPr dirty="0" sz="1000" spc="2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eléctricas</a:t>
            </a:r>
            <a:r>
              <a:rPr dirty="0" sz="1000" spc="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1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sobrecalentamiento).</a:t>
            </a:r>
            <a:endParaRPr sz="1000">
              <a:latin typeface="Calibri"/>
              <a:cs typeface="Calibri"/>
            </a:endParaRPr>
          </a:p>
          <a:p>
            <a:pPr marL="12700" marR="5080">
              <a:lnSpc>
                <a:spcPct val="122100"/>
              </a:lnSpc>
              <a:spcBef>
                <a:spcPts val="285"/>
              </a:spcBef>
            </a:pPr>
            <a:r>
              <a:rPr dirty="0" sz="1000">
                <a:latin typeface="Calibri"/>
                <a:cs typeface="Calibri"/>
              </a:rPr>
              <a:t>Nivel severo: </a:t>
            </a:r>
            <a:r>
              <a:rPr dirty="0" sz="1000" spc="-10">
                <a:latin typeface="Calibri"/>
                <a:cs typeface="Calibri"/>
              </a:rPr>
              <a:t>mantenimiento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correctivo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severo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que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requiere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interrupciones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programadas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 spc="-50">
                <a:latin typeface="Calibri"/>
                <a:cs typeface="Calibri"/>
              </a:rPr>
              <a:t>o</a:t>
            </a:r>
            <a:r>
              <a:rPr dirty="0" sz="1000">
                <a:latin typeface="Calibri"/>
                <a:cs typeface="Calibri"/>
              </a:rPr>
              <a:t> forzadas.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Se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requieren </a:t>
            </a:r>
            <a:r>
              <a:rPr dirty="0" sz="1000" spc="-10">
                <a:latin typeface="Calibri"/>
                <a:cs typeface="Calibri"/>
              </a:rPr>
              <a:t>interrupciones </a:t>
            </a:r>
            <a:r>
              <a:rPr dirty="0" sz="1000">
                <a:latin typeface="Calibri"/>
                <a:cs typeface="Calibri"/>
              </a:rPr>
              <a:t>forzadas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repetidas, </a:t>
            </a:r>
            <a:r>
              <a:rPr dirty="0" sz="1000" spc="-10">
                <a:latin typeface="Calibri"/>
                <a:cs typeface="Calibri"/>
              </a:rPr>
              <a:t>reparaciones frecuentes,</a:t>
            </a:r>
            <a:r>
              <a:rPr dirty="0" sz="1000" spc="50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desgaste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anormal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los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componentes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y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/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mantenimiento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con mucha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mano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obra.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189726" y="3362071"/>
            <a:ext cx="19177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latin typeface="Calibri"/>
                <a:cs typeface="Calibri"/>
              </a:rPr>
              <a:t>7-</a:t>
            </a:r>
            <a:r>
              <a:rPr dirty="0" sz="1000" spc="-50">
                <a:latin typeface="Calibri"/>
                <a:cs typeface="Calibri"/>
              </a:rPr>
              <a:t>8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189726" y="4142358"/>
            <a:ext cx="19177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latin typeface="Calibri"/>
                <a:cs typeface="Calibri"/>
              </a:rPr>
              <a:t>5-</a:t>
            </a:r>
            <a:r>
              <a:rPr dirty="0" sz="1000" spc="-50">
                <a:latin typeface="Calibri"/>
                <a:cs typeface="Calibri"/>
              </a:rPr>
              <a:t>6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189726" y="4828158"/>
            <a:ext cx="19177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latin typeface="Calibri"/>
                <a:cs typeface="Calibri"/>
              </a:rPr>
              <a:t>3-</a:t>
            </a:r>
            <a:r>
              <a:rPr dirty="0" sz="1000" spc="-50">
                <a:latin typeface="Calibri"/>
                <a:cs typeface="Calibri"/>
              </a:rPr>
              <a:t>4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189726" y="5515736"/>
            <a:ext cx="19177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latin typeface="Calibri"/>
                <a:cs typeface="Calibri"/>
              </a:rPr>
              <a:t>0-</a:t>
            </a:r>
            <a:r>
              <a:rPr dirty="0" sz="1000" spc="-50">
                <a:latin typeface="Calibri"/>
                <a:cs typeface="Calibri"/>
              </a:rPr>
              <a:t>2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890320" y="5923152"/>
            <a:ext cx="6036310" cy="6350"/>
          </a:xfrm>
          <a:custGeom>
            <a:avLst/>
            <a:gdLst/>
            <a:ahLst/>
            <a:cxnLst/>
            <a:rect l="l" t="t" r="r" b="b"/>
            <a:pathLst>
              <a:path w="6036309" h="6350">
                <a:moveTo>
                  <a:pt x="6036005" y="0"/>
                </a:moveTo>
                <a:lnTo>
                  <a:pt x="4754245" y="0"/>
                </a:lnTo>
                <a:lnTo>
                  <a:pt x="4751273" y="0"/>
                </a:lnTo>
                <a:lnTo>
                  <a:pt x="4745177" y="0"/>
                </a:lnTo>
                <a:lnTo>
                  <a:pt x="0" y="0"/>
                </a:lnTo>
                <a:lnTo>
                  <a:pt x="0" y="6096"/>
                </a:lnTo>
                <a:lnTo>
                  <a:pt x="4745177" y="6096"/>
                </a:lnTo>
                <a:lnTo>
                  <a:pt x="4751273" y="6096"/>
                </a:lnTo>
                <a:lnTo>
                  <a:pt x="4754245" y="6096"/>
                </a:lnTo>
                <a:lnTo>
                  <a:pt x="6036005" y="6096"/>
                </a:lnTo>
                <a:lnTo>
                  <a:pt x="60360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886764" y="5985128"/>
            <a:ext cx="5790565" cy="3637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Fuente: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(Oak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Ridge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National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Laboratory,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2012)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10"/>
              </a:spcBef>
            </a:pPr>
            <a:r>
              <a:rPr dirty="0" sz="1200" b="1" i="1">
                <a:latin typeface="Calibri"/>
                <a:cs typeface="Calibri"/>
              </a:rPr>
              <a:t>3.1.9</a:t>
            </a:r>
            <a:r>
              <a:rPr dirty="0" sz="1200" spc="1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Calidad</a:t>
            </a:r>
            <a:r>
              <a:rPr dirty="0" sz="1200" spc="-3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4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datos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605"/>
              </a:spcBef>
            </a:pPr>
            <a:r>
              <a:rPr dirty="0" sz="1200" spc="-10">
                <a:latin typeface="Calibri"/>
                <a:cs typeface="Calibri"/>
              </a:rPr>
              <a:t>Refleja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calidad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inspecciones,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resultados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mediciones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evaluar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partes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generador.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Mientras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frecuentes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completas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sean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las </a:t>
            </a:r>
            <a:r>
              <a:rPr dirty="0" sz="1200">
                <a:latin typeface="Calibri"/>
                <a:cs typeface="Calibri"/>
              </a:rPr>
              <a:t>inspecciones,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consistentes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serán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tendencias,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incrementará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puntuación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calidad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datos.</a:t>
            </a:r>
            <a:r>
              <a:rPr dirty="0" sz="1200" spc="3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frecuencia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recomendada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3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fabricante,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estándares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industriales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experiencia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operador.</a:t>
            </a:r>
            <a:endParaRPr sz="1200">
              <a:latin typeface="Calibri"/>
              <a:cs typeface="Calibri"/>
            </a:endParaRPr>
          </a:p>
          <a:p>
            <a:pPr algn="just" marL="12700" marR="5715" indent="448945">
              <a:lnSpc>
                <a:spcPct val="122100"/>
              </a:lnSpc>
              <a:spcBef>
                <a:spcPts val="600"/>
              </a:spcBef>
            </a:pP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esfuerzos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razonables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ejecución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registro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inspecciones </a:t>
            </a:r>
            <a:r>
              <a:rPr dirty="0" sz="1200">
                <a:latin typeface="Calibri"/>
                <a:cs typeface="Calibri"/>
              </a:rPr>
              <a:t>visuales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recolección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data.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data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inaccesible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parametrizar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por </a:t>
            </a:r>
            <a:r>
              <a:rPr dirty="0" sz="1200" spc="-10">
                <a:latin typeface="Calibri"/>
                <a:cs typeface="Calibri"/>
              </a:rPr>
              <a:t>condición,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se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puede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asumir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que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condición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‘buena’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asignar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valor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numérico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rango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3-</a:t>
            </a:r>
            <a:r>
              <a:rPr dirty="0" sz="1200">
                <a:latin typeface="Calibri"/>
                <a:cs typeface="Calibri"/>
              </a:rPr>
              <a:t>7.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determinación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subjetiva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puntuación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realizada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personal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calificado, </a:t>
            </a:r>
            <a:r>
              <a:rPr dirty="0" sz="1200">
                <a:latin typeface="Calibri"/>
                <a:cs typeface="Calibri"/>
              </a:rPr>
              <a:t>considerando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tantos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posible.</a:t>
            </a:r>
            <a:endParaRPr sz="1200">
              <a:latin typeface="Calibri"/>
              <a:cs typeface="Calibri"/>
            </a:endParaRPr>
          </a:p>
          <a:p>
            <a:pPr algn="just" marL="12700" marR="5715" indent="448945">
              <a:lnSpc>
                <a:spcPct val="1217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aumentar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cuantificable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evaluación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calidad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datos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puede </a:t>
            </a:r>
            <a:r>
              <a:rPr dirty="0" sz="1200">
                <a:latin typeface="Calibri"/>
                <a:cs typeface="Calibri"/>
              </a:rPr>
              <a:t>establecer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ficha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eléctricas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adjuntada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Apéndice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310"/>
              </a:spcBef>
            </a:pPr>
            <a:r>
              <a:rPr dirty="0" sz="1200">
                <a:latin typeface="Calibri"/>
                <a:cs typeface="Calibri"/>
              </a:rPr>
              <a:t>3.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estandarizar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existen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múltiples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modos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hacer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8660" cy="3129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72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algn="just" marL="12700" marR="5080">
              <a:lnSpc>
                <a:spcPct val="122200"/>
              </a:lnSpc>
            </a:pP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pruebas: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10">
                <a:latin typeface="Calibri"/>
                <a:cs typeface="Calibri"/>
              </a:rPr>
              <a:t> ejemplo,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inyección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resistencia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del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 puede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variar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dependiendo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usuario,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obteniendo resultados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diferentes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en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caso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necesario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desee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llevar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tendencia,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diferentes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voltajes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podrán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trabajados.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Otro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ejemplo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cuando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tiempo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solamente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minuto,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norma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requiere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hacer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también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diez </a:t>
            </a:r>
            <a:r>
              <a:rPr dirty="0" sz="1200">
                <a:latin typeface="Calibri"/>
                <a:cs typeface="Calibri"/>
              </a:rPr>
              <a:t>minutos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hallar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índice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polarización.</a:t>
            </a:r>
            <a:endParaRPr sz="1200">
              <a:latin typeface="Calibri"/>
              <a:cs typeface="Calibri"/>
            </a:endParaRPr>
          </a:p>
          <a:p>
            <a:pPr algn="just" marL="12700" marR="10795" indent="448945">
              <a:lnSpc>
                <a:spcPct val="122500"/>
              </a:lnSpc>
              <a:spcBef>
                <a:spcPts val="590"/>
              </a:spcBef>
            </a:pP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manual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brinda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algunos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criterios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evaluación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calidad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datos,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los </a:t>
            </a:r>
            <a:r>
              <a:rPr dirty="0" sz="1200">
                <a:latin typeface="Calibri"/>
                <a:cs typeface="Calibri"/>
              </a:rPr>
              <a:t>cuales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muestran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Tabla</a:t>
            </a:r>
            <a:r>
              <a:rPr dirty="0" sz="1200" spc="-1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" action="ppaction://hlinksldjump"/>
              </a:rPr>
              <a:t>23</a:t>
            </a:r>
            <a:r>
              <a:rPr dirty="0" sz="1200" spc="-25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10"/>
              </a:spcBef>
            </a:pPr>
            <a:r>
              <a:rPr dirty="0" sz="1200">
                <a:latin typeface="Calibri"/>
                <a:cs typeface="Calibri"/>
              </a:rPr>
              <a:t>Tabla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23.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</a:rPr>
              <a:t>Criterios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evaluación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calidad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datos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generador.</a:t>
            </a:r>
            <a:endParaRPr sz="1200">
              <a:latin typeface="Calibri"/>
              <a:cs typeface="Calibri"/>
            </a:endParaRPr>
          </a:p>
          <a:p>
            <a:pPr algn="ctr" marL="250825">
              <a:lnSpc>
                <a:spcPct val="100000"/>
              </a:lnSpc>
              <a:spcBef>
                <a:spcPts val="1160"/>
              </a:spcBef>
            </a:pPr>
            <a:r>
              <a:rPr dirty="0" sz="1100" b="1">
                <a:latin typeface="Calibri"/>
                <a:cs typeface="Calibri"/>
              </a:rPr>
              <a:t>Criterios</a:t>
            </a:r>
            <a:r>
              <a:rPr dirty="0" sz="1100" spc="-2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de</a:t>
            </a:r>
            <a:r>
              <a:rPr dirty="0" sz="1100" spc="-15" b="1">
                <a:latin typeface="Calibri"/>
                <a:cs typeface="Calibri"/>
              </a:rPr>
              <a:t> </a:t>
            </a:r>
            <a:r>
              <a:rPr dirty="0" sz="1100" spc="-10" b="1">
                <a:latin typeface="Calibri"/>
                <a:cs typeface="Calibri"/>
              </a:rPr>
              <a:t>calificación </a:t>
            </a:r>
            <a:r>
              <a:rPr dirty="0" sz="1100" b="1">
                <a:latin typeface="Calibri"/>
                <a:cs typeface="Calibri"/>
              </a:rPr>
              <a:t>de</a:t>
            </a:r>
            <a:r>
              <a:rPr dirty="0" sz="1100" spc="-2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la</a:t>
            </a:r>
            <a:r>
              <a:rPr dirty="0" sz="1100" spc="-1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calidad</a:t>
            </a:r>
            <a:r>
              <a:rPr dirty="0" sz="1100" spc="-1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de</a:t>
            </a:r>
            <a:r>
              <a:rPr dirty="0" sz="1100" spc="-1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los</a:t>
            </a:r>
            <a:r>
              <a:rPr dirty="0" sz="1100" spc="-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datos</a:t>
            </a:r>
            <a:r>
              <a:rPr dirty="0" sz="1100" spc="-1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del</a:t>
            </a:r>
            <a:r>
              <a:rPr dirty="0" sz="1100" spc="-15" b="1">
                <a:latin typeface="Calibri"/>
                <a:cs typeface="Calibri"/>
              </a:rPr>
              <a:t> </a:t>
            </a:r>
            <a:r>
              <a:rPr dirty="0" sz="1100" spc="-10" b="1">
                <a:latin typeface="Calibri"/>
                <a:cs typeface="Calibri"/>
              </a:rPr>
              <a:t>Generador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99464" y="3361054"/>
            <a:ext cx="6017895" cy="12700"/>
          </a:xfrm>
          <a:custGeom>
            <a:avLst/>
            <a:gdLst/>
            <a:ahLst/>
            <a:cxnLst/>
            <a:rect l="l" t="t" r="r" b="b"/>
            <a:pathLst>
              <a:path w="6017895" h="12700">
                <a:moveTo>
                  <a:pt x="6017641" y="0"/>
                </a:moveTo>
                <a:lnTo>
                  <a:pt x="0" y="0"/>
                </a:lnTo>
                <a:lnTo>
                  <a:pt x="0" y="12191"/>
                </a:lnTo>
                <a:lnTo>
                  <a:pt x="6017641" y="12191"/>
                </a:lnTo>
                <a:lnTo>
                  <a:pt x="60176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2092198" y="3708019"/>
            <a:ext cx="247904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latin typeface="Calibri"/>
                <a:cs typeface="Calibri"/>
              </a:rPr>
              <a:t>Disponibilidad</a:t>
            </a:r>
            <a:r>
              <a:rPr dirty="0" sz="1000" b="1">
                <a:latin typeface="Calibri"/>
                <a:cs typeface="Calibri"/>
              </a:rPr>
              <a:t> de</a:t>
            </a:r>
            <a:r>
              <a:rPr dirty="0" sz="1000" spc="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Datos,</a:t>
            </a:r>
            <a:r>
              <a:rPr dirty="0" sz="1000" spc="-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Integridad</a:t>
            </a:r>
            <a:r>
              <a:rPr dirty="0" sz="1000" spc="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y </a:t>
            </a:r>
            <a:r>
              <a:rPr dirty="0" sz="1000" spc="-10" b="1">
                <a:latin typeface="Calibri"/>
                <a:cs typeface="Calibri"/>
              </a:rPr>
              <a:t>Precisión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827014" y="3580917"/>
            <a:ext cx="1030605" cy="397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8290" marR="5080" indent="-276225">
              <a:lnSpc>
                <a:spcPct val="122000"/>
              </a:lnSpc>
              <a:spcBef>
                <a:spcPts val="100"/>
              </a:spcBef>
            </a:pPr>
            <a:r>
              <a:rPr dirty="0" sz="1000" b="1">
                <a:latin typeface="Calibri"/>
                <a:cs typeface="Calibri"/>
              </a:rPr>
              <a:t>Puntuación</a:t>
            </a:r>
            <a:r>
              <a:rPr dirty="0" sz="1000" spc="-40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calidad </a:t>
            </a:r>
            <a:r>
              <a:rPr dirty="0" sz="1000" b="1">
                <a:latin typeface="Calibri"/>
                <a:cs typeface="Calibri"/>
              </a:rPr>
              <a:t>de</a:t>
            </a:r>
            <a:r>
              <a:rPr dirty="0" sz="1000" spc="-10" b="1">
                <a:latin typeface="Calibri"/>
                <a:cs typeface="Calibri"/>
              </a:rPr>
              <a:t> datos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899464" y="3614038"/>
            <a:ext cx="6017895" cy="6350"/>
          </a:xfrm>
          <a:custGeom>
            <a:avLst/>
            <a:gdLst/>
            <a:ahLst/>
            <a:cxnLst/>
            <a:rect l="l" t="t" r="r" b="b"/>
            <a:pathLst>
              <a:path w="6017895" h="6350">
                <a:moveTo>
                  <a:pt x="4868545" y="0"/>
                </a:moveTo>
                <a:lnTo>
                  <a:pt x="0" y="0"/>
                </a:lnTo>
                <a:lnTo>
                  <a:pt x="0" y="6096"/>
                </a:lnTo>
                <a:lnTo>
                  <a:pt x="4868545" y="6096"/>
                </a:lnTo>
                <a:lnTo>
                  <a:pt x="4868545" y="0"/>
                </a:lnTo>
                <a:close/>
              </a:path>
              <a:path w="6017895" h="6350">
                <a:moveTo>
                  <a:pt x="6017717" y="0"/>
                </a:moveTo>
                <a:lnTo>
                  <a:pt x="4874717" y="0"/>
                </a:lnTo>
                <a:lnTo>
                  <a:pt x="4868621" y="0"/>
                </a:lnTo>
                <a:lnTo>
                  <a:pt x="4868621" y="6096"/>
                </a:lnTo>
                <a:lnTo>
                  <a:pt x="4874717" y="6096"/>
                </a:lnTo>
                <a:lnTo>
                  <a:pt x="6017717" y="6096"/>
                </a:lnTo>
                <a:lnTo>
                  <a:pt x="60177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6172961" y="4401438"/>
            <a:ext cx="3378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alibri"/>
                <a:cs typeface="Calibri"/>
              </a:rPr>
              <a:t>8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–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10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899464" y="4022470"/>
            <a:ext cx="6017895" cy="6350"/>
          </a:xfrm>
          <a:custGeom>
            <a:avLst/>
            <a:gdLst/>
            <a:ahLst/>
            <a:cxnLst/>
            <a:rect l="l" t="t" r="r" b="b"/>
            <a:pathLst>
              <a:path w="6017895" h="6350">
                <a:moveTo>
                  <a:pt x="4868545" y="0"/>
                </a:moveTo>
                <a:lnTo>
                  <a:pt x="0" y="0"/>
                </a:lnTo>
                <a:lnTo>
                  <a:pt x="0" y="6096"/>
                </a:lnTo>
                <a:lnTo>
                  <a:pt x="4868545" y="6096"/>
                </a:lnTo>
                <a:lnTo>
                  <a:pt x="4868545" y="0"/>
                </a:lnTo>
                <a:close/>
              </a:path>
              <a:path w="6017895" h="6350">
                <a:moveTo>
                  <a:pt x="6017717" y="0"/>
                </a:moveTo>
                <a:lnTo>
                  <a:pt x="4874717" y="0"/>
                </a:lnTo>
                <a:lnTo>
                  <a:pt x="4868621" y="0"/>
                </a:lnTo>
                <a:lnTo>
                  <a:pt x="4868621" y="6096"/>
                </a:lnTo>
                <a:lnTo>
                  <a:pt x="4874717" y="6096"/>
                </a:lnTo>
                <a:lnTo>
                  <a:pt x="6017717" y="6096"/>
                </a:lnTo>
                <a:lnTo>
                  <a:pt x="60177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905052" y="3995445"/>
            <a:ext cx="4829175" cy="2549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2000"/>
              </a:lnSpc>
              <a:spcBef>
                <a:spcPts val="100"/>
              </a:spcBef>
            </a:pPr>
            <a:r>
              <a:rPr dirty="0" sz="1000">
                <a:latin typeface="Calibri"/>
                <a:cs typeface="Calibri"/>
              </a:rPr>
              <a:t>Alto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- Las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políticas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y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procedimientos </a:t>
            </a:r>
            <a:r>
              <a:rPr dirty="0" sz="1000">
                <a:latin typeface="Calibri"/>
                <a:cs typeface="Calibri"/>
              </a:rPr>
              <a:t>de </a:t>
            </a:r>
            <a:r>
              <a:rPr dirty="0" sz="1000" spc="-10">
                <a:latin typeface="Calibri"/>
                <a:cs typeface="Calibri"/>
              </a:rPr>
              <a:t>mantenimiento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fueron seguidos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por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 planta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y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las</a:t>
            </a:r>
            <a:r>
              <a:rPr dirty="0" sz="1000" spc="-10">
                <a:latin typeface="Calibri"/>
                <a:cs typeface="Calibri"/>
              </a:rPr>
              <a:t> inspecciones,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pruebas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y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mediciones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rutina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realizaron dentro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frecuencia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normal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en</a:t>
            </a:r>
            <a:r>
              <a:rPr dirty="0" sz="1000">
                <a:latin typeface="Calibri"/>
                <a:cs typeface="Calibri"/>
              </a:rPr>
              <a:t> la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planta.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Los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datos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información</a:t>
            </a:r>
            <a:r>
              <a:rPr dirty="0" sz="1000" spc="-10">
                <a:latin typeface="Calibri"/>
                <a:cs typeface="Calibri"/>
              </a:rPr>
              <a:t> requeridos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están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disponibles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para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el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equipo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evaluación</a:t>
            </a:r>
            <a:r>
              <a:rPr dirty="0" sz="1000" spc="50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través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todas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visitas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al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sitio,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posibles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inspecciones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visuales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y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entrevistas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con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personal experimentado</a:t>
            </a:r>
            <a:r>
              <a:rPr dirty="0" sz="1000" spc="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2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planta.</a:t>
            </a:r>
            <a:endParaRPr sz="1000">
              <a:latin typeface="Calibri"/>
              <a:cs typeface="Calibri"/>
            </a:endParaRPr>
          </a:p>
          <a:p>
            <a:pPr marL="12700" marR="43180">
              <a:lnSpc>
                <a:spcPct val="122000"/>
              </a:lnSpc>
              <a:spcBef>
                <a:spcPts val="275"/>
              </a:spcBef>
            </a:pPr>
            <a:r>
              <a:rPr dirty="0" sz="1000">
                <a:latin typeface="Calibri"/>
                <a:cs typeface="Calibri"/>
              </a:rPr>
              <a:t>Medio: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una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más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inspecciones, </a:t>
            </a:r>
            <a:r>
              <a:rPr dirty="0" sz="1000">
                <a:latin typeface="Calibri"/>
                <a:cs typeface="Calibri"/>
              </a:rPr>
              <a:t>pruebas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y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mediciones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rutina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completaron</a:t>
            </a:r>
            <a:r>
              <a:rPr dirty="0" sz="1000" spc="3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entre </a:t>
            </a:r>
            <a:r>
              <a:rPr dirty="0" sz="1000">
                <a:latin typeface="Calibri"/>
                <a:cs typeface="Calibri"/>
              </a:rPr>
              <a:t>6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y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24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meses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después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frecuencia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normal,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una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pequeña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parte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los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datos,</a:t>
            </a:r>
            <a:r>
              <a:rPr dirty="0" sz="1000" spc="50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información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y</a:t>
            </a:r>
            <a:r>
              <a:rPr dirty="0" sz="1000" spc="-10">
                <a:latin typeface="Calibri"/>
                <a:cs typeface="Calibri"/>
              </a:rPr>
              <a:t> documentos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requeridos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no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están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disponibles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para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equipo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evaluación.</a:t>
            </a:r>
            <a:endParaRPr sz="1000">
              <a:latin typeface="Calibri"/>
              <a:cs typeface="Calibri"/>
            </a:endParaRPr>
          </a:p>
          <a:p>
            <a:pPr marL="12700" marR="135890">
              <a:lnSpc>
                <a:spcPct val="122000"/>
              </a:lnSpc>
              <a:spcBef>
                <a:spcPts val="290"/>
              </a:spcBef>
            </a:pPr>
            <a:r>
              <a:rPr dirty="0" sz="1000">
                <a:latin typeface="Calibri"/>
                <a:cs typeface="Calibri"/>
              </a:rPr>
              <a:t>Bajo: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una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más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inspecciones,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pruebas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y</a:t>
            </a:r>
            <a:r>
              <a:rPr dirty="0" sz="1000" spc="-10">
                <a:latin typeface="Calibri"/>
                <a:cs typeface="Calibri"/>
              </a:rPr>
              <a:t> mediciones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rutina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completaron</a:t>
            </a:r>
            <a:r>
              <a:rPr dirty="0" sz="1000" spc="-10">
                <a:latin typeface="Calibri"/>
                <a:cs typeface="Calibri"/>
              </a:rPr>
              <a:t> 24-</a:t>
            </a:r>
            <a:r>
              <a:rPr dirty="0" sz="1000" spc="-25">
                <a:latin typeface="Calibri"/>
                <a:cs typeface="Calibri"/>
              </a:rPr>
              <a:t>36</a:t>
            </a:r>
            <a:r>
              <a:rPr dirty="0" sz="1000">
                <a:latin typeface="Calibri"/>
                <a:cs typeface="Calibri"/>
              </a:rPr>
              <a:t> meses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después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frecuencia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normal,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algunos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los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resultados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están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disponibles.</a:t>
            </a:r>
            <a:endParaRPr sz="1000">
              <a:latin typeface="Calibri"/>
              <a:cs typeface="Calibri"/>
            </a:endParaRPr>
          </a:p>
          <a:p>
            <a:pPr algn="just" marL="12700" marR="55880">
              <a:lnSpc>
                <a:spcPct val="122000"/>
              </a:lnSpc>
              <a:spcBef>
                <a:spcPts val="275"/>
              </a:spcBef>
            </a:pPr>
            <a:r>
              <a:rPr dirty="0" sz="1000">
                <a:latin typeface="Calibri"/>
                <a:cs typeface="Calibri"/>
              </a:rPr>
              <a:t>Muy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bajo: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una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más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inspecciones,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pruebas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y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mediciones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requeridas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se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completaron&gt; </a:t>
            </a:r>
            <a:r>
              <a:rPr dirty="0" sz="1000">
                <a:latin typeface="Calibri"/>
                <a:cs typeface="Calibri"/>
              </a:rPr>
              <a:t>36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meses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después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la frecuencia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normal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una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parte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significativa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los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resultados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20">
                <a:latin typeface="Calibri"/>
                <a:cs typeface="Calibri"/>
              </a:rPr>
              <a:t>está </a:t>
            </a:r>
            <a:r>
              <a:rPr dirty="0" sz="1000" spc="-10">
                <a:latin typeface="Calibri"/>
                <a:cs typeface="Calibri"/>
              </a:rPr>
              <a:t>disponible.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204965" y="5180202"/>
            <a:ext cx="2743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alibri"/>
                <a:cs typeface="Calibri"/>
              </a:rPr>
              <a:t>5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–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50">
                <a:latin typeface="Calibri"/>
                <a:cs typeface="Calibri"/>
              </a:rPr>
              <a:t>7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204965" y="5681852"/>
            <a:ext cx="2743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alibri"/>
                <a:cs typeface="Calibri"/>
              </a:rPr>
              <a:t>3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–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50">
                <a:latin typeface="Calibri"/>
                <a:cs typeface="Calibri"/>
              </a:rPr>
              <a:t>4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204965" y="6181725"/>
            <a:ext cx="2743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alibri"/>
                <a:cs typeface="Calibri"/>
              </a:rPr>
              <a:t>0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–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50">
                <a:latin typeface="Calibri"/>
                <a:cs typeface="Calibri"/>
              </a:rPr>
              <a:t>2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890320" y="6589153"/>
            <a:ext cx="6027420" cy="6350"/>
          </a:xfrm>
          <a:custGeom>
            <a:avLst/>
            <a:gdLst/>
            <a:ahLst/>
            <a:cxnLst/>
            <a:rect l="l" t="t" r="r" b="b"/>
            <a:pathLst>
              <a:path w="6027420" h="6350">
                <a:moveTo>
                  <a:pt x="6026861" y="0"/>
                </a:moveTo>
                <a:lnTo>
                  <a:pt x="4877689" y="0"/>
                </a:lnTo>
                <a:lnTo>
                  <a:pt x="4874717" y="0"/>
                </a:lnTo>
                <a:lnTo>
                  <a:pt x="4868621" y="0"/>
                </a:lnTo>
                <a:lnTo>
                  <a:pt x="0" y="0"/>
                </a:lnTo>
                <a:lnTo>
                  <a:pt x="0" y="6083"/>
                </a:lnTo>
                <a:lnTo>
                  <a:pt x="4868621" y="6083"/>
                </a:lnTo>
                <a:lnTo>
                  <a:pt x="4874717" y="6083"/>
                </a:lnTo>
                <a:lnTo>
                  <a:pt x="4877689" y="6083"/>
                </a:lnTo>
                <a:lnTo>
                  <a:pt x="6026861" y="6083"/>
                </a:lnTo>
                <a:lnTo>
                  <a:pt x="60268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848664" y="6651116"/>
            <a:ext cx="5864225" cy="18484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508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Fuente: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(Oak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Ridge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National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Laboratory,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2012)</a:t>
            </a:r>
            <a:endParaRPr sz="1200">
              <a:latin typeface="Calibri"/>
              <a:cs typeface="Calibri"/>
            </a:endParaRPr>
          </a:p>
          <a:p>
            <a:pPr algn="just" marL="50800" marR="43180" indent="448945">
              <a:lnSpc>
                <a:spcPct val="121900"/>
              </a:lnSpc>
              <a:spcBef>
                <a:spcPts val="605"/>
              </a:spcBef>
            </a:pPr>
            <a:r>
              <a:rPr dirty="0" sz="1200" spc="-10">
                <a:latin typeface="Calibri"/>
                <a:cs typeface="Calibri"/>
              </a:rPr>
              <a:t>Teniendo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todos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criterios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los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factores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peso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obtenidos,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puede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trabajar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tabla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obtener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puntaje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final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calidad 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mbria Math"/>
                <a:cs typeface="Cambria Math"/>
              </a:rPr>
              <a:t>𝐷𝐼</a:t>
            </a:r>
            <a:r>
              <a:rPr dirty="0" sz="1200">
                <a:latin typeface="Calibri"/>
                <a:cs typeface="Calibri"/>
              </a:rPr>
              <a:t>)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indicador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final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mbria Math"/>
                <a:cs typeface="Cambria Math"/>
              </a:rPr>
              <a:t>𝐶𝐼</a:t>
            </a:r>
            <a:r>
              <a:rPr dirty="0" sz="1200">
                <a:latin typeface="Calibri"/>
                <a:cs typeface="Calibri"/>
              </a:rPr>
              <a:t>)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usan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siguientes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fórmulas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donde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Sc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puntaje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celda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una </a:t>
            </a:r>
            <a:r>
              <a:rPr dirty="0" sz="1200">
                <a:latin typeface="Calibri"/>
                <a:cs typeface="Calibri"/>
              </a:rPr>
              <a:t>determinada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mbria Math"/>
                <a:cs typeface="Cambria Math"/>
              </a:rPr>
              <a:t>𝐾</a:t>
            </a:r>
            <a:r>
              <a:rPr dirty="0" sz="1200">
                <a:latin typeface="Calibri"/>
                <a:cs typeface="Calibri"/>
              </a:rPr>
              <a:t>)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criterio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evaluación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mbria Math"/>
                <a:cs typeface="Cambria Math"/>
              </a:rPr>
              <a:t>𝐽</a:t>
            </a:r>
            <a:r>
              <a:rPr dirty="0" sz="1200">
                <a:latin typeface="Calibri"/>
                <a:cs typeface="Calibri"/>
              </a:rPr>
              <a:t>),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mbria Math"/>
                <a:cs typeface="Cambria Math"/>
              </a:rPr>
              <a:t>𝐹(𝐾)</a:t>
            </a:r>
            <a:r>
              <a:rPr dirty="0" sz="1200" spc="40">
                <a:latin typeface="Cambria Math"/>
                <a:cs typeface="Cambria Math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peso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dicha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parte,</a:t>
            </a:r>
            <a:endParaRPr sz="1200">
              <a:latin typeface="Calibri"/>
              <a:cs typeface="Calibri"/>
            </a:endParaRPr>
          </a:p>
          <a:p>
            <a:pPr algn="just" marL="50800" marR="43180">
              <a:lnSpc>
                <a:spcPct val="122100"/>
              </a:lnSpc>
              <a:spcBef>
                <a:spcPts val="10"/>
              </a:spcBef>
            </a:pPr>
            <a:r>
              <a:rPr dirty="0" sz="1200">
                <a:latin typeface="Cambria Math"/>
                <a:cs typeface="Cambria Math"/>
              </a:rPr>
              <a:t>𝐹(𝐽)</a:t>
            </a:r>
            <a:r>
              <a:rPr dirty="0" sz="1200" spc="-25">
                <a:latin typeface="Cambria Math"/>
                <a:cs typeface="Cambria Math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peso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dicho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criterio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evaluación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mbria Math"/>
                <a:cs typeface="Cambria Math"/>
              </a:rPr>
              <a:t>𝑆</a:t>
            </a:r>
            <a:r>
              <a:rPr dirty="0" baseline="-16339" sz="1275">
                <a:latin typeface="Cambria Math"/>
                <a:cs typeface="Cambria Math"/>
              </a:rPr>
              <a:t>𝐷</a:t>
            </a:r>
            <a:r>
              <a:rPr dirty="0" baseline="-16339" sz="1275" spc="179">
                <a:latin typeface="Cambria Math"/>
                <a:cs typeface="Cambria Math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calidad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para </a:t>
            </a:r>
            <a:r>
              <a:rPr dirty="0" sz="1200">
                <a:latin typeface="Calibri"/>
                <a:cs typeface="Calibri"/>
              </a:rPr>
              <a:t>cada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partes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generador.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fórmulas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dadas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manual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muestran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 </a:t>
            </a:r>
            <a:r>
              <a:rPr dirty="0" sz="1200" spc="-10">
                <a:latin typeface="Calibri"/>
                <a:cs typeface="Calibri"/>
              </a:rPr>
              <a:t>continuación: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2922142" y="8689085"/>
            <a:ext cx="20358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2314" sz="1800">
                <a:latin typeface="Cambria Math"/>
                <a:cs typeface="Cambria Math"/>
              </a:rPr>
              <a:t>∑</a:t>
            </a:r>
            <a:r>
              <a:rPr dirty="0" baseline="39215" sz="1275">
                <a:latin typeface="Cambria Math"/>
                <a:cs typeface="Cambria Math"/>
              </a:rPr>
              <a:t>𝐽=1,8</a:t>
            </a:r>
            <a:r>
              <a:rPr dirty="0" baseline="39215" sz="1275" spc="270">
                <a:latin typeface="Cambria Math"/>
                <a:cs typeface="Cambria Math"/>
              </a:rPr>
              <a:t>  </a:t>
            </a:r>
            <a:r>
              <a:rPr dirty="0" sz="1200">
                <a:latin typeface="Cambria Math"/>
                <a:cs typeface="Cambria Math"/>
              </a:rPr>
              <a:t>𝑆</a:t>
            </a:r>
            <a:r>
              <a:rPr dirty="0" baseline="-16339" sz="1275">
                <a:latin typeface="Cambria Math"/>
                <a:cs typeface="Cambria Math"/>
              </a:rPr>
              <a:t>𝐶</a:t>
            </a:r>
            <a:r>
              <a:rPr dirty="0" baseline="2314" sz="1800">
                <a:latin typeface="Cambria Math"/>
                <a:cs typeface="Cambria Math"/>
              </a:rPr>
              <a:t>(</a:t>
            </a:r>
            <a:r>
              <a:rPr dirty="0" sz="1200">
                <a:latin typeface="Cambria Math"/>
                <a:cs typeface="Cambria Math"/>
              </a:rPr>
              <a:t>𝐾,</a:t>
            </a:r>
            <a:r>
              <a:rPr dirty="0" sz="1200" spc="-45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𝐽</a:t>
            </a:r>
            <a:r>
              <a:rPr dirty="0" baseline="2314" sz="1800">
                <a:latin typeface="Cambria Math"/>
                <a:cs typeface="Cambria Math"/>
              </a:rPr>
              <a:t>)</a:t>
            </a:r>
            <a:r>
              <a:rPr dirty="0" baseline="2314" sz="1800" spc="60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×</a:t>
            </a:r>
            <a:r>
              <a:rPr dirty="0" sz="1200" spc="35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𝐹</a:t>
            </a:r>
            <a:r>
              <a:rPr dirty="0" baseline="2314" sz="1800">
                <a:latin typeface="Cambria Math"/>
                <a:cs typeface="Cambria Math"/>
              </a:rPr>
              <a:t>(</a:t>
            </a:r>
            <a:r>
              <a:rPr dirty="0" sz="1200">
                <a:latin typeface="Cambria Math"/>
                <a:cs typeface="Cambria Math"/>
              </a:rPr>
              <a:t>𝐾</a:t>
            </a:r>
            <a:r>
              <a:rPr dirty="0" baseline="2314" sz="1800">
                <a:latin typeface="Cambria Math"/>
                <a:cs typeface="Cambria Math"/>
              </a:rPr>
              <a:t>)</a:t>
            </a:r>
            <a:r>
              <a:rPr dirty="0" baseline="2314" sz="1800" spc="22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×</a:t>
            </a:r>
            <a:r>
              <a:rPr dirty="0" sz="1200" spc="35">
                <a:latin typeface="Cambria Math"/>
                <a:cs typeface="Cambria Math"/>
              </a:rPr>
              <a:t> </a:t>
            </a:r>
            <a:r>
              <a:rPr dirty="0" sz="1200" spc="-20">
                <a:latin typeface="Cambria Math"/>
                <a:cs typeface="Cambria Math"/>
              </a:rPr>
              <a:t>𝐹</a:t>
            </a:r>
            <a:r>
              <a:rPr dirty="0" baseline="2314" sz="1800" spc="-30">
                <a:latin typeface="Cambria Math"/>
                <a:cs typeface="Cambria Math"/>
              </a:rPr>
              <a:t>(</a:t>
            </a:r>
            <a:r>
              <a:rPr dirty="0" sz="1200" spc="-20">
                <a:latin typeface="Cambria Math"/>
                <a:cs typeface="Cambria Math"/>
              </a:rPr>
              <a:t>𝐽</a:t>
            </a:r>
            <a:r>
              <a:rPr dirty="0" baseline="2314" sz="1800" spc="-30">
                <a:latin typeface="Cambria Math"/>
                <a:cs typeface="Cambria Math"/>
              </a:rPr>
              <a:t>)</a:t>
            </a:r>
            <a:endParaRPr baseline="2314" sz="1800">
              <a:latin typeface="Cambria Math"/>
              <a:cs typeface="Cambria Math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570098" y="8731757"/>
            <a:ext cx="24193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2380615" algn="l"/>
              </a:tabLst>
            </a:pPr>
            <a:r>
              <a:rPr dirty="0" baseline="-30092" sz="1800">
                <a:latin typeface="Cambria Math"/>
                <a:cs typeface="Cambria Math"/>
              </a:rPr>
              <a:t>𝐶𝐼</a:t>
            </a:r>
            <a:r>
              <a:rPr dirty="0" baseline="-30092" sz="1800" spc="150">
                <a:latin typeface="Cambria Math"/>
                <a:cs typeface="Cambria Math"/>
              </a:rPr>
              <a:t> </a:t>
            </a:r>
            <a:r>
              <a:rPr dirty="0" baseline="-30092" sz="1800">
                <a:latin typeface="Cambria Math"/>
                <a:cs typeface="Cambria Math"/>
              </a:rPr>
              <a:t>=</a:t>
            </a:r>
            <a:r>
              <a:rPr dirty="0" baseline="-30092" sz="1800" spc="89">
                <a:latin typeface="Cambria Math"/>
                <a:cs typeface="Cambria Math"/>
              </a:rPr>
              <a:t> </a:t>
            </a:r>
            <a:r>
              <a:rPr dirty="0" u="sng" sz="850" spc="2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sng" sz="850" spc="-1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𝐾=1,𝑀</a:t>
            </a:r>
            <a:r>
              <a:rPr dirty="0" u="sng" sz="85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	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280283" y="8940545"/>
            <a:ext cx="13531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2314" sz="1800">
                <a:latin typeface="Cambria Math"/>
                <a:cs typeface="Cambria Math"/>
              </a:rPr>
              <a:t>∑</a:t>
            </a:r>
            <a:r>
              <a:rPr dirty="0" baseline="39215" sz="1275">
                <a:latin typeface="Cambria Math"/>
                <a:cs typeface="Cambria Math"/>
              </a:rPr>
              <a:t>𝐽=1,8</a:t>
            </a:r>
            <a:r>
              <a:rPr dirty="0" baseline="39215" sz="1275" spc="284">
                <a:latin typeface="Cambria Math"/>
                <a:cs typeface="Cambria Math"/>
              </a:rPr>
              <a:t>  </a:t>
            </a:r>
            <a:r>
              <a:rPr dirty="0" sz="1200">
                <a:latin typeface="Cambria Math"/>
                <a:cs typeface="Cambria Math"/>
              </a:rPr>
              <a:t>𝐹</a:t>
            </a:r>
            <a:r>
              <a:rPr dirty="0" baseline="2314" sz="1800">
                <a:latin typeface="Cambria Math"/>
                <a:cs typeface="Cambria Math"/>
              </a:rPr>
              <a:t>(</a:t>
            </a:r>
            <a:r>
              <a:rPr dirty="0" sz="1200">
                <a:latin typeface="Cambria Math"/>
                <a:cs typeface="Cambria Math"/>
              </a:rPr>
              <a:t>𝐾</a:t>
            </a:r>
            <a:r>
              <a:rPr dirty="0" baseline="2314" sz="1800">
                <a:latin typeface="Cambria Math"/>
                <a:cs typeface="Cambria Math"/>
              </a:rPr>
              <a:t>)</a:t>
            </a:r>
            <a:r>
              <a:rPr dirty="0" baseline="2314" sz="1800" spc="52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×</a:t>
            </a:r>
            <a:r>
              <a:rPr dirty="0" sz="1200" spc="40">
                <a:latin typeface="Cambria Math"/>
                <a:cs typeface="Cambria Math"/>
              </a:rPr>
              <a:t> </a:t>
            </a:r>
            <a:r>
              <a:rPr dirty="0" sz="1200" spc="-20">
                <a:latin typeface="Cambria Math"/>
                <a:cs typeface="Cambria Math"/>
              </a:rPr>
              <a:t>𝐹</a:t>
            </a:r>
            <a:r>
              <a:rPr dirty="0" baseline="2314" sz="1800" spc="-30">
                <a:latin typeface="Cambria Math"/>
                <a:cs typeface="Cambria Math"/>
              </a:rPr>
              <a:t>(</a:t>
            </a:r>
            <a:r>
              <a:rPr dirty="0" sz="1200" spc="-20">
                <a:latin typeface="Cambria Math"/>
                <a:cs typeface="Cambria Math"/>
              </a:rPr>
              <a:t>𝐽</a:t>
            </a:r>
            <a:r>
              <a:rPr dirty="0" baseline="2314" sz="1800" spc="-30">
                <a:latin typeface="Cambria Math"/>
                <a:cs typeface="Cambria Math"/>
              </a:rPr>
              <a:t>)</a:t>
            </a:r>
            <a:endParaRPr baseline="2314" sz="1800">
              <a:latin typeface="Cambria Math"/>
              <a:cs typeface="Cambria Math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3413886" y="9031985"/>
            <a:ext cx="366395" cy="155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10">
                <a:latin typeface="Cambria Math"/>
                <a:cs typeface="Cambria Math"/>
              </a:rPr>
              <a:t>𝐾=1,𝑀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2891154" y="9441891"/>
            <a:ext cx="3498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mbria Math"/>
                <a:cs typeface="Cambria Math"/>
              </a:rPr>
              <a:t>𝐷𝐼</a:t>
            </a:r>
            <a:r>
              <a:rPr dirty="0" sz="1200" spc="100">
                <a:latin typeface="Cambria Math"/>
                <a:cs typeface="Cambria Math"/>
              </a:rPr>
              <a:t> </a:t>
            </a:r>
            <a:r>
              <a:rPr dirty="0" sz="1200" spc="-60">
                <a:latin typeface="Cambria Math"/>
                <a:cs typeface="Cambria Math"/>
              </a:rPr>
              <a:t>=</a:t>
            </a:r>
            <a:endParaRPr sz="1200">
              <a:latin typeface="Cambria Math"/>
              <a:cs typeface="Cambria Math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3233039" y="9326067"/>
            <a:ext cx="14630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2314" sz="1800">
                <a:latin typeface="Cambria Math"/>
                <a:cs typeface="Cambria Math"/>
              </a:rPr>
              <a:t>∑</a:t>
            </a:r>
            <a:r>
              <a:rPr dirty="0" baseline="-16339" sz="1275">
                <a:latin typeface="Cambria Math"/>
                <a:cs typeface="Cambria Math"/>
              </a:rPr>
              <a:t>𝐾=1,𝑀</a:t>
            </a:r>
            <a:r>
              <a:rPr dirty="0" baseline="-16339" sz="1275" spc="60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𝑆</a:t>
            </a:r>
            <a:r>
              <a:rPr dirty="0" baseline="-16339" sz="1275">
                <a:latin typeface="Cambria Math"/>
                <a:cs typeface="Cambria Math"/>
              </a:rPr>
              <a:t>𝐷</a:t>
            </a:r>
            <a:r>
              <a:rPr dirty="0" baseline="2314" sz="1800">
                <a:latin typeface="Cambria Math"/>
                <a:cs typeface="Cambria Math"/>
              </a:rPr>
              <a:t>(</a:t>
            </a:r>
            <a:r>
              <a:rPr dirty="0" sz="1200">
                <a:latin typeface="Cambria Math"/>
                <a:cs typeface="Cambria Math"/>
              </a:rPr>
              <a:t>𝐾</a:t>
            </a:r>
            <a:r>
              <a:rPr dirty="0" baseline="2314" sz="1800">
                <a:latin typeface="Cambria Math"/>
                <a:cs typeface="Cambria Math"/>
              </a:rPr>
              <a:t>)</a:t>
            </a:r>
            <a:r>
              <a:rPr dirty="0" baseline="2314" sz="1800" spc="44">
                <a:latin typeface="Cambria Math"/>
                <a:cs typeface="Cambria Math"/>
              </a:rPr>
              <a:t> </a:t>
            </a:r>
            <a:r>
              <a:rPr dirty="0" sz="1200">
                <a:latin typeface="Cambria Math"/>
                <a:cs typeface="Cambria Math"/>
              </a:rPr>
              <a:t>×</a:t>
            </a:r>
            <a:r>
              <a:rPr dirty="0" sz="1200" spc="30">
                <a:latin typeface="Cambria Math"/>
                <a:cs typeface="Cambria Math"/>
              </a:rPr>
              <a:t> </a:t>
            </a:r>
            <a:r>
              <a:rPr dirty="0" sz="1200" spc="-20">
                <a:latin typeface="Cambria Math"/>
                <a:cs typeface="Cambria Math"/>
              </a:rPr>
              <a:t>𝐹</a:t>
            </a:r>
            <a:r>
              <a:rPr dirty="0" baseline="2314" sz="1800" spc="-30">
                <a:latin typeface="Cambria Math"/>
                <a:cs typeface="Cambria Math"/>
              </a:rPr>
              <a:t>(</a:t>
            </a:r>
            <a:r>
              <a:rPr dirty="0" sz="1200" spc="-20">
                <a:latin typeface="Cambria Math"/>
                <a:cs typeface="Cambria Math"/>
              </a:rPr>
              <a:t>𝐾</a:t>
            </a:r>
            <a:r>
              <a:rPr dirty="0" baseline="2314" sz="1800" spc="-30">
                <a:latin typeface="Cambria Math"/>
                <a:cs typeface="Cambria Math"/>
              </a:rPr>
              <a:t>)</a:t>
            </a:r>
            <a:endParaRPr baseline="2314" sz="1800">
              <a:latin typeface="Cambria Math"/>
              <a:cs typeface="Cambria Math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3544951" y="9543998"/>
            <a:ext cx="8388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8315" algn="l"/>
              </a:tabLst>
            </a:pPr>
            <a:r>
              <a:rPr dirty="0" baseline="2314" sz="1800" spc="-75">
                <a:latin typeface="Cambria Math"/>
                <a:cs typeface="Cambria Math"/>
              </a:rPr>
              <a:t>∑</a:t>
            </a:r>
            <a:r>
              <a:rPr dirty="0" baseline="2314" sz="1800">
                <a:latin typeface="Cambria Math"/>
                <a:cs typeface="Cambria Math"/>
              </a:rPr>
              <a:t>	</a:t>
            </a:r>
            <a:r>
              <a:rPr dirty="0" sz="1200" spc="-20">
                <a:latin typeface="Cambria Math"/>
                <a:cs typeface="Cambria Math"/>
              </a:rPr>
              <a:t>𝐹</a:t>
            </a:r>
            <a:r>
              <a:rPr dirty="0" baseline="2314" sz="1800" spc="-30">
                <a:latin typeface="Cambria Math"/>
                <a:cs typeface="Cambria Math"/>
              </a:rPr>
              <a:t>(</a:t>
            </a:r>
            <a:r>
              <a:rPr dirty="0" sz="1200" spc="-20">
                <a:latin typeface="Cambria Math"/>
                <a:cs typeface="Cambria Math"/>
              </a:rPr>
              <a:t>𝐾</a:t>
            </a:r>
            <a:r>
              <a:rPr dirty="0" baseline="2314" sz="1800" spc="-30">
                <a:latin typeface="Cambria Math"/>
                <a:cs typeface="Cambria Math"/>
              </a:rPr>
              <a:t>)</a:t>
            </a:r>
            <a:endParaRPr baseline="2314" sz="1800">
              <a:latin typeface="Cambria Math"/>
              <a:cs typeface="Cambria Math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3653154" y="9618674"/>
            <a:ext cx="366395" cy="155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10">
                <a:latin typeface="Cambria Math"/>
                <a:cs typeface="Cambria Math"/>
              </a:rPr>
              <a:t>𝐾=1,𝑀</a:t>
            </a:r>
            <a:endParaRPr sz="850">
              <a:latin typeface="Cambria Math"/>
              <a:cs typeface="Cambria Math"/>
            </a:endParaRPr>
          </a:p>
        </p:txBody>
      </p:sp>
      <p:sp>
        <p:nvSpPr>
          <p:cNvPr id="23" name="object 23" descr=""/>
          <p:cNvSpPr/>
          <p:nvPr/>
        </p:nvSpPr>
        <p:spPr>
          <a:xfrm>
            <a:off x="3271139" y="9558223"/>
            <a:ext cx="1385570" cy="10795"/>
          </a:xfrm>
          <a:custGeom>
            <a:avLst/>
            <a:gdLst/>
            <a:ahLst/>
            <a:cxnLst/>
            <a:rect l="l" t="t" r="r" b="b"/>
            <a:pathLst>
              <a:path w="1385570" h="10795">
                <a:moveTo>
                  <a:pt x="1385569" y="0"/>
                </a:moveTo>
                <a:lnTo>
                  <a:pt x="0" y="0"/>
                </a:lnTo>
                <a:lnTo>
                  <a:pt x="0" y="10667"/>
                </a:lnTo>
                <a:lnTo>
                  <a:pt x="1385569" y="10667"/>
                </a:lnTo>
                <a:lnTo>
                  <a:pt x="13855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7390" cy="5123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73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algn="just" marL="12700" marR="8255" indent="448945">
              <a:lnSpc>
                <a:spcPct val="122200"/>
              </a:lnSpc>
            </a:pP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tanto,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indicador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final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evaluación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cuantitativa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generador,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indicador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final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calidad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datos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certeza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las </a:t>
            </a:r>
            <a:r>
              <a:rPr dirty="0" sz="1200" spc="-10">
                <a:latin typeface="Calibri"/>
                <a:cs typeface="Calibri"/>
              </a:rPr>
              <a:t>evaluaciones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hechas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 herramienta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mantenimiento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condición.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Tabla</a:t>
            </a:r>
            <a:r>
              <a:rPr dirty="0" sz="1200" spc="-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24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 como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ejemplo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tabla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hecha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 el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U.P.H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Carhuaquero.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Nótese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cambio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factores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peso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bobinado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tres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 cinco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porque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consideró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consenso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planta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 más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importante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debería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usar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recursos.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Adicionalmente,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peso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 visual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cambio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uno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cuatro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porque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tenía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personal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especializado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planta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hacer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tipo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 spc="-10">
                <a:latin typeface="Calibri"/>
                <a:cs typeface="Calibri"/>
              </a:rPr>
              <a:t>inspecciones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poder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interpretarlos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correctamente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haciendo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recurso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barato,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rápido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y </a:t>
            </a:r>
            <a:r>
              <a:rPr dirty="0" sz="1200">
                <a:latin typeface="Calibri"/>
                <a:cs typeface="Calibri"/>
              </a:rPr>
              <a:t>muy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eficiente.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Finalmente,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 eléctricas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incrementó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 </a:t>
            </a:r>
            <a:r>
              <a:rPr dirty="0" sz="1200" spc="-10">
                <a:latin typeface="Calibri"/>
                <a:cs typeface="Calibri"/>
              </a:rPr>
              <a:t>cinco </a:t>
            </a:r>
            <a:r>
              <a:rPr dirty="0" sz="1200">
                <a:latin typeface="Calibri"/>
                <a:cs typeface="Calibri"/>
              </a:rPr>
              <a:t>porque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adquirió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equipo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parciales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online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0">
                <a:latin typeface="Calibri"/>
                <a:cs typeface="Calibri"/>
              </a:rPr>
              <a:t> acompañado</a:t>
            </a:r>
            <a:r>
              <a:rPr dirty="0" sz="1200" spc="-25">
                <a:latin typeface="Calibri"/>
                <a:cs typeface="Calibri"/>
              </a:rPr>
              <a:t> con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eléctricas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anuales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evaluación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importancia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determinar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Hay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resaltar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método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solamente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cambiando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peso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gestionar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muchas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maneras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que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tiene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visión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amplia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donde </a:t>
            </a:r>
            <a:r>
              <a:rPr dirty="0" sz="1200">
                <a:latin typeface="Calibri"/>
                <a:cs typeface="Calibri"/>
              </a:rPr>
              <a:t>administrar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esfuerzo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hacer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análisis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criticidad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generador.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Otro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punto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por </a:t>
            </a:r>
            <a:r>
              <a:rPr dirty="0" sz="1200">
                <a:latin typeface="Calibri"/>
                <a:cs typeface="Calibri"/>
              </a:rPr>
              <a:t>resaltar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cada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planta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diferente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tanto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peso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deben </a:t>
            </a:r>
            <a:r>
              <a:rPr dirty="0" sz="1200">
                <a:latin typeface="Calibri"/>
                <a:cs typeface="Calibri"/>
              </a:rPr>
              <a:t>ser</a:t>
            </a:r>
            <a:r>
              <a:rPr dirty="0" sz="1200" spc="-10">
                <a:latin typeface="Calibri"/>
                <a:cs typeface="Calibri"/>
              </a:rPr>
              <a:t> correctamente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discutidos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expertos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planta.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dirty="0" sz="1200">
                <a:latin typeface="Calibri"/>
                <a:cs typeface="Calibri"/>
              </a:rPr>
              <a:t>Tabla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24.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Calibri"/>
                <a:cs typeface="Calibri"/>
              </a:rPr>
              <a:t>Evaluación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condición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II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U.P.H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Carhuaquero.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899464" y="5670168"/>
          <a:ext cx="5930900" cy="35147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9560"/>
                <a:gridCol w="281940"/>
                <a:gridCol w="225425"/>
                <a:gridCol w="361314"/>
                <a:gridCol w="454025"/>
                <a:gridCol w="440689"/>
                <a:gridCol w="427989"/>
                <a:gridCol w="474979"/>
                <a:gridCol w="417195"/>
                <a:gridCol w="845819"/>
                <a:gridCol w="358139"/>
              </a:tblGrid>
              <a:tr h="14249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96570">
                        <a:lnSpc>
                          <a:spcPct val="100000"/>
                        </a:lnSpc>
                      </a:pPr>
                      <a:r>
                        <a:rPr dirty="0" sz="1000" spc="-10" b="1">
                          <a:latin typeface="Calibri"/>
                          <a:cs typeface="Calibri"/>
                        </a:rPr>
                        <a:t>Generador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estado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físico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edad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3937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 marR="350520">
                        <a:lnSpc>
                          <a:spcPct val="104400"/>
                        </a:lnSpc>
                        <a:spcBef>
                          <a:spcPts val="2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tecnología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instalada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857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 marR="245110">
                        <a:lnSpc>
                          <a:spcPct val="104400"/>
                        </a:lnSpc>
                        <a:spcBef>
                          <a:spcPts val="58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restricciones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operativas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7429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 marR="375920">
                        <a:lnSpc>
                          <a:spcPct val="104400"/>
                        </a:lnSpc>
                        <a:spcBef>
                          <a:spcPts val="54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Pruebas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eléctricas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bobinado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estator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858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77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Pruebas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eléctricas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rotor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825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 marR="375920">
                        <a:lnSpc>
                          <a:spcPct val="103299"/>
                        </a:lnSpc>
                        <a:spcBef>
                          <a:spcPts val="69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Pruebas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eléctricas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núcleo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estator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8826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 marR="163830">
                        <a:lnSpc>
                          <a:spcPct val="103299"/>
                        </a:lnSpc>
                        <a:spcBef>
                          <a:spcPts val="46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requerimiento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mantenimiento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5905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7785">
                        <a:lnSpc>
                          <a:spcPct val="100000"/>
                        </a:lnSpc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calidad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datos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Peso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cada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parte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0477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 spc="-10" b="1">
                          <a:latin typeface="Calibri"/>
                          <a:cs typeface="Calibri"/>
                        </a:rPr>
                        <a:t>Bobinado</a:t>
                      </a:r>
                      <a:r>
                        <a:rPr dirty="0" sz="900" spc="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estator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52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6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9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7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Núcleo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estator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52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7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6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7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4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1.5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 spc="-10" b="1">
                          <a:latin typeface="Calibri"/>
                          <a:cs typeface="Calibri"/>
                        </a:rPr>
                        <a:t>Rotor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52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6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9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9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7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2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 spc="-10" b="1">
                          <a:latin typeface="Calibri"/>
                          <a:cs typeface="Calibri"/>
                        </a:rPr>
                        <a:t>Ventilación</a:t>
                      </a:r>
                      <a:r>
                        <a:rPr dirty="0" sz="900" spc="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900" spc="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refrigeración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52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4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6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7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4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4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2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610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 spc="-10" b="1">
                          <a:latin typeface="Calibri"/>
                          <a:cs typeface="Calibri"/>
                        </a:rPr>
                        <a:t>Aterrado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neutro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52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7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0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6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0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7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0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0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0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7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0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0.5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0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Cojinete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empuje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52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6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9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9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9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1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Cojinetes</a:t>
                      </a:r>
                      <a:r>
                        <a:rPr dirty="0" sz="9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guías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52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6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9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9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9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1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Eje</a:t>
                      </a:r>
                      <a:r>
                        <a:rPr dirty="0" sz="9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generador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52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6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9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7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1.5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1310">
                <a:tc>
                  <a:txBody>
                    <a:bodyPr/>
                    <a:lstStyle/>
                    <a:p>
                      <a:pPr marL="40640" marR="320675">
                        <a:lnSpc>
                          <a:spcPct val="102200"/>
                        </a:lnSpc>
                        <a:spcBef>
                          <a:spcPts val="95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Peso</a:t>
                      </a:r>
                      <a:r>
                        <a:rPr dirty="0" sz="9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 parámetros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5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condición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4.0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2.0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5.0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2.5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1.5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 marR="12065" indent="13335">
                        <a:lnSpc>
                          <a:spcPct val="102200"/>
                        </a:lnSpc>
                        <a:spcBef>
                          <a:spcPts val="95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4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final</a:t>
                      </a:r>
                      <a:r>
                        <a:rPr dirty="0" sz="900" spc="-5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5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calidad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datos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850" spc="-20">
                          <a:latin typeface="Calibri"/>
                          <a:cs typeface="Calibri"/>
                        </a:rPr>
                        <a:t>7.10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7937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0040">
                <a:tc gridSpan="11">
                  <a:txBody>
                    <a:bodyPr/>
                    <a:lstStyle/>
                    <a:p>
                      <a:pPr marL="4743450">
                        <a:lnSpc>
                          <a:spcPct val="100000"/>
                        </a:lnSpc>
                        <a:spcBef>
                          <a:spcPts val="120"/>
                        </a:spcBef>
                        <a:tabLst>
                          <a:tab pos="5572125" algn="l"/>
                        </a:tabLst>
                      </a:pPr>
                      <a:r>
                        <a:rPr dirty="0" sz="900" spc="-10" b="1">
                          <a:latin typeface="Calibri"/>
                          <a:cs typeface="Calibri"/>
                        </a:rPr>
                        <a:t>Indicador</a:t>
                      </a:r>
                      <a:r>
                        <a:rPr dirty="0" sz="900" spc="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final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baseline="-29411" sz="1275" spc="-30">
                          <a:latin typeface="Calibri"/>
                          <a:cs typeface="Calibri"/>
                        </a:rPr>
                        <a:t>6.91</a:t>
                      </a:r>
                      <a:endParaRPr baseline="-29411" sz="1275">
                        <a:latin typeface="Calibri"/>
                        <a:cs typeface="Calibri"/>
                      </a:endParaRPr>
                    </a:p>
                    <a:p>
                      <a:pPr marL="476758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 generador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52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2514345"/>
            <a:ext cx="5789930" cy="4910455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algn="just" marL="2594610">
              <a:lnSpc>
                <a:spcPct val="100000"/>
              </a:lnSpc>
              <a:spcBef>
                <a:spcPts val="425"/>
              </a:spcBef>
            </a:pPr>
            <a:r>
              <a:rPr dirty="0" sz="1200" b="1">
                <a:latin typeface="Calibri"/>
                <a:cs typeface="Calibri"/>
              </a:rPr>
              <a:t>Capítulo</a:t>
            </a:r>
            <a:r>
              <a:rPr dirty="0" sz="1200" spc="-55" b="1">
                <a:latin typeface="Calibri"/>
                <a:cs typeface="Calibri"/>
              </a:rPr>
              <a:t> </a:t>
            </a:r>
            <a:r>
              <a:rPr dirty="0" sz="1200" spc="-50" b="1"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  <a:p>
            <a:pPr algn="just" marL="984885">
              <a:lnSpc>
                <a:spcPct val="100000"/>
              </a:lnSpc>
              <a:spcBef>
                <a:spcPts val="320"/>
              </a:spcBef>
            </a:pPr>
            <a:r>
              <a:rPr dirty="0" sz="1200" b="1">
                <a:latin typeface="Calibri"/>
                <a:cs typeface="Calibri"/>
              </a:rPr>
              <a:t>Mantenimiento</a:t>
            </a:r>
            <a:r>
              <a:rPr dirty="0" sz="1200" spc="-4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y</a:t>
            </a:r>
            <a:r>
              <a:rPr dirty="0" sz="1200" spc="-5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reparación</a:t>
            </a:r>
            <a:r>
              <a:rPr dirty="0" sz="1200" spc="-4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4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generadores</a:t>
            </a:r>
            <a:r>
              <a:rPr dirty="0" sz="1200" spc="-4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U.P.H</a:t>
            </a:r>
            <a:r>
              <a:rPr dirty="0" sz="1200" spc="-4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Carhuaquero</a:t>
            </a:r>
            <a:endParaRPr sz="1200">
              <a:latin typeface="Calibri"/>
              <a:cs typeface="Calibri"/>
            </a:endParaRPr>
          </a:p>
          <a:p>
            <a:pPr algn="just" marL="12700" marR="8255" indent="448945">
              <a:lnSpc>
                <a:spcPct val="1222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capítulo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reportan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dos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casos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reparación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por </a:t>
            </a:r>
            <a:r>
              <a:rPr dirty="0" sz="1200">
                <a:latin typeface="Calibri"/>
                <a:cs typeface="Calibri"/>
              </a:rPr>
              <a:t>emergencia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generadores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U.P.H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Carhuaquero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aplicados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tres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distintos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generadores </a:t>
            </a:r>
            <a:r>
              <a:rPr dirty="0" sz="1200">
                <a:latin typeface="Calibri"/>
                <a:cs typeface="Calibri"/>
              </a:rPr>
              <a:t>hidráulicos.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primer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caso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mantenimiento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preventivo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programado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cada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diez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años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el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30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MW,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segundo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caso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preventivo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no </a:t>
            </a:r>
            <a:r>
              <a:rPr dirty="0" sz="1200">
                <a:latin typeface="Calibri"/>
                <a:cs typeface="Calibri"/>
              </a:rPr>
              <a:t>programado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Unidad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30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MW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debido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altas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lectura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parciales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fase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caso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reparación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emergencia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10MW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ocasionado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inundación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dos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metros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altura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mala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operación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compuertas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ocasionando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múltiples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generador.</a:t>
            </a:r>
            <a:endParaRPr sz="1200">
              <a:latin typeface="Calibri"/>
              <a:cs typeface="Calibri"/>
            </a:endParaRPr>
          </a:p>
          <a:p>
            <a:pPr algn="just" lvl="1" marL="249554" indent="-236854">
              <a:lnSpc>
                <a:spcPct val="100000"/>
              </a:lnSpc>
              <a:spcBef>
                <a:spcPts val="910"/>
              </a:spcBef>
              <a:buFont typeface="Calibri"/>
              <a:buAutoNum type="arabicPeriod"/>
              <a:tabLst>
                <a:tab pos="249554" algn="l"/>
              </a:tabLst>
            </a:pPr>
            <a:r>
              <a:rPr dirty="0" sz="1200" spc="-10" b="1">
                <a:latin typeface="Calibri"/>
                <a:cs typeface="Calibri"/>
              </a:rPr>
              <a:t>Mantenimiento</a:t>
            </a:r>
            <a:r>
              <a:rPr dirty="0" sz="1200" b="1">
                <a:latin typeface="Calibri"/>
                <a:cs typeface="Calibri"/>
              </a:rPr>
              <a:t> preventivo</a:t>
            </a:r>
            <a:r>
              <a:rPr dirty="0" sz="1200" spc="5" b="1">
                <a:latin typeface="Calibri"/>
                <a:cs typeface="Calibri"/>
              </a:rPr>
              <a:t> </a:t>
            </a:r>
            <a:r>
              <a:rPr dirty="0" sz="1200" spc="-25" b="1">
                <a:latin typeface="Calibri"/>
                <a:cs typeface="Calibri"/>
              </a:rPr>
              <a:t>U3</a:t>
            </a:r>
            <a:endParaRPr sz="1200">
              <a:latin typeface="Calibri"/>
              <a:cs typeface="Calibri"/>
            </a:endParaRPr>
          </a:p>
          <a:p>
            <a:pPr algn="just" marL="12700" marR="11430" indent="448945">
              <a:lnSpc>
                <a:spcPct val="1220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hidráulico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U3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potencia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30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MW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nominal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10KV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sistema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excitación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anillo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colector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escobillas.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salida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fases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punto </a:t>
            </a:r>
            <a:r>
              <a:rPr dirty="0" sz="1200">
                <a:latin typeface="Calibri"/>
                <a:cs typeface="Calibri"/>
              </a:rPr>
              <a:t>neutro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presenta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dos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conductores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fase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teniendo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total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doce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barras.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Además,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ciento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sesenta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ocho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doce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bobinas.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dirty="0" sz="1100">
                <a:latin typeface="Arial MT"/>
                <a:cs typeface="Arial MT"/>
              </a:rPr>
              <a:t>El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mantenimiento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se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realizó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el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5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mayo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 spc="-20">
                <a:latin typeface="Arial MT"/>
                <a:cs typeface="Arial MT"/>
              </a:rPr>
              <a:t>2018.</a:t>
            </a:r>
            <a:endParaRPr sz="1100">
              <a:latin typeface="Arial MT"/>
              <a:cs typeface="Arial MT"/>
            </a:endParaRPr>
          </a:p>
          <a:p>
            <a:pPr algn="just" lvl="2" marL="366395" indent="-353695">
              <a:lnSpc>
                <a:spcPct val="100000"/>
              </a:lnSpc>
              <a:spcBef>
                <a:spcPts val="740"/>
              </a:spcBef>
              <a:buFont typeface="Calibri"/>
              <a:buAutoNum type="arabicPeriod"/>
              <a:tabLst>
                <a:tab pos="366395" algn="l"/>
              </a:tabLst>
            </a:pPr>
            <a:r>
              <a:rPr dirty="0" sz="1200" spc="-10" b="1" i="1">
                <a:latin typeface="Calibri"/>
                <a:cs typeface="Calibri"/>
              </a:rPr>
              <a:t>Inspecciones</a:t>
            </a:r>
            <a:r>
              <a:rPr dirty="0" sz="1200" spc="3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visuales</a:t>
            </a:r>
            <a:endParaRPr sz="1200">
              <a:latin typeface="Calibri"/>
              <a:cs typeface="Calibri"/>
            </a:endParaRPr>
          </a:p>
          <a:p>
            <a:pPr algn="just" marL="12700" marR="5080" indent="484505">
              <a:lnSpc>
                <a:spcPct val="1221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Haciendo</a:t>
            </a:r>
            <a:r>
              <a:rPr dirty="0" sz="1200" spc="3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uso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3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esquema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PT-</a:t>
            </a:r>
            <a:r>
              <a:rPr dirty="0" sz="1200">
                <a:latin typeface="Calibri"/>
                <a:cs typeface="Calibri"/>
              </a:rPr>
              <a:t>100</a:t>
            </a:r>
            <a:r>
              <a:rPr dirty="0" sz="1200" spc="3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sensores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temperatura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en </a:t>
            </a:r>
            <a:r>
              <a:rPr dirty="0" sz="1200">
                <a:latin typeface="Calibri"/>
                <a:cs typeface="Calibri"/>
              </a:rPr>
              <a:t>determinadas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barras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obtener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esquema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fases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-2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41</a:t>
            </a:r>
            <a:r>
              <a:rPr dirty="0" sz="1200">
                <a:latin typeface="Calibri"/>
                <a:cs typeface="Calibri"/>
              </a:rPr>
              <a:t>)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haciendo</a:t>
            </a:r>
            <a:r>
              <a:rPr dirty="0" sz="1200" spc="-25">
                <a:latin typeface="Calibri"/>
                <a:cs typeface="Calibri"/>
              </a:rPr>
              <a:t> así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ordenado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eficiente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mantenimiento.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650363" y="9530283"/>
            <a:ext cx="22580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41.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Esquema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bobinado</a:t>
            </a:r>
            <a:r>
              <a:rPr dirty="0" sz="1200" spc="-25">
                <a:latin typeface="Calibri"/>
                <a:cs typeface="Calibri"/>
              </a:rPr>
              <a:t> U3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16737" y="7584870"/>
            <a:ext cx="2096363" cy="1802500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6755" cy="1098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76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algn="just" marL="12700" marR="5080" indent="448945">
              <a:lnSpc>
                <a:spcPct val="122200"/>
              </a:lnSpc>
            </a:pPr>
            <a:r>
              <a:rPr dirty="0" sz="1200">
                <a:latin typeface="Calibri"/>
                <a:cs typeface="Calibri"/>
              </a:rPr>
              <a:t>Tanto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-3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42</a:t>
            </a:r>
            <a:r>
              <a:rPr dirty="0" sz="1200">
                <a:latin typeface="Calibri"/>
                <a:cs typeface="Calibri"/>
              </a:rPr>
              <a:t>)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-4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43</a:t>
            </a:r>
            <a:r>
              <a:rPr dirty="0" sz="1200">
                <a:latin typeface="Calibri"/>
                <a:cs typeface="Calibri"/>
              </a:rPr>
              <a:t>)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encontraron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alta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cantidad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contaminación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producto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polvo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carbón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escobillas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excitatriz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encuentra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superior.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686939" y="5288406"/>
            <a:ext cx="21850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42.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inicial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10">
                <a:latin typeface="Calibri"/>
                <a:cs typeface="Calibri"/>
              </a:rPr>
              <a:t> estator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749423" y="8937497"/>
            <a:ext cx="20605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43.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inicial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rotor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2205" y="1645919"/>
            <a:ext cx="5290820" cy="3561841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03630" y="5608319"/>
            <a:ext cx="5352415" cy="3247263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8660" cy="22923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77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algn="just" marL="12700" marR="5715" indent="448945">
              <a:lnSpc>
                <a:spcPct val="122200"/>
              </a:lnSpc>
            </a:pP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realizó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inspección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apriete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cuñas,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cada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existen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tres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cuñas </a:t>
            </a:r>
            <a:r>
              <a:rPr dirty="0" sz="1200">
                <a:latin typeface="Calibri"/>
                <a:cs typeface="Calibri"/>
              </a:rPr>
              <a:t>obteniendo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total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quinientas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cuatro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cuñas,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solamente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cuarenta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estaban </a:t>
            </a:r>
            <a:r>
              <a:rPr dirty="0" sz="1200">
                <a:latin typeface="Calibri"/>
                <a:cs typeface="Calibri"/>
              </a:rPr>
              <a:t>flojas,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críticas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siendo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treinta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ocho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cuñas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centrales.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encontraron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parciales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10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-1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44</a:t>
            </a:r>
            <a:r>
              <a:rPr dirty="0" sz="1200">
                <a:latin typeface="Calibri"/>
                <a:cs typeface="Calibri"/>
              </a:rPr>
              <a:t>)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24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-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45</a:t>
            </a:r>
            <a:r>
              <a:rPr dirty="0" sz="1200">
                <a:latin typeface="Calibri"/>
                <a:cs typeface="Calibri"/>
              </a:rPr>
              <a:t>)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alrededor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tres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centímetros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gradiente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inferior,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además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diez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encontró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trapo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empapado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aceite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polvo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carbón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cabeza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cree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que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trapo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acumulaba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aceite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hacía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escurrir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aceite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hacia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gradiente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inferior </a:t>
            </a:r>
            <a:r>
              <a:rPr dirty="0" sz="1200">
                <a:latin typeface="Calibri"/>
                <a:cs typeface="Calibri"/>
              </a:rPr>
              <a:t>debilitando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ocasionando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parcial.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446147" y="5395086"/>
            <a:ext cx="2667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44.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86764" y="8423909"/>
            <a:ext cx="5782310" cy="955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57162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45.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24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encontró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puente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cristalizado,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eléctricamente </a:t>
            </a:r>
            <a:r>
              <a:rPr dirty="0" sz="1200">
                <a:latin typeface="Calibri"/>
                <a:cs typeface="Calibri"/>
              </a:rPr>
              <a:t>presenta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alta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aislamiento,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mecánicamente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muy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frágil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llevando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una </a:t>
            </a:r>
            <a:r>
              <a:rPr dirty="0" sz="1200">
                <a:latin typeface="Calibri"/>
                <a:cs typeface="Calibri"/>
              </a:rPr>
              <a:t>posible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importante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Figura</a:t>
            </a:r>
            <a:r>
              <a:rPr dirty="0" sz="1200" spc="-2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20">
                <a:latin typeface="Calibri"/>
                <a:cs typeface="Calibri"/>
                <a:hlinkClick r:id="rId3" action="ppaction://hlinksldjump"/>
              </a:rPr>
              <a:t>46</a:t>
            </a:r>
            <a:r>
              <a:rPr dirty="0" sz="1200" spc="-20">
                <a:latin typeface="Calibri"/>
                <a:cs typeface="Calibri"/>
              </a:rPr>
              <a:t>).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52320" y="2838195"/>
            <a:ext cx="3455288" cy="247332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70480" y="5714999"/>
            <a:ext cx="3419348" cy="2626360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78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3668394"/>
            <a:ext cx="5788660" cy="955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10172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46.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-10">
                <a:latin typeface="Calibri"/>
                <a:cs typeface="Calibri"/>
              </a:rPr>
              <a:t> cristalizado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puente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bobina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halló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que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las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barras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conexiones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del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hacia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excitatriz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las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barras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del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estator </a:t>
            </a:r>
            <a:r>
              <a:rPr dirty="0" sz="1200">
                <a:latin typeface="Calibri"/>
                <a:cs typeface="Calibri"/>
              </a:rPr>
              <a:t>hacia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salida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fases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encontraron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envejecido,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-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" action="ppaction://hlinksldjump"/>
              </a:rPr>
              <a:t>47</a:t>
            </a:r>
            <a:r>
              <a:rPr dirty="0" sz="1200" spc="-25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86764" y="8195309"/>
            <a:ext cx="5781675" cy="1254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571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47.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Barras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conexiones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-10">
                <a:latin typeface="Calibri"/>
                <a:cs typeface="Calibri"/>
              </a:rPr>
              <a:t> envejecido</a:t>
            </a:r>
            <a:endParaRPr sz="1200">
              <a:latin typeface="Calibri"/>
              <a:cs typeface="Calibri"/>
            </a:endParaRPr>
          </a:p>
          <a:p>
            <a:pPr algn="just" marL="461645">
              <a:lnSpc>
                <a:spcPct val="100000"/>
              </a:lnSpc>
              <a:spcBef>
                <a:spcPts val="919"/>
              </a:spcBef>
            </a:pP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encontraron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problemas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núcleo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estator.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último,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halló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altas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cantidades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polvo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carbón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acumuladas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todos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los </a:t>
            </a:r>
            <a:r>
              <a:rPr dirty="0" sz="1200">
                <a:latin typeface="Calibri"/>
                <a:cs typeface="Calibri"/>
              </a:rPr>
              <a:t>ductos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ventilación</a:t>
            </a:r>
            <a:r>
              <a:rPr dirty="0" sz="1200">
                <a:latin typeface="Calibri"/>
                <a:cs typeface="Calibri"/>
              </a:rPr>
              <a:t> que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afectan </a:t>
            </a:r>
            <a:r>
              <a:rPr dirty="0" sz="1200" spc="-10">
                <a:latin typeface="Calibri"/>
                <a:cs typeface="Calibri"/>
              </a:rPr>
              <a:t>notablemente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eficiencia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refrigeración 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bobinado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Figura</a:t>
            </a:r>
            <a:r>
              <a:rPr dirty="0" sz="1200" spc="-1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20">
                <a:latin typeface="Calibri"/>
                <a:cs typeface="Calibri"/>
                <a:hlinkClick r:id="rId3" action="ppaction://hlinksldjump"/>
              </a:rPr>
              <a:t>48</a:t>
            </a:r>
            <a:r>
              <a:rPr dirty="0" sz="1200" spc="-20">
                <a:latin typeface="Calibri"/>
                <a:cs typeface="Calibri"/>
              </a:rPr>
              <a:t>).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3704" y="899794"/>
            <a:ext cx="4152900" cy="268858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89454" y="4734051"/>
            <a:ext cx="3574415" cy="3380104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79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4110354"/>
            <a:ext cx="5788025" cy="21456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48.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Conductos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ventilación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contaminados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10"/>
              </a:spcBef>
            </a:pPr>
            <a:r>
              <a:rPr dirty="0" sz="1200" b="1" i="1">
                <a:latin typeface="Calibri"/>
                <a:cs typeface="Calibri"/>
              </a:rPr>
              <a:t>4.1.2</a:t>
            </a:r>
            <a:r>
              <a:rPr dirty="0" sz="1200" spc="4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Mantenimiento</a:t>
            </a:r>
            <a:r>
              <a:rPr dirty="0" sz="1200" spc="-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estator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y</a:t>
            </a:r>
            <a:r>
              <a:rPr dirty="0" sz="1200" spc="-10" b="1" i="1">
                <a:latin typeface="Calibri"/>
                <a:cs typeface="Calibri"/>
              </a:rPr>
              <a:t> rotor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0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combatir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contaminación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superficies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un </a:t>
            </a:r>
            <a:r>
              <a:rPr dirty="0" sz="1200">
                <a:latin typeface="Calibri"/>
                <a:cs typeface="Calibri"/>
              </a:rPr>
              <a:t>pulido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usando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lija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madera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120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asegurándose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dejar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residuos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lija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zona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trabajo.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Después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limpia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trapo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empapado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alcohol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isopropílico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dado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evapora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rápidamente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deja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contaminación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7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49</a:t>
            </a:r>
            <a:r>
              <a:rPr dirty="0" sz="1200">
                <a:latin typeface="Calibri"/>
                <a:cs typeface="Calibri"/>
              </a:rPr>
              <a:t>).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tuvo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una </a:t>
            </a:r>
            <a:r>
              <a:rPr dirty="0" sz="1200" spc="-10">
                <a:latin typeface="Calibri"/>
                <a:cs typeface="Calibri"/>
              </a:rPr>
              <a:t>duración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tres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días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cada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vez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dejaba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zona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trabajo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cubría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manta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pesada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hacía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uso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calentadores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internos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externos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mantener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temperatura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óptima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produzca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humedad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625979" y="9115805"/>
            <a:ext cx="23082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49. </a:t>
            </a:r>
            <a:r>
              <a:rPr dirty="0" sz="1200" spc="-10">
                <a:latin typeface="Calibri"/>
                <a:cs typeface="Calibri"/>
              </a:rPr>
              <a:t>Mantenimiento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estator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75204" y="899794"/>
            <a:ext cx="3004185" cy="3129026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38629" y="6367271"/>
            <a:ext cx="4082288" cy="2667508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9295" cy="4747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80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algn="just" marL="12700" marR="8255" indent="448945">
              <a:lnSpc>
                <a:spcPct val="122100"/>
              </a:lnSpc>
            </a:pP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caso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cuñas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tomó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medidas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correctivas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porque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cambiar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estas </a:t>
            </a:r>
            <a:r>
              <a:rPr dirty="0" sz="1200">
                <a:latin typeface="Calibri"/>
                <a:cs typeface="Calibri"/>
              </a:rPr>
              <a:t>cuñas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centrales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necesario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retirar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cuñas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superiores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inferiores,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proceso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retiro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e </a:t>
            </a:r>
            <a:r>
              <a:rPr dirty="0" sz="1200">
                <a:latin typeface="Calibri"/>
                <a:cs typeface="Calibri"/>
              </a:rPr>
              <a:t>instalación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cuñas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hacer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mucha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precaución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traer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maltratos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las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además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requerir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altas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horas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hombre.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decisión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realizó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convenios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entre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ingenieros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comparar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ventajas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desventajas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mantenimiento.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reparar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estas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ubicadas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específicamente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gradiente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curado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aplicar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pinturas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conductoras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contrarrestar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esta </a:t>
            </a:r>
            <a:r>
              <a:rPr dirty="0" sz="1200">
                <a:latin typeface="Calibri"/>
                <a:cs typeface="Calibri"/>
              </a:rPr>
              <a:t>gradiente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3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50</a:t>
            </a:r>
            <a:r>
              <a:rPr dirty="0" sz="1200">
                <a:latin typeface="Calibri"/>
                <a:cs typeface="Calibri"/>
              </a:rPr>
              <a:t>).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primer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paso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lijar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lija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madera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120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cuidadosamente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área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parcial,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después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cinta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masking</a:t>
            </a:r>
            <a:r>
              <a:rPr dirty="0" sz="1200" spc="-3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tap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adyacente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para </a:t>
            </a:r>
            <a:r>
              <a:rPr dirty="0" sz="1200">
                <a:latin typeface="Calibri"/>
                <a:cs typeface="Calibri"/>
              </a:rPr>
              <a:t>evitar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maltratarlas,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ahora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viene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paso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necesita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cuidado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necesita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personal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calificado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paso.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Primero,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partir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núcleo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hacia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cabeza de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bobina,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se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aplica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cinco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centímetros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longitud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pintura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conductora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Corona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Shield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8003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carburo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silicio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polvo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5%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masa 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manos.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dejar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secar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durante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ocho </a:t>
            </a:r>
            <a:r>
              <a:rPr dirty="0" sz="1200">
                <a:latin typeface="Calibri"/>
                <a:cs typeface="Calibri"/>
              </a:rPr>
              <a:t>horas</a:t>
            </a:r>
            <a:r>
              <a:rPr dirty="0" sz="1200" spc="12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12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pasadas</a:t>
            </a:r>
            <a:r>
              <a:rPr dirty="0" sz="1200" spc="12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3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ocho</a:t>
            </a:r>
            <a:r>
              <a:rPr dirty="0" sz="1200" spc="12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horas</a:t>
            </a:r>
            <a:r>
              <a:rPr dirty="0" sz="1200" spc="13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adicionales</a:t>
            </a:r>
            <a:r>
              <a:rPr dirty="0" sz="1200" spc="13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después</a:t>
            </a:r>
            <a:r>
              <a:rPr dirty="0" sz="1200" spc="12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2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aplicar</a:t>
            </a:r>
            <a:r>
              <a:rPr dirty="0" sz="1200" spc="13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3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última</a:t>
            </a:r>
            <a:r>
              <a:rPr dirty="0" sz="1200" spc="125">
                <a:latin typeface="Calibri"/>
                <a:cs typeface="Calibri"/>
              </a:rPr>
              <a:t>  </a:t>
            </a:r>
            <a:r>
              <a:rPr dirty="0" sz="1200" spc="-10">
                <a:latin typeface="Calibri"/>
                <a:cs typeface="Calibri"/>
              </a:rPr>
              <a:t>capa. </a:t>
            </a:r>
            <a:r>
              <a:rPr dirty="0" sz="1200">
                <a:latin typeface="Calibri"/>
                <a:cs typeface="Calibri"/>
              </a:rPr>
              <a:t>Posteriormente,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aplica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tres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centímetros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pintura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semiconductora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Corona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Shield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8001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carburo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silicio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polvo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10%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masa,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tal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manera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traslape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dos </a:t>
            </a:r>
            <a:r>
              <a:rPr dirty="0" sz="1200">
                <a:latin typeface="Calibri"/>
                <a:cs typeface="Calibri"/>
              </a:rPr>
              <a:t>centímetros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ambas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pinturas.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pintura,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aplicar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pasadas,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dejando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secar </a:t>
            </a:r>
            <a:r>
              <a:rPr dirty="0" sz="1200">
                <a:latin typeface="Calibri"/>
                <a:cs typeface="Calibri"/>
              </a:rPr>
              <a:t>durante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ocho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horas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pasada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ochos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horas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adicionales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después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aplicar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última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capa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-1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20">
                <a:latin typeface="Calibri"/>
                <a:cs typeface="Calibri"/>
                <a:hlinkClick r:id="rId2" action="ppaction://hlinksldjump"/>
              </a:rPr>
              <a:t>51</a:t>
            </a:r>
            <a:r>
              <a:rPr dirty="0" sz="1200" spc="-20">
                <a:latin typeface="Calibri"/>
                <a:cs typeface="Calibri"/>
              </a:rPr>
              <a:t>).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401951" y="6117716"/>
            <a:ext cx="27559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50.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Ejemplo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aplicación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pinturas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939798" y="9586670"/>
            <a:ext cx="36772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51.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Curación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10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parciales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27604" y="5294324"/>
            <a:ext cx="2698496" cy="73919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32379" y="6436474"/>
            <a:ext cx="2487930" cy="3068320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90565" cy="4300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81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algn="just" marL="12700" marR="5715" indent="448945">
              <a:lnSpc>
                <a:spcPct val="122100"/>
              </a:lnSpc>
            </a:pP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pintura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8003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sugerido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VonRoll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(2015a)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zona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OCP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(</a:t>
            </a:r>
            <a:r>
              <a:rPr dirty="0" sz="1200" spc="-10" i="1">
                <a:latin typeface="Calibri"/>
                <a:cs typeface="Calibri"/>
              </a:rPr>
              <a:t>Outer </a:t>
            </a:r>
            <a:r>
              <a:rPr dirty="0" sz="1200" i="1">
                <a:latin typeface="Calibri"/>
                <a:cs typeface="Calibri"/>
              </a:rPr>
              <a:t>corona</a:t>
            </a:r>
            <a:r>
              <a:rPr dirty="0" sz="1200" spc="15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protection</a:t>
            </a:r>
            <a:r>
              <a:rPr dirty="0" sz="1200">
                <a:latin typeface="Calibri"/>
                <a:cs typeface="Calibri"/>
              </a:rPr>
              <a:t>)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evitar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erosión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componentes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orgánicos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 </a:t>
            </a:r>
            <a:r>
              <a:rPr dirty="0" sz="1200">
                <a:latin typeface="Calibri"/>
                <a:cs typeface="Calibri"/>
              </a:rPr>
              <a:t>través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control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estrés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eléctrico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interna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núcleo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estator.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Así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mismo, </a:t>
            </a:r>
            <a:r>
              <a:rPr dirty="0" sz="1200">
                <a:latin typeface="Calibri"/>
                <a:cs typeface="Calibri"/>
              </a:rPr>
              <a:t>VonRoll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(2015b),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también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indica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pintura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8001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zona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ECP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 i="1">
                <a:latin typeface="Calibri"/>
                <a:cs typeface="Calibri"/>
              </a:rPr>
              <a:t>end</a:t>
            </a:r>
            <a:r>
              <a:rPr dirty="0" sz="1200" spc="75" i="1">
                <a:latin typeface="Calibri"/>
                <a:cs typeface="Calibri"/>
              </a:rPr>
              <a:t> </a:t>
            </a:r>
            <a:r>
              <a:rPr dirty="0" sz="1200" spc="-10" i="1">
                <a:latin typeface="Calibri"/>
                <a:cs typeface="Calibri"/>
              </a:rPr>
              <a:t>corona </a:t>
            </a:r>
            <a:r>
              <a:rPr dirty="0" sz="1200" i="1">
                <a:latin typeface="Calibri"/>
                <a:cs typeface="Calibri"/>
              </a:rPr>
              <a:t>protection</a:t>
            </a:r>
            <a:r>
              <a:rPr dirty="0" sz="1200">
                <a:latin typeface="Calibri"/>
                <a:cs typeface="Calibri"/>
              </a:rPr>
              <a:t>)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evitar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gradiente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estrés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eléctrico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núcleo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y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cabeza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externa.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justificación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aplicación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carburo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silicio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polvo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es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sirve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mejorar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conductividad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pinturas,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compensando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así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pequeños </a:t>
            </a:r>
            <a:r>
              <a:rPr dirty="0" sz="1200">
                <a:latin typeface="Calibri"/>
                <a:cs typeface="Calibri"/>
              </a:rPr>
              <a:t>errores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aplicación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tales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error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humano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pulso,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posibles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fallas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usar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una </a:t>
            </a:r>
            <a:r>
              <a:rPr dirty="0" sz="1200">
                <a:latin typeface="Calibri"/>
                <a:cs typeface="Calibri"/>
              </a:rPr>
              <a:t>brocha,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errores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medición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longitud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capas,</a:t>
            </a:r>
            <a:r>
              <a:rPr dirty="0" sz="1200" spc="-20">
                <a:latin typeface="Calibri"/>
                <a:cs typeface="Calibri"/>
              </a:rPr>
              <a:t> etc.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 puente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cristalizado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empleó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lija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madera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120,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además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cuchillas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retirar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mica,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resina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posible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cinta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cristalizada.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crea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agujero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que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llega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hasta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cobre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bobina,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lo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que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rellenar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agujero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utiliza </a:t>
            </a:r>
            <a:r>
              <a:rPr dirty="0" sz="1200">
                <a:latin typeface="Calibri"/>
                <a:cs typeface="Calibri"/>
              </a:rPr>
              <a:t>cinta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mica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cortada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dimensiones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idénticas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agujero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resina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Damival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15174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Damival </a:t>
            </a:r>
            <a:r>
              <a:rPr dirty="0" sz="1200">
                <a:latin typeface="Calibri"/>
                <a:cs typeface="Calibri"/>
              </a:rPr>
              <a:t>15120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(Damival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15174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resina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base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Dammival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15120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endurecedor,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ambas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mezclan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relación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peso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respectivamente).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vez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agujero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está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relleno,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aplica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cinta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fibra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vidrio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T019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alrededor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medio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traslape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finalmente</a:t>
            </a:r>
            <a:r>
              <a:rPr dirty="0" sz="1200" spc="-25">
                <a:latin typeface="Calibri"/>
                <a:cs typeface="Calibri"/>
              </a:rPr>
              <a:t> se </a:t>
            </a:r>
            <a:r>
              <a:rPr dirty="0" sz="1200">
                <a:latin typeface="Calibri"/>
                <a:cs typeface="Calibri"/>
              </a:rPr>
              <a:t>aplica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resina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sobre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curación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-3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20">
                <a:latin typeface="Calibri"/>
                <a:cs typeface="Calibri"/>
                <a:hlinkClick r:id="rId2" action="ppaction://hlinksldjump"/>
              </a:rPr>
              <a:t>52</a:t>
            </a:r>
            <a:r>
              <a:rPr dirty="0" sz="1200" spc="-20">
                <a:latin typeface="Calibri"/>
                <a:cs typeface="Calibri"/>
              </a:rPr>
              <a:t>).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7547229"/>
            <a:ext cx="5788660" cy="140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7162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52.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Curación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cristalizado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puente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bobinado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605"/>
              </a:spcBef>
            </a:pPr>
            <a:r>
              <a:rPr dirty="0" sz="1200" spc="-5">
                <a:latin typeface="Calibri"/>
                <a:cs typeface="Calibri"/>
              </a:rPr>
              <a:t>Para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las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barras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envejecido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5">
                <a:latin typeface="Calibri"/>
                <a:cs typeface="Calibri"/>
              </a:rPr>
              <a:t>tomó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decisión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</a:t>
            </a:r>
            <a:r>
              <a:rPr dirty="0" sz="1200" spc="-10">
                <a:latin typeface="Calibri"/>
                <a:cs typeface="Calibri"/>
              </a:rPr>
              <a:t>e</a:t>
            </a:r>
            <a:r>
              <a:rPr dirty="0" sz="1200">
                <a:latin typeface="Calibri"/>
                <a:cs typeface="Calibri"/>
              </a:rPr>
              <a:t>tirar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toda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capa</a:t>
            </a:r>
            <a:r>
              <a:rPr dirty="0" sz="1200" spc="-5">
                <a:latin typeface="Calibri"/>
                <a:cs typeface="Calibri"/>
              </a:rPr>
              <a:t> de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usando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cuchillas,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retirando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los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residuos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lija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5">
                <a:latin typeface="Calibri"/>
                <a:cs typeface="Calibri"/>
              </a:rPr>
              <a:t>y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limpiándolos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solvente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dieléctrico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SS25.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Una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vez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limpia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barra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se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procede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hacer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uso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cinta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fibra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vidrio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medio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traslape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5">
                <a:latin typeface="Calibri"/>
                <a:cs typeface="Calibri"/>
              </a:rPr>
              <a:t>y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aplica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resina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5">
                <a:latin typeface="Calibri"/>
                <a:cs typeface="Calibri"/>
              </a:rPr>
              <a:t>los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dos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componentes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-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Damival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dos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manos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dejando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secar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ocho</a:t>
            </a:r>
            <a:r>
              <a:rPr dirty="0" sz="1200" spc="-5">
                <a:latin typeface="Calibri"/>
                <a:cs typeface="Calibri"/>
              </a:rPr>
              <a:t> horas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</a:t>
            </a:r>
            <a:r>
              <a:rPr dirty="0" sz="1200">
                <a:latin typeface="Calibri"/>
                <a:cs typeface="Calibri"/>
              </a:rPr>
              <a:t>tre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manos</a:t>
            </a:r>
            <a:r>
              <a:rPr dirty="0" sz="1200" spc="5">
                <a:latin typeface="Calibri"/>
                <a:cs typeface="Calibri"/>
              </a:rPr>
              <a:t> y</a:t>
            </a:r>
            <a:r>
              <a:rPr dirty="0" sz="1200">
                <a:latin typeface="Calibri"/>
                <a:cs typeface="Calibri"/>
              </a:rPr>
              <a:t> al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final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0">
                <a:latin typeface="Calibri"/>
                <a:cs typeface="Calibri"/>
              </a:rPr>
              <a:t> última </a:t>
            </a:r>
            <a:r>
              <a:rPr dirty="0" sz="1200" spc="-5">
                <a:latin typeface="Calibri"/>
                <a:cs typeface="Calibri"/>
              </a:rPr>
              <a:t>capa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(</a:t>
            </a:r>
            <a:r>
              <a:rPr dirty="0" sz="1200" spc="-10">
                <a:latin typeface="Calibri"/>
                <a:cs typeface="Calibri"/>
                <a:hlinkClick r:id="rId3" action="ppaction://hlinksldjump"/>
              </a:rPr>
              <a:t>Figura</a:t>
            </a:r>
            <a:r>
              <a:rPr dirty="0" sz="1200" spc="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3" action="ppaction://hlinksldjump"/>
              </a:rPr>
              <a:t>53</a:t>
            </a:r>
            <a:r>
              <a:rPr dirty="0" sz="1200" spc="-10">
                <a:latin typeface="Calibri"/>
                <a:cs typeface="Calibri"/>
              </a:rPr>
              <a:t>).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32255" y="4847843"/>
            <a:ext cx="4495165" cy="2618486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82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2828290"/>
            <a:ext cx="5789295" cy="23698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8968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53.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Nuevo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barras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conexión</a:t>
            </a:r>
            <a:endParaRPr sz="1200">
              <a:latin typeface="Calibri"/>
              <a:cs typeface="Calibri"/>
            </a:endParaRPr>
          </a:p>
          <a:p>
            <a:pPr algn="just" marL="12700" marR="9525" indent="448945">
              <a:lnSpc>
                <a:spcPct val="122200"/>
              </a:lnSpc>
              <a:spcBef>
                <a:spcPts val="590"/>
              </a:spcBef>
            </a:pP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problema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conductos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ventilación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contaminación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hizo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cepillos</a:t>
            </a:r>
            <a:r>
              <a:rPr dirty="0" sz="1200" spc="3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tipo</a:t>
            </a:r>
            <a:r>
              <a:rPr dirty="0" sz="1200" spc="3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hisopo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(limpia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botellas)</a:t>
            </a:r>
            <a:r>
              <a:rPr dirty="0" sz="1200" spc="3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tamaño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pequeño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3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puedan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ingresar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3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los </a:t>
            </a:r>
            <a:r>
              <a:rPr dirty="0" sz="1200">
                <a:latin typeface="Calibri"/>
                <a:cs typeface="Calibri"/>
              </a:rPr>
              <a:t>conductos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alcohol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isopropílico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tratando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retirar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suciedad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conductos.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0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Finalmente,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vez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hecho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todos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procesos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aplica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pintura </a:t>
            </a:r>
            <a:r>
              <a:rPr dirty="0" sz="1200">
                <a:latin typeface="Calibri"/>
                <a:cs typeface="Calibri"/>
              </a:rPr>
              <a:t>Antiflash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Damicoat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2407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estator,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rotor,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barras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conexiones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puentes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bobinado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protegerlos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humedad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contaminación</a:t>
            </a:r>
            <a:r>
              <a:rPr dirty="0" sz="1200">
                <a:latin typeface="Calibri"/>
                <a:cs typeface="Calibri"/>
              </a:rPr>
              <a:t> 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altas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temperaturas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trabajo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-2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54</a:t>
            </a:r>
            <a:r>
              <a:rPr dirty="0" sz="1200">
                <a:latin typeface="Calibri"/>
                <a:cs typeface="Calibri"/>
              </a:rPr>
              <a:t>).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En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caso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tener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cuidado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aplicar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pintura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cuñas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porque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traerá </a:t>
            </a:r>
            <a:r>
              <a:rPr dirty="0" sz="1200">
                <a:latin typeface="Calibri"/>
                <a:cs typeface="Calibri"/>
              </a:rPr>
              <a:t>problemas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futuro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corrosión,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adherencia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cuñas,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etc.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resuelve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usando </a:t>
            </a:r>
            <a:r>
              <a:rPr dirty="0" sz="1200">
                <a:latin typeface="Calibri"/>
                <a:cs typeface="Calibri"/>
              </a:rPr>
              <a:t>cinta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masking</a:t>
            </a:r>
            <a:r>
              <a:rPr dirty="0" sz="1200" spc="-1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tape</a:t>
            </a:r>
            <a:r>
              <a:rPr dirty="0" sz="1200" spc="-10" i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evitar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pintar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cuñas.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86764" y="8266938"/>
            <a:ext cx="5788025" cy="731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54.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Aplicación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Antiflash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Damicoat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2407</a:t>
            </a:r>
            <a:endParaRPr sz="1200">
              <a:latin typeface="Calibri"/>
              <a:cs typeface="Calibri"/>
            </a:endParaRPr>
          </a:p>
          <a:p>
            <a:pPr marL="461645">
              <a:lnSpc>
                <a:spcPct val="100000"/>
              </a:lnSpc>
              <a:spcBef>
                <a:spcPts val="910"/>
              </a:spcBef>
            </a:pP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Figura</a:t>
            </a:r>
            <a:r>
              <a:rPr dirty="0" sz="1200" spc="6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55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observar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final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Figura</a:t>
            </a:r>
            <a:r>
              <a:rPr dirty="0" sz="1200" spc="6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56</a:t>
            </a:r>
            <a:r>
              <a:rPr dirty="0" sz="1200">
                <a:latin typeface="Calibri"/>
                <a:cs typeface="Calibri"/>
              </a:rPr>
              <a:t>,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del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 spc="-10">
                <a:latin typeface="Calibri"/>
                <a:cs typeface="Calibri"/>
              </a:rPr>
              <a:t>rotor.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84654" y="899794"/>
            <a:ext cx="4181475" cy="184785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22779" y="5309615"/>
            <a:ext cx="3712210" cy="2875915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83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731135" y="5076570"/>
            <a:ext cx="20967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55.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estator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86764" y="8721089"/>
            <a:ext cx="5787390" cy="955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92087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56.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0">
                <a:latin typeface="Calibri"/>
                <a:cs typeface="Calibri"/>
              </a:rPr>
              <a:t> rotor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Hay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tener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3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cuenta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3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3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conexiones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3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aplicar</a:t>
            </a:r>
            <a:r>
              <a:rPr dirty="0" sz="1200" spc="3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grasa </a:t>
            </a:r>
            <a:r>
              <a:rPr dirty="0" sz="1200">
                <a:latin typeface="Calibri"/>
                <a:cs typeface="Calibri"/>
              </a:rPr>
              <a:t>conductora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utilizar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arandelas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pernería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asegurar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contacto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óptimo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evitar </a:t>
            </a:r>
            <a:r>
              <a:rPr dirty="0" sz="1200">
                <a:latin typeface="Calibri"/>
                <a:cs typeface="Calibri"/>
              </a:rPr>
              <a:t>presencia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aire.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Además,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hacer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torquímetro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aplicar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correcto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torque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0960" y="899794"/>
            <a:ext cx="3358515" cy="4095114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05280" y="5395340"/>
            <a:ext cx="4349115" cy="3244850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9930" cy="9353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84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0"/>
              </a:spcBef>
            </a:pPr>
            <a:endParaRPr sz="1100">
              <a:latin typeface="Arial MT"/>
              <a:cs typeface="Arial MT"/>
            </a:endParaRPr>
          </a:p>
          <a:p>
            <a:pPr marL="12700" marR="13970">
              <a:lnSpc>
                <a:spcPct val="122600"/>
              </a:lnSpc>
            </a:pPr>
            <a:r>
              <a:rPr dirty="0" sz="1200">
                <a:latin typeface="Calibri"/>
                <a:cs typeface="Calibri"/>
              </a:rPr>
              <a:t>dependiendo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tamaño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pernería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controlar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expansión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compresión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cobre </a:t>
            </a:r>
            <a:r>
              <a:rPr dirty="0" sz="1200">
                <a:latin typeface="Calibri"/>
                <a:cs typeface="Calibri"/>
              </a:rPr>
              <a:t>por esfuerzos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térmicos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ocasionados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energía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eléctrica.</a:t>
            </a:r>
            <a:endParaRPr sz="1200">
              <a:latin typeface="Calibri"/>
              <a:cs typeface="Calibri"/>
            </a:endParaRPr>
          </a:p>
          <a:p>
            <a:pPr algn="just" lvl="2" marL="366395" indent="-353695">
              <a:lnSpc>
                <a:spcPct val="100000"/>
              </a:lnSpc>
              <a:spcBef>
                <a:spcPts val="910"/>
              </a:spcBef>
              <a:buFont typeface="Calibri"/>
              <a:buAutoNum type="arabicPeriod" startAt="3"/>
              <a:tabLst>
                <a:tab pos="366395" algn="l"/>
              </a:tabLst>
            </a:pPr>
            <a:r>
              <a:rPr dirty="0" sz="1200" b="1" i="1">
                <a:latin typeface="Calibri"/>
                <a:cs typeface="Calibri"/>
              </a:rPr>
              <a:t>Pruebas</a:t>
            </a:r>
            <a:r>
              <a:rPr dirty="0" sz="1200" spc="-3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eléctricas</a:t>
            </a:r>
            <a:r>
              <a:rPr dirty="0" sz="1200" spc="-3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antes</a:t>
            </a:r>
            <a:r>
              <a:rPr dirty="0" sz="1200" spc="-3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y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después</a:t>
            </a:r>
            <a:r>
              <a:rPr dirty="0" sz="1200" spc="-3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del</a:t>
            </a:r>
            <a:r>
              <a:rPr dirty="0" sz="1200" spc="-3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mantenimiento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0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diferentes pruebas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antes y después del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mantenimiento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comprobar </a:t>
            </a:r>
            <a:r>
              <a:rPr dirty="0" sz="1200">
                <a:latin typeface="Calibri"/>
                <a:cs typeface="Calibri"/>
              </a:rPr>
              <a:t>si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tuvo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efecto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asegurar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físico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activo.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fueron: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bobinado,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aislamiento,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surge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wave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tanto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rotor. </a:t>
            </a:r>
            <a:r>
              <a:rPr dirty="0" sz="1200">
                <a:latin typeface="Calibri"/>
                <a:cs typeface="Calibri"/>
              </a:rPr>
              <a:t>Además,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hicieron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adicionales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offline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y </a:t>
            </a:r>
            <a:r>
              <a:rPr dirty="0" sz="1200" spc="-10">
                <a:latin typeface="Calibri"/>
                <a:cs typeface="Calibri"/>
              </a:rPr>
              <a:t>tangente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delta.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Estos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resultados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observan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Apéndice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Pruebas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eléctricas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 </a:t>
            </a:r>
            <a:r>
              <a:rPr dirty="0" sz="1200" spc="-25">
                <a:latin typeface="Calibri"/>
                <a:cs typeface="Calibri"/>
              </a:rPr>
              <a:t>U3.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0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Comparando</a:t>
            </a:r>
            <a:r>
              <a:rPr dirty="0" sz="1200" spc="16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6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resultados</a:t>
            </a:r>
            <a:r>
              <a:rPr dirty="0" sz="1200" spc="16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5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finaliza</a:t>
            </a:r>
            <a:r>
              <a:rPr dirty="0" sz="1200" spc="15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6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6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15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fue</a:t>
            </a:r>
            <a:r>
              <a:rPr dirty="0" sz="1200" spc="16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65">
                <a:latin typeface="Calibri"/>
                <a:cs typeface="Calibri"/>
              </a:rPr>
              <a:t>  </a:t>
            </a:r>
            <a:r>
              <a:rPr dirty="0" sz="1200" spc="-10">
                <a:latin typeface="Calibri"/>
                <a:cs typeface="Calibri"/>
              </a:rPr>
              <a:t>éxito especialmente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parciales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resistencia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debido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curaciones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descargas </a:t>
            </a:r>
            <a:r>
              <a:rPr dirty="0" sz="1200">
                <a:latin typeface="Calibri"/>
                <a:cs typeface="Calibri"/>
              </a:rPr>
              <a:t>parciales 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limpieza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contaminación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respectivamente.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siguientes comentarios:</a:t>
            </a:r>
            <a:endParaRPr sz="1200">
              <a:latin typeface="Calibri"/>
              <a:cs typeface="Calibri"/>
            </a:endParaRPr>
          </a:p>
          <a:p>
            <a:pPr lvl="3" marL="932815" indent="-471170">
              <a:lnSpc>
                <a:spcPct val="100000"/>
              </a:lnSpc>
              <a:spcBef>
                <a:spcPts val="925"/>
              </a:spcBef>
              <a:buAutoNum type="arabicPeriod"/>
              <a:tabLst>
                <a:tab pos="932815" algn="l"/>
              </a:tabLst>
            </a:pPr>
            <a:r>
              <a:rPr dirty="0" sz="1200" b="1">
                <a:latin typeface="Calibri"/>
                <a:cs typeface="Calibri"/>
              </a:rPr>
              <a:t>Prueba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del</a:t>
            </a:r>
            <a:r>
              <a:rPr dirty="0" sz="1200" spc="-1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estator.</a:t>
            </a:r>
            <a:r>
              <a:rPr dirty="0" sz="1200" spc="10" b="1">
                <a:latin typeface="Calibri"/>
                <a:cs typeface="Calibri"/>
              </a:rPr>
              <a:t> </a:t>
            </a:r>
            <a:r>
              <a:rPr dirty="0" sz="1100">
                <a:latin typeface="Arial MT"/>
                <a:cs typeface="Arial MT"/>
              </a:rPr>
              <a:t>Respecto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la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prueba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del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estator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se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observa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lo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siguiente.</a:t>
            </a:r>
            <a:endParaRPr sz="1100">
              <a:latin typeface="Arial MT"/>
              <a:cs typeface="Arial MT"/>
            </a:endParaRPr>
          </a:p>
          <a:p>
            <a:pPr algn="just" lvl="4" marL="918844" marR="6350" indent="-228600">
              <a:lnSpc>
                <a:spcPct val="121700"/>
              </a:lnSpc>
              <a:spcBef>
                <a:spcPts val="600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lecturas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óhmica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corto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circuito </a:t>
            </a:r>
            <a:r>
              <a:rPr dirty="0" sz="1200">
                <a:latin typeface="Calibri"/>
                <a:cs typeface="Calibri"/>
              </a:rPr>
              <a:t>franco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espiras,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ni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conexiones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corroídas,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ni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falsos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contactos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los </a:t>
            </a:r>
            <a:r>
              <a:rPr dirty="0" sz="1200" spc="-10">
                <a:latin typeface="Calibri"/>
                <a:cs typeface="Calibri"/>
              </a:rPr>
              <a:t>bobinados.</a:t>
            </a:r>
            <a:endParaRPr sz="1200">
              <a:latin typeface="Calibri"/>
              <a:cs typeface="Calibri"/>
            </a:endParaRPr>
          </a:p>
          <a:p>
            <a:pPr algn="just" lvl="4" marL="918844" marR="5080" indent="-228600">
              <a:lnSpc>
                <a:spcPct val="121700"/>
              </a:lnSpc>
              <a:spcBef>
                <a:spcPts val="685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cuanto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principal,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índice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 spc="-10">
                <a:latin typeface="Calibri"/>
                <a:cs typeface="Calibri"/>
              </a:rPr>
              <a:t>polarización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fase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(R: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2.64,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S: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3.18,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T: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3.75)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indica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condición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satisfactoria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funcionamiento.</a:t>
            </a:r>
            <a:endParaRPr sz="1200">
              <a:latin typeface="Calibri"/>
              <a:cs typeface="Calibri"/>
            </a:endParaRPr>
          </a:p>
          <a:p>
            <a:pPr algn="just" lvl="4" marL="918844" marR="11430" indent="-228600">
              <a:lnSpc>
                <a:spcPct val="121700"/>
              </a:lnSpc>
              <a:spcBef>
                <a:spcPts val="680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aislamientos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generador,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presentan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3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contra</a:t>
            </a:r>
            <a:r>
              <a:rPr dirty="0" sz="1200" spc="3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masa</a:t>
            </a:r>
            <a:r>
              <a:rPr dirty="0" sz="1200" spc="3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3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condiciones</a:t>
            </a:r>
            <a:r>
              <a:rPr dirty="0" sz="1200" spc="3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3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buenas,</a:t>
            </a:r>
            <a:r>
              <a:rPr dirty="0" sz="1200" spc="3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indicando</a:t>
            </a:r>
            <a:r>
              <a:rPr dirty="0" sz="1200" spc="35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no </a:t>
            </a:r>
            <a:r>
              <a:rPr dirty="0" sz="1200">
                <a:latin typeface="Calibri"/>
                <a:cs typeface="Calibri"/>
              </a:rPr>
              <a:t>presentar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estrés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ni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envejecimiento.</a:t>
            </a:r>
            <a:endParaRPr sz="1200">
              <a:latin typeface="Calibri"/>
              <a:cs typeface="Calibri"/>
            </a:endParaRPr>
          </a:p>
          <a:p>
            <a:pPr algn="just" lvl="4" marL="918844" marR="6985" indent="-228600">
              <a:lnSpc>
                <a:spcPct val="122000"/>
              </a:lnSpc>
              <a:spcBef>
                <a:spcPts val="670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obtenido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impulso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(SURGE)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porcentual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(EAR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%)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arroja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equipo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comparativo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ondas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cada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fase,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debe </a:t>
            </a:r>
            <a:r>
              <a:rPr dirty="0" sz="1200">
                <a:latin typeface="Calibri"/>
                <a:cs typeface="Calibri"/>
              </a:rPr>
              <a:t>obtener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siempre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valores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límite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10%,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equipos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nuevo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valores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&lt;5%,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apreció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ondas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resultaron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muy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similares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poseen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enfasamiento </a:t>
            </a:r>
            <a:r>
              <a:rPr dirty="0" sz="1200">
                <a:latin typeface="Calibri"/>
                <a:cs typeface="Calibri"/>
              </a:rPr>
              <a:t>integral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ya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obtuvo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valores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porcentuales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comparación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3%,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7%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y </a:t>
            </a:r>
            <a:r>
              <a:rPr dirty="0" sz="1200" spc="-25">
                <a:latin typeface="Calibri"/>
                <a:cs typeface="Calibri"/>
              </a:rPr>
              <a:t>6%.</a:t>
            </a:r>
            <a:endParaRPr sz="1200">
              <a:latin typeface="Calibri"/>
              <a:cs typeface="Calibri"/>
            </a:endParaRPr>
          </a:p>
          <a:p>
            <a:pPr algn="just" lvl="4" marL="918844" marR="12065" indent="-228600">
              <a:lnSpc>
                <a:spcPct val="120800"/>
              </a:lnSpc>
              <a:spcBef>
                <a:spcPts val="695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6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evidencia</a:t>
            </a:r>
            <a:r>
              <a:rPr dirty="0" sz="1200" spc="16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6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disminución</a:t>
            </a:r>
            <a:r>
              <a:rPr dirty="0" sz="1200" spc="16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6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5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actividad</a:t>
            </a:r>
            <a:r>
              <a:rPr dirty="0" sz="1200" spc="16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6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16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luego</a:t>
            </a:r>
            <a:r>
              <a:rPr dirty="0" sz="1200" spc="155">
                <a:latin typeface="Calibri"/>
                <a:cs typeface="Calibri"/>
              </a:rPr>
              <a:t>  </a:t>
            </a:r>
            <a:r>
              <a:rPr dirty="0" sz="1200" spc="-25">
                <a:latin typeface="Calibri"/>
                <a:cs typeface="Calibri"/>
              </a:rPr>
              <a:t>del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limpieza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generador.</a:t>
            </a:r>
            <a:endParaRPr sz="1200">
              <a:latin typeface="Calibri"/>
              <a:cs typeface="Calibri"/>
            </a:endParaRPr>
          </a:p>
          <a:p>
            <a:pPr algn="just" lvl="4" marL="918844" marR="10795" indent="-228600">
              <a:lnSpc>
                <a:spcPct val="121700"/>
              </a:lnSpc>
              <a:spcBef>
                <a:spcPts val="685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respecto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0">
                <a:latin typeface="Calibri"/>
                <a:cs typeface="Calibri"/>
              </a:rPr>
              <a:t> medición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previa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10">
                <a:latin typeface="Calibri"/>
                <a:cs typeface="Calibri"/>
              </a:rPr>
              <a:t> mantenimiento,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observa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tensión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ignición</a:t>
            </a:r>
            <a:r>
              <a:rPr dirty="0" sz="1200" spc="3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3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extinción</a:t>
            </a:r>
            <a:r>
              <a:rPr dirty="0" sz="1200" spc="3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3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han</a:t>
            </a:r>
            <a:r>
              <a:rPr dirty="0" sz="1200" spc="3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incrementado,</a:t>
            </a:r>
            <a:r>
              <a:rPr dirty="0" sz="1200" spc="3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corroborando</a:t>
            </a:r>
            <a:r>
              <a:rPr dirty="0" sz="1200" spc="3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3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</a:t>
            </a:r>
            <a:r>
              <a:rPr dirty="0" sz="1200" spc="38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 spc="-10">
                <a:latin typeface="Calibri"/>
                <a:cs typeface="Calibri"/>
              </a:rPr>
              <a:t>disminución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actividad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descargas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magnitud.</a:t>
            </a:r>
            <a:endParaRPr sz="1200">
              <a:latin typeface="Calibri"/>
              <a:cs typeface="Calibri"/>
            </a:endParaRPr>
          </a:p>
          <a:p>
            <a:pPr algn="just" lvl="4" marL="918844" marR="11430" indent="-228600">
              <a:lnSpc>
                <a:spcPct val="121700"/>
              </a:lnSpc>
              <a:spcBef>
                <a:spcPts val="680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concluye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aplicado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mejorado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notablemente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parciales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encontradas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decrecido.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23264" y="435356"/>
            <a:ext cx="5977255" cy="9216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5244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85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05"/>
              </a:spcBef>
            </a:pPr>
            <a:endParaRPr sz="1100">
              <a:latin typeface="Arial MT"/>
              <a:cs typeface="Arial MT"/>
            </a:endParaRPr>
          </a:p>
          <a:p>
            <a:pPr marL="525145">
              <a:lnSpc>
                <a:spcPct val="100000"/>
              </a:lnSpc>
            </a:pPr>
            <a:r>
              <a:rPr dirty="0" sz="1200" b="1">
                <a:latin typeface="Calibri"/>
                <a:cs typeface="Calibri"/>
              </a:rPr>
              <a:t>4.1.3.2</a:t>
            </a:r>
            <a:r>
              <a:rPr dirty="0" sz="1200" spc="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Prueba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del</a:t>
            </a:r>
            <a:r>
              <a:rPr dirty="0" sz="1200" spc="-1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Rotor.</a:t>
            </a:r>
            <a:r>
              <a:rPr dirty="0" sz="1200" spc="30" b="1">
                <a:latin typeface="Calibri"/>
                <a:cs typeface="Calibri"/>
              </a:rPr>
              <a:t> </a:t>
            </a:r>
            <a:r>
              <a:rPr dirty="0" sz="1100">
                <a:latin typeface="Arial MT"/>
                <a:cs typeface="Arial MT"/>
              </a:rPr>
              <a:t>Por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otro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lado,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respecto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al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rotor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se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concluye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lo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siguiente.</a:t>
            </a:r>
            <a:endParaRPr sz="1100">
              <a:latin typeface="Arial MT"/>
              <a:cs typeface="Arial MT"/>
            </a:endParaRPr>
          </a:p>
          <a:p>
            <a:pPr algn="just" marL="982344" marR="128905" indent="-228600">
              <a:lnSpc>
                <a:spcPct val="121900"/>
              </a:lnSpc>
              <a:spcBef>
                <a:spcPts val="610"/>
              </a:spcBef>
              <a:buFont typeface="Symbol"/>
              <a:buChar char=""/>
              <a:tabLst>
                <a:tab pos="982344" algn="l"/>
              </a:tabLst>
            </a:pP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óhmica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bajo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obtenido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R=172.81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mΩ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concluye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presentar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orden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miliohmnios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puede </a:t>
            </a:r>
            <a:r>
              <a:rPr dirty="0" sz="1200">
                <a:latin typeface="Calibri"/>
                <a:cs typeface="Calibri"/>
              </a:rPr>
              <a:t>asegurar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hay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franca,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falso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contacto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algún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daño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mecánico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al </a:t>
            </a:r>
            <a:r>
              <a:rPr dirty="0" sz="1200">
                <a:latin typeface="Calibri"/>
                <a:cs typeface="Calibri"/>
              </a:rPr>
              <a:t>arrollamiento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rotor.</a:t>
            </a:r>
            <a:endParaRPr sz="1200">
              <a:latin typeface="Calibri"/>
              <a:cs typeface="Calibri"/>
            </a:endParaRPr>
          </a:p>
          <a:p>
            <a:pPr marL="982344" indent="-228600">
              <a:lnSpc>
                <a:spcPct val="100000"/>
              </a:lnSpc>
              <a:spcBef>
                <a:spcPts val="985"/>
              </a:spcBef>
              <a:buFont typeface="Symbol"/>
              <a:buChar char=""/>
              <a:tabLst>
                <a:tab pos="982344" algn="l"/>
              </a:tabLst>
            </a:pP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obtenido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aislamiento,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concluyó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índices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25">
                <a:latin typeface="Cambria Math"/>
                <a:cs typeface="Cambria Math"/>
              </a:rPr>
              <a:t>𝐼</a:t>
            </a:r>
            <a:r>
              <a:rPr dirty="0" baseline="-16339" sz="1275" spc="-37">
                <a:latin typeface="Cambria Math"/>
                <a:cs typeface="Cambria Math"/>
              </a:rPr>
              <a:t>𝑝</a:t>
            </a:r>
            <a:endParaRPr baseline="-16339" sz="1275">
              <a:latin typeface="Cambria Math"/>
              <a:cs typeface="Cambria Math"/>
            </a:endParaRPr>
          </a:p>
          <a:p>
            <a:pPr marL="982344">
              <a:lnSpc>
                <a:spcPct val="100000"/>
              </a:lnSpc>
              <a:spcBef>
                <a:spcPts val="395"/>
              </a:spcBef>
            </a:pPr>
            <a:r>
              <a:rPr dirty="0" sz="1200">
                <a:latin typeface="Calibri"/>
                <a:cs typeface="Calibri"/>
              </a:rPr>
              <a:t>=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1.92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mbria Math"/>
                <a:cs typeface="Cambria Math"/>
              </a:rPr>
              <a:t>𝐼</a:t>
            </a:r>
            <a:r>
              <a:rPr dirty="0" baseline="-16339" sz="1275">
                <a:latin typeface="Cambria Math"/>
                <a:cs typeface="Cambria Math"/>
              </a:rPr>
              <a:t>𝑎</a:t>
            </a:r>
            <a:r>
              <a:rPr dirty="0" baseline="-16339" sz="1275" spc="195">
                <a:latin typeface="Cambria Math"/>
                <a:cs typeface="Cambria Math"/>
              </a:rPr>
              <a:t> </a:t>
            </a:r>
            <a:r>
              <a:rPr dirty="0" sz="1200">
                <a:latin typeface="Calibri"/>
                <a:cs typeface="Calibri"/>
              </a:rPr>
              <a:t>=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1.78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aceptables.</a:t>
            </a:r>
            <a:endParaRPr sz="1200">
              <a:latin typeface="Calibri"/>
              <a:cs typeface="Calibri"/>
            </a:endParaRPr>
          </a:p>
          <a:p>
            <a:pPr algn="just" marL="982344" marR="132080" indent="-228600">
              <a:lnSpc>
                <a:spcPct val="121700"/>
              </a:lnSpc>
              <a:spcBef>
                <a:spcPts val="675"/>
              </a:spcBef>
              <a:buFont typeface="Symbol"/>
              <a:buChar char=""/>
              <a:tabLst>
                <a:tab pos="982344" algn="l"/>
              </a:tabLst>
            </a:pP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curva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obtenida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prueba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impulso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(</a:t>
            </a:r>
            <a:r>
              <a:rPr dirty="0" sz="1200" spc="-10" i="1">
                <a:latin typeface="Calibri"/>
                <a:cs typeface="Calibri"/>
              </a:rPr>
              <a:t>Surge</a:t>
            </a:r>
            <a:r>
              <a:rPr dirty="0" sz="1200" spc="-10">
                <a:latin typeface="Calibri"/>
                <a:cs typeface="Calibri"/>
              </a:rPr>
              <a:t>)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comparable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una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curva referencial.</a:t>
            </a:r>
            <a:endParaRPr sz="1200">
              <a:latin typeface="Calibri"/>
              <a:cs typeface="Calibri"/>
            </a:endParaRPr>
          </a:p>
          <a:p>
            <a:pPr algn="just" lvl="2" marL="429895" indent="-353695">
              <a:lnSpc>
                <a:spcPct val="100000"/>
              </a:lnSpc>
              <a:spcBef>
                <a:spcPts val="925"/>
              </a:spcBef>
              <a:buFont typeface="Calibri"/>
              <a:buAutoNum type="arabicPeriod" startAt="4"/>
              <a:tabLst>
                <a:tab pos="429895" algn="l"/>
              </a:tabLst>
            </a:pPr>
            <a:r>
              <a:rPr dirty="0" sz="1200" spc="-10" b="1" i="1">
                <a:latin typeface="Calibri"/>
                <a:cs typeface="Calibri"/>
              </a:rPr>
              <a:t>Recomendaciones</a:t>
            </a:r>
            <a:endParaRPr sz="1200">
              <a:latin typeface="Calibri"/>
              <a:cs typeface="Calibri"/>
            </a:endParaRPr>
          </a:p>
          <a:p>
            <a:pPr algn="just" lvl="3" marL="982344" marR="132080" indent="-228600">
              <a:lnSpc>
                <a:spcPct val="121700"/>
              </a:lnSpc>
              <a:spcBef>
                <a:spcPts val="670"/>
              </a:spcBef>
              <a:buFont typeface="Symbol"/>
              <a:buChar char=""/>
              <a:tabLst>
                <a:tab pos="982344" algn="l"/>
              </a:tabLst>
            </a:pP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diseñar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urgencia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solución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evitar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polvo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carbón </a:t>
            </a:r>
            <a:r>
              <a:rPr dirty="0" sz="1200">
                <a:latin typeface="Calibri"/>
                <a:cs typeface="Calibri"/>
              </a:rPr>
              <a:t>originado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excitatriz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ingrese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rotor.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podría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realizar </a:t>
            </a:r>
            <a:r>
              <a:rPr dirty="0" sz="1200">
                <a:latin typeface="Calibri"/>
                <a:cs typeface="Calibri"/>
              </a:rPr>
              <a:t>instalando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extractor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10">
                <a:latin typeface="Calibri"/>
                <a:cs typeface="Calibri"/>
              </a:rPr>
              <a:t> similares.</a:t>
            </a:r>
            <a:endParaRPr sz="1200">
              <a:latin typeface="Calibri"/>
              <a:cs typeface="Calibri"/>
            </a:endParaRPr>
          </a:p>
          <a:p>
            <a:pPr algn="just" lvl="3" marL="982344" marR="135890" indent="-228600">
              <a:lnSpc>
                <a:spcPct val="121700"/>
              </a:lnSpc>
              <a:spcBef>
                <a:spcPts val="685"/>
              </a:spcBef>
              <a:buFont typeface="Symbol"/>
              <a:buChar char=""/>
              <a:tabLst>
                <a:tab pos="982344" algn="l"/>
              </a:tabLst>
            </a:pPr>
            <a:r>
              <a:rPr dirty="0" sz="1200">
                <a:latin typeface="Calibri"/>
                <a:cs typeface="Calibri"/>
              </a:rPr>
              <a:t>Existen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pequeñas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fugas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aceite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cojinetes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porque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encontraron </a:t>
            </a:r>
            <a:r>
              <a:rPr dirty="0" sz="1200">
                <a:latin typeface="Calibri"/>
                <a:cs typeface="Calibri"/>
              </a:rPr>
              <a:t>rastros</a:t>
            </a:r>
            <a:r>
              <a:rPr dirty="0" sz="1200" spc="3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aceite</a:t>
            </a:r>
            <a:r>
              <a:rPr dirty="0" sz="1200" spc="4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4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limpieza.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inspecciones</a:t>
            </a:r>
            <a:r>
              <a:rPr dirty="0" sz="1200" spc="40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visuales exhaustivas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piping</a:t>
            </a:r>
            <a:r>
              <a:rPr dirty="0" sz="1200" spc="-10" i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lubricación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0">
                <a:latin typeface="Calibri"/>
                <a:cs typeface="Calibri"/>
              </a:rPr>
              <a:t> refrigeración.</a:t>
            </a:r>
            <a:endParaRPr sz="1200">
              <a:latin typeface="Calibri"/>
              <a:cs typeface="Calibri"/>
            </a:endParaRPr>
          </a:p>
          <a:p>
            <a:pPr algn="just" lvl="3" marL="982344" marR="132715" indent="-228600">
              <a:lnSpc>
                <a:spcPct val="121900"/>
              </a:lnSpc>
              <a:spcBef>
                <a:spcPts val="680"/>
              </a:spcBef>
              <a:buFont typeface="Symbol"/>
              <a:buChar char=""/>
              <a:tabLst>
                <a:tab pos="982344" algn="l"/>
              </a:tabLst>
            </a:pP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recomienda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usar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productos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resina,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antiflash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anticorona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marca </a:t>
            </a:r>
            <a:r>
              <a:rPr dirty="0" sz="1200">
                <a:latin typeface="Calibri"/>
                <a:cs typeface="Calibri"/>
              </a:rPr>
              <a:t>VonRoll,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porque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mantenimientos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anteriores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otras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marcas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dan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buen </a:t>
            </a:r>
            <a:r>
              <a:rPr dirty="0" sz="1200">
                <a:latin typeface="Calibri"/>
                <a:cs typeface="Calibri"/>
              </a:rPr>
              <a:t>resultado.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también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usó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antiflash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marca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Royal </a:t>
            </a:r>
            <a:r>
              <a:rPr dirty="0" sz="1200">
                <a:latin typeface="Calibri"/>
                <a:cs typeface="Calibri"/>
              </a:rPr>
              <a:t>Diamond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ocurrir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derrame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aceite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imprevisto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antiflash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Roll </a:t>
            </a:r>
            <a:r>
              <a:rPr dirty="0" sz="1200" spc="-10">
                <a:latin typeface="Calibri"/>
                <a:cs typeface="Calibri"/>
              </a:rPr>
              <a:t>protegió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perfectamente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mientras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otra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marca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cayó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poco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tiempo.</a:t>
            </a:r>
            <a:endParaRPr sz="1200">
              <a:latin typeface="Calibri"/>
              <a:cs typeface="Calibri"/>
            </a:endParaRPr>
          </a:p>
          <a:p>
            <a:pPr algn="just" lvl="3" marL="982344" marR="133985" indent="-228600">
              <a:lnSpc>
                <a:spcPct val="121700"/>
              </a:lnSpc>
              <a:spcBef>
                <a:spcPts val="685"/>
              </a:spcBef>
              <a:buFont typeface="Symbol"/>
              <a:buChar char=""/>
              <a:tabLst>
                <a:tab pos="982344" algn="l"/>
              </a:tabLst>
            </a:pP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olvidar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proteger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lonas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instalar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calentadores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cuidar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humedad.</a:t>
            </a:r>
            <a:endParaRPr sz="1200">
              <a:latin typeface="Calibri"/>
              <a:cs typeface="Calibri"/>
            </a:endParaRPr>
          </a:p>
          <a:p>
            <a:pPr algn="just" lvl="2" marL="429895" indent="-353695">
              <a:lnSpc>
                <a:spcPct val="100000"/>
              </a:lnSpc>
              <a:spcBef>
                <a:spcPts val="910"/>
              </a:spcBef>
              <a:buFont typeface="Calibri"/>
              <a:buAutoNum type="arabicPeriod" startAt="4"/>
              <a:tabLst>
                <a:tab pos="429895" algn="l"/>
              </a:tabLst>
            </a:pPr>
            <a:r>
              <a:rPr dirty="0" sz="1200" spc="-10" b="1" i="1">
                <a:latin typeface="Calibri"/>
                <a:cs typeface="Calibri"/>
              </a:rPr>
              <a:t>Evaluación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y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puntuación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la</a:t>
            </a:r>
            <a:r>
              <a:rPr dirty="0" sz="1200" spc="-10" b="1" i="1">
                <a:latin typeface="Calibri"/>
                <a:cs typeface="Calibri"/>
              </a:rPr>
              <a:t> condición</a:t>
            </a:r>
            <a:r>
              <a:rPr dirty="0" sz="1200" spc="-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la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unidad</a:t>
            </a:r>
            <a:r>
              <a:rPr dirty="0" sz="1200" spc="-5" b="1" i="1">
                <a:latin typeface="Calibri"/>
                <a:cs typeface="Calibri"/>
              </a:rPr>
              <a:t> </a:t>
            </a:r>
            <a:r>
              <a:rPr dirty="0" sz="1200" spc="-25" b="1" i="1">
                <a:latin typeface="Calibri"/>
                <a:cs typeface="Calibri"/>
              </a:rPr>
              <a:t>U3</a:t>
            </a:r>
            <a:endParaRPr sz="1200">
              <a:latin typeface="Calibri"/>
              <a:cs typeface="Calibri"/>
            </a:endParaRPr>
          </a:p>
          <a:p>
            <a:pPr algn="just" marL="76200" marR="132715" indent="448945">
              <a:lnSpc>
                <a:spcPct val="122200"/>
              </a:lnSpc>
              <a:spcBef>
                <a:spcPts val="605"/>
              </a:spcBef>
            </a:pPr>
            <a:r>
              <a:rPr dirty="0" sz="1200" spc="-10">
                <a:latin typeface="Calibri"/>
                <a:cs typeface="Calibri"/>
              </a:rPr>
              <a:t>Finalmente,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luego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haber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realizado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trabajos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mantenimiento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correspondientes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3,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determinó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mediante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evaluación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puntuación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sus </a:t>
            </a:r>
            <a:r>
              <a:rPr dirty="0" sz="1200">
                <a:latin typeface="Calibri"/>
                <a:cs typeface="Calibri"/>
              </a:rPr>
              <a:t>diversas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partes.</a:t>
            </a:r>
            <a:endParaRPr sz="1200">
              <a:latin typeface="Calibri"/>
              <a:cs typeface="Calibri"/>
            </a:endParaRPr>
          </a:p>
          <a:p>
            <a:pPr algn="just" marL="76200" marR="130810" indent="448945">
              <a:lnSpc>
                <a:spcPct val="1221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primer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lugar,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decidió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asignar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pesos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cada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acuerdo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criticidad.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manera,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bobinado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posee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peso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5,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trata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un </a:t>
            </a:r>
            <a:r>
              <a:rPr dirty="0" sz="1200">
                <a:latin typeface="Calibri"/>
                <a:cs typeface="Calibri"/>
              </a:rPr>
              <a:t>elemento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máxima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criticidad,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mientras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aterramiento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(conexión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tierra)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neutro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recibió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peso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0.5,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debido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menor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impacto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relativo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 condición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general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generador.</a:t>
            </a:r>
            <a:endParaRPr sz="1200">
              <a:latin typeface="Calibri"/>
              <a:cs typeface="Calibri"/>
            </a:endParaRPr>
          </a:p>
          <a:p>
            <a:pPr algn="just" marL="76200" marR="136525" indent="448945">
              <a:lnSpc>
                <a:spcPct val="1216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similar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manera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asignaron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pesos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parámetros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condición.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este </a:t>
            </a:r>
            <a:r>
              <a:rPr dirty="0" sz="1200">
                <a:latin typeface="Calibri"/>
                <a:cs typeface="Calibri"/>
              </a:rPr>
              <a:t>caso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asignó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peso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eléctricas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bobinado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(peso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5.0),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9295" cy="5422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86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algn="just" marL="12700" marR="7620">
              <a:lnSpc>
                <a:spcPct val="122300"/>
              </a:lnSpc>
            </a:pPr>
            <a:r>
              <a:rPr dirty="0" sz="1200">
                <a:latin typeface="Calibri"/>
                <a:cs typeface="Calibri"/>
              </a:rPr>
              <a:t>seguido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3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inspecciones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visuales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3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distintas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partes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(peso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4.0). </a:t>
            </a:r>
            <a:r>
              <a:rPr dirty="0" sz="1200">
                <a:latin typeface="Calibri"/>
                <a:cs typeface="Calibri"/>
              </a:rPr>
              <a:t>Nuevamente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pone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énfasis</a:t>
            </a:r>
            <a:r>
              <a:rPr dirty="0" sz="1200" spc="3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3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estos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pesos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deben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asignados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acuerdo</a:t>
            </a:r>
            <a:r>
              <a:rPr dirty="0" sz="1200" spc="34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al </a:t>
            </a:r>
            <a:r>
              <a:rPr dirty="0" sz="1200" spc="-10">
                <a:latin typeface="Calibri"/>
                <a:cs typeface="Calibri"/>
              </a:rPr>
              <a:t>generador,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personal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condiciones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planta,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son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aplicables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manera </a:t>
            </a:r>
            <a:r>
              <a:rPr dirty="0" sz="1200">
                <a:latin typeface="Calibri"/>
                <a:cs typeface="Calibri"/>
              </a:rPr>
              <a:t>global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todos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 </a:t>
            </a:r>
            <a:r>
              <a:rPr dirty="0" sz="1200" spc="-10">
                <a:latin typeface="Calibri"/>
                <a:cs typeface="Calibri"/>
              </a:rPr>
              <a:t>generadores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central</a:t>
            </a:r>
            <a:r>
              <a:rPr dirty="0" sz="1200" spc="-10">
                <a:latin typeface="Calibri"/>
                <a:cs typeface="Calibri"/>
              </a:rPr>
              <a:t> hidroeléctrica.</a:t>
            </a:r>
            <a:endParaRPr sz="1200">
              <a:latin typeface="Calibri"/>
              <a:cs typeface="Calibri"/>
            </a:endParaRPr>
          </a:p>
          <a:p>
            <a:pPr algn="just" marL="12700" marR="6985" indent="448945">
              <a:lnSpc>
                <a:spcPct val="122200"/>
              </a:lnSpc>
              <a:spcBef>
                <a:spcPts val="590"/>
              </a:spcBef>
            </a:pPr>
            <a:r>
              <a:rPr dirty="0" sz="1200">
                <a:latin typeface="Calibri"/>
                <a:cs typeface="Calibri"/>
              </a:rPr>
              <a:t>Posteriormente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asignaron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puntajes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calidad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datos,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siguiendo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criterios presentados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capítulo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anterior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Tabla</a:t>
            </a:r>
            <a:r>
              <a:rPr dirty="0" sz="1200" spc="-2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23</a:t>
            </a:r>
            <a:r>
              <a:rPr dirty="0" sz="1200">
                <a:latin typeface="Calibri"/>
                <a:cs typeface="Calibri"/>
              </a:rPr>
              <a:t>).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caso,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peso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asignado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9, </a:t>
            </a:r>
            <a:r>
              <a:rPr dirty="0" sz="1200">
                <a:latin typeface="Calibri"/>
                <a:cs typeface="Calibri"/>
              </a:rPr>
              <a:t>usado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cojinetes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empuje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cojinetes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guía.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piezas relativamente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simples,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fácil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acceso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mantenimiento,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pruebas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inspecciones </a:t>
            </a:r>
            <a:r>
              <a:rPr dirty="0" sz="1200">
                <a:latin typeface="Calibri"/>
                <a:cs typeface="Calibri"/>
              </a:rPr>
              <a:t>realizadas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cojinetes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fáciles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ejecutar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corroborar.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otro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lado,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mayor </a:t>
            </a:r>
            <a:r>
              <a:rPr dirty="0" sz="1200">
                <a:latin typeface="Calibri"/>
                <a:cs typeface="Calibri"/>
              </a:rPr>
              <a:t>dificultad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presenta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estator,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rotor,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aterrado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neutro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eje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del </a:t>
            </a:r>
            <a:r>
              <a:rPr dirty="0" sz="1200">
                <a:latin typeface="Calibri"/>
                <a:cs typeface="Calibri"/>
              </a:rPr>
              <a:t>generador,</a:t>
            </a:r>
            <a:r>
              <a:rPr dirty="0" sz="1200" spc="40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pues</a:t>
            </a:r>
            <a:r>
              <a:rPr dirty="0" sz="1200" spc="4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aquí</a:t>
            </a:r>
            <a:r>
              <a:rPr dirty="0" sz="1200" spc="4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4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4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requieren</a:t>
            </a:r>
            <a:r>
              <a:rPr dirty="0" sz="1200" spc="4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personal</a:t>
            </a:r>
            <a:r>
              <a:rPr dirty="0" sz="1200" spc="4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calificado</a:t>
            </a:r>
            <a:r>
              <a:rPr dirty="0" sz="1200" spc="4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4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equipos</a:t>
            </a:r>
            <a:r>
              <a:rPr dirty="0" sz="1200" spc="4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mayor complejidad.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Finalmente,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núcleo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difícil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acceso,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requiere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pruebas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exigen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personal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altamente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calificado,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tanto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ejecución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interpretación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resultados,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peso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asignado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4.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Habiendo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asignado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pesos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correspondientes,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procedió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completar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tabla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evaluación 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puntuación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 condición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U3, la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cual se muestra en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Tabla</a:t>
            </a:r>
            <a:r>
              <a:rPr dirty="0" sz="1200" spc="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3" action="ppaction://hlinksldjump"/>
              </a:rPr>
              <a:t>25</a:t>
            </a:r>
            <a:r>
              <a:rPr dirty="0" sz="1200" spc="-25">
                <a:latin typeface="Calibri"/>
                <a:cs typeface="Calibri"/>
              </a:rPr>
              <a:t>.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apreciar,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sistema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ventilación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refrigeración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puntaje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bajo, </a:t>
            </a:r>
            <a:r>
              <a:rPr dirty="0" sz="1200">
                <a:latin typeface="Calibri"/>
                <a:cs typeface="Calibri"/>
              </a:rPr>
              <a:t>reflejado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adicionalmente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puntuación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4.0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requerimiento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mantenimiento, </a:t>
            </a:r>
            <a:r>
              <a:rPr dirty="0" sz="1200">
                <a:latin typeface="Calibri"/>
                <a:cs typeface="Calibri"/>
              </a:rPr>
              <a:t>debido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posibles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fugas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aceite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piping</a:t>
            </a:r>
            <a:r>
              <a:rPr dirty="0" sz="1200" spc="-20" i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lubricación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refrigeración.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Tabla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25.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315"/>
              </a:spcBef>
            </a:pPr>
            <a:r>
              <a:rPr dirty="0" sz="1200">
                <a:latin typeface="Calibri"/>
                <a:cs typeface="Calibri"/>
              </a:rPr>
              <a:t>Evaluación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0">
                <a:latin typeface="Calibri"/>
                <a:cs typeface="Calibri"/>
              </a:rPr>
              <a:t> puntuación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 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condición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U3.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899464" y="5970396"/>
          <a:ext cx="5930900" cy="35147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9560"/>
                <a:gridCol w="281940"/>
                <a:gridCol w="225425"/>
                <a:gridCol w="361314"/>
                <a:gridCol w="454025"/>
                <a:gridCol w="440689"/>
                <a:gridCol w="427989"/>
                <a:gridCol w="474979"/>
                <a:gridCol w="417195"/>
                <a:gridCol w="845819"/>
                <a:gridCol w="358139"/>
              </a:tblGrid>
              <a:tr h="14230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96570">
                        <a:lnSpc>
                          <a:spcPct val="100000"/>
                        </a:lnSpc>
                      </a:pPr>
                      <a:r>
                        <a:rPr dirty="0" sz="1000" spc="-10" b="1">
                          <a:latin typeface="Calibri"/>
                          <a:cs typeface="Calibri"/>
                        </a:rPr>
                        <a:t>Generador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estado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físico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edad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3937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 marR="350520">
                        <a:lnSpc>
                          <a:spcPct val="104400"/>
                        </a:lnSpc>
                        <a:spcBef>
                          <a:spcPts val="2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tecnología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instalada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857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 marR="245110">
                        <a:lnSpc>
                          <a:spcPct val="104400"/>
                        </a:lnSpc>
                        <a:spcBef>
                          <a:spcPts val="58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restricciones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operativas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7429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 marR="375920">
                        <a:lnSpc>
                          <a:spcPct val="104400"/>
                        </a:lnSpc>
                        <a:spcBef>
                          <a:spcPts val="54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Pruebas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eléctricas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bobinado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estator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858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Pruebas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eléctricas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rotor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825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 marR="375920">
                        <a:lnSpc>
                          <a:spcPct val="103299"/>
                        </a:lnSpc>
                        <a:spcBef>
                          <a:spcPts val="69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Pruebas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eléctricas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núcleo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estator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8826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 marR="163830">
                        <a:lnSpc>
                          <a:spcPct val="103299"/>
                        </a:lnSpc>
                        <a:spcBef>
                          <a:spcPts val="46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requerimiento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mantenimiento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5905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calidad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datos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Peso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cada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parte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0477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900" spc="-10" b="1">
                          <a:latin typeface="Calibri"/>
                          <a:cs typeface="Calibri"/>
                        </a:rPr>
                        <a:t>Bobinado</a:t>
                      </a:r>
                      <a:r>
                        <a:rPr dirty="0" sz="900" spc="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estator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65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6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6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9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7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Núcleo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estator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65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7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6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4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1.5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610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900" spc="-10" b="1">
                          <a:latin typeface="Calibri"/>
                          <a:cs typeface="Calibri"/>
                        </a:rPr>
                        <a:t>Rotor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714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203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6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203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203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9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203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7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203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9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203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7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203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2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203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900" spc="-10" b="1">
                          <a:latin typeface="Calibri"/>
                          <a:cs typeface="Calibri"/>
                        </a:rPr>
                        <a:t>Ventilación</a:t>
                      </a:r>
                      <a:r>
                        <a:rPr dirty="0" sz="900" spc="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900" spc="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refrigeración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65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4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6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7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4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4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2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900" spc="-10" b="1">
                          <a:latin typeface="Calibri"/>
                          <a:cs typeface="Calibri"/>
                        </a:rPr>
                        <a:t>Aterrado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neutro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65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7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6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7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7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0.5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Cojinete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empuje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65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6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9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9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9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1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Cojinetes</a:t>
                      </a:r>
                      <a:r>
                        <a:rPr dirty="0" sz="9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guías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65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6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9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9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9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1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Eje</a:t>
                      </a:r>
                      <a:r>
                        <a:rPr dirty="0" sz="9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generador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52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6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9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7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1.5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marL="40640" marR="320675">
                        <a:lnSpc>
                          <a:spcPct val="102200"/>
                        </a:lnSpc>
                        <a:spcBef>
                          <a:spcPts val="95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Peso</a:t>
                      </a:r>
                      <a:r>
                        <a:rPr dirty="0" sz="9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 parámetros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5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condición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4.0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2.0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5.0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2.5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1.5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2200"/>
                        </a:lnSpc>
                        <a:spcBef>
                          <a:spcPts val="95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4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final</a:t>
                      </a:r>
                      <a:r>
                        <a:rPr dirty="0" sz="900" spc="-5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5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calidad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datos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dirty="0" sz="850" spc="-20">
                          <a:latin typeface="Calibri"/>
                          <a:cs typeface="Calibri"/>
                        </a:rPr>
                        <a:t>7.10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7810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1310">
                <a:tc gridSpan="11">
                  <a:txBody>
                    <a:bodyPr/>
                    <a:lstStyle/>
                    <a:p>
                      <a:pPr marL="4743450">
                        <a:lnSpc>
                          <a:spcPct val="100000"/>
                        </a:lnSpc>
                        <a:spcBef>
                          <a:spcPts val="130"/>
                        </a:spcBef>
                        <a:tabLst>
                          <a:tab pos="5572125" algn="l"/>
                        </a:tabLst>
                      </a:pPr>
                      <a:r>
                        <a:rPr dirty="0" sz="900" spc="-10" b="1">
                          <a:latin typeface="Calibri"/>
                          <a:cs typeface="Calibri"/>
                        </a:rPr>
                        <a:t>Indicador</a:t>
                      </a:r>
                      <a:r>
                        <a:rPr dirty="0" sz="900" spc="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final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baseline="-29411" sz="1275" spc="-30">
                          <a:latin typeface="Calibri"/>
                          <a:cs typeface="Calibri"/>
                        </a:rPr>
                        <a:t>5.78</a:t>
                      </a:r>
                      <a:endParaRPr baseline="-29411" sz="1275">
                        <a:latin typeface="Calibri"/>
                        <a:cs typeface="Calibri"/>
                      </a:endParaRPr>
                    </a:p>
                    <a:p>
                      <a:pPr marL="47675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 generador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65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8025" cy="3028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87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05"/>
              </a:spcBef>
            </a:pPr>
            <a:endParaRPr sz="11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</a:pPr>
            <a:r>
              <a:rPr dirty="0" sz="1200" b="1">
                <a:latin typeface="Calibri"/>
                <a:cs typeface="Calibri"/>
              </a:rPr>
              <a:t>4.2</a:t>
            </a:r>
            <a:r>
              <a:rPr dirty="0" sz="1200" spc="5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Mantenimiento</a:t>
            </a:r>
            <a:r>
              <a:rPr dirty="0" sz="1200" spc="-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preventivo </a:t>
            </a:r>
            <a:r>
              <a:rPr dirty="0" sz="1200" spc="-25" b="1">
                <a:latin typeface="Calibri"/>
                <a:cs typeface="Calibri"/>
              </a:rPr>
              <a:t>U1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0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U1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tiene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mismas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especificaciones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U3.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Este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preventivo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debido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existencia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tendencia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aumento </a:t>
            </a:r>
            <a:r>
              <a:rPr dirty="0" sz="1200">
                <a:latin typeface="Calibri"/>
                <a:cs typeface="Calibri"/>
              </a:rPr>
              <a:t>sustancial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parciales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offline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fases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especialmente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fase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donde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llega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62.2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mbria Math"/>
                <a:cs typeface="Cambria Math"/>
              </a:rPr>
              <a:t>𝑛𝐶</a:t>
            </a:r>
            <a:r>
              <a:rPr dirty="0" sz="1200">
                <a:latin typeface="Calibri"/>
                <a:cs typeface="Calibri"/>
              </a:rPr>
              <a:t>.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tiene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cuenta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10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kV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una </a:t>
            </a:r>
            <a:r>
              <a:rPr dirty="0" sz="1200">
                <a:latin typeface="Calibri"/>
                <a:cs typeface="Calibri"/>
              </a:rPr>
              <a:t>medida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10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mbria Math"/>
                <a:cs typeface="Cambria Math"/>
              </a:rPr>
              <a:t>𝑛𝐶</a:t>
            </a:r>
            <a:r>
              <a:rPr dirty="0" sz="1200" spc="50">
                <a:latin typeface="Cambria Math"/>
                <a:cs typeface="Cambria Math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crítica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también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 considera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crítico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año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duplican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descargar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Tabla</a:t>
            </a:r>
            <a:r>
              <a:rPr dirty="0" sz="1200" spc="-3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20">
                <a:latin typeface="Calibri"/>
                <a:cs typeface="Calibri"/>
                <a:hlinkClick r:id="rId2" action="ppaction://hlinksldjump"/>
              </a:rPr>
              <a:t>26</a:t>
            </a:r>
            <a:r>
              <a:rPr dirty="0" sz="1200" spc="-20">
                <a:latin typeface="Calibri"/>
                <a:cs typeface="Calibri"/>
              </a:rPr>
              <a:t>).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dirty="0" sz="1200">
                <a:latin typeface="Calibri"/>
                <a:cs typeface="Calibri"/>
              </a:rPr>
              <a:t>Tabla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26.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1200">
                <a:latin typeface="Calibri"/>
                <a:cs typeface="Calibri"/>
              </a:rPr>
              <a:t>Valores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U1.</a:t>
            </a:r>
            <a:endParaRPr sz="1200">
              <a:latin typeface="Calibri"/>
              <a:cs typeface="Calibri"/>
            </a:endParaRPr>
          </a:p>
          <a:p>
            <a:pPr marL="3535045">
              <a:lnSpc>
                <a:spcPts val="1140"/>
              </a:lnSpc>
              <a:spcBef>
                <a:spcPts val="1170"/>
              </a:spcBef>
            </a:pPr>
            <a:r>
              <a:rPr dirty="0" sz="1100" spc="-10" b="1">
                <a:latin typeface="Calibri"/>
                <a:cs typeface="Calibri"/>
              </a:rPr>
              <a:t>Resultados</a:t>
            </a:r>
            <a:endParaRPr sz="1100">
              <a:latin typeface="Calibri"/>
              <a:cs typeface="Calibri"/>
            </a:endParaRPr>
          </a:p>
          <a:p>
            <a:pPr marL="817244">
              <a:lnSpc>
                <a:spcPts val="1140"/>
              </a:lnSpc>
            </a:pPr>
            <a:r>
              <a:rPr dirty="0" sz="1100" spc="-10" b="1">
                <a:latin typeface="Calibri"/>
                <a:cs typeface="Calibri"/>
              </a:rPr>
              <a:t>Fases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902512" y="3138182"/>
            <a:ext cx="5755640" cy="12700"/>
          </a:xfrm>
          <a:custGeom>
            <a:avLst/>
            <a:gdLst/>
            <a:ahLst/>
            <a:cxnLst/>
            <a:rect l="l" t="t" r="r" b="b"/>
            <a:pathLst>
              <a:path w="5755640" h="12700">
                <a:moveTo>
                  <a:pt x="1917433" y="0"/>
                </a:moveTo>
                <a:lnTo>
                  <a:pt x="0" y="0"/>
                </a:lnTo>
                <a:lnTo>
                  <a:pt x="0" y="12179"/>
                </a:lnTo>
                <a:lnTo>
                  <a:pt x="1917433" y="12179"/>
                </a:lnTo>
                <a:lnTo>
                  <a:pt x="1917433" y="0"/>
                </a:lnTo>
                <a:close/>
              </a:path>
              <a:path w="5755640" h="12700">
                <a:moveTo>
                  <a:pt x="1929701" y="0"/>
                </a:moveTo>
                <a:lnTo>
                  <a:pt x="1917522" y="0"/>
                </a:lnTo>
                <a:lnTo>
                  <a:pt x="1917522" y="12179"/>
                </a:lnTo>
                <a:lnTo>
                  <a:pt x="1929701" y="12179"/>
                </a:lnTo>
                <a:lnTo>
                  <a:pt x="1929701" y="0"/>
                </a:lnTo>
                <a:close/>
              </a:path>
              <a:path w="5755640" h="12700">
                <a:moveTo>
                  <a:pt x="5755589" y="0"/>
                </a:moveTo>
                <a:lnTo>
                  <a:pt x="1929714" y="0"/>
                </a:lnTo>
                <a:lnTo>
                  <a:pt x="1929714" y="12179"/>
                </a:lnTo>
                <a:lnTo>
                  <a:pt x="5755589" y="12179"/>
                </a:lnTo>
                <a:lnTo>
                  <a:pt x="57555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897940" y="3388486"/>
          <a:ext cx="5836285" cy="9512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22145"/>
                <a:gridCol w="1920239"/>
                <a:gridCol w="1917700"/>
              </a:tblGrid>
              <a:tr h="243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2014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7145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2017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7145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7490">
                <a:tc>
                  <a:txBody>
                    <a:bodyPr/>
                    <a:lstStyle/>
                    <a:p>
                      <a:pPr marL="918844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1100" spc="-50">
                          <a:latin typeface="Calibri"/>
                          <a:cs typeface="Calibri"/>
                        </a:rPr>
                        <a:t>U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7145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1120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02.78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nC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7145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0866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62.20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nC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7145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231140">
                <a:tc>
                  <a:txBody>
                    <a:bodyPr/>
                    <a:lstStyle/>
                    <a:p>
                      <a:pPr marL="9232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50">
                          <a:latin typeface="Calibri"/>
                          <a:cs typeface="Calibri"/>
                        </a:rPr>
                        <a:t>V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marL="7112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03.81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nC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marL="7086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09.70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nC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</a:tr>
              <a:tr h="238760">
                <a:tc>
                  <a:txBody>
                    <a:bodyPr/>
                    <a:lstStyle/>
                    <a:p>
                      <a:pPr marL="9004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50">
                          <a:latin typeface="Calibri"/>
                          <a:cs typeface="Calibri"/>
                        </a:rPr>
                        <a:t>W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01.00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nC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86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06.49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nC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 descr=""/>
          <p:cNvSpPr txBox="1"/>
          <p:nvPr/>
        </p:nvSpPr>
        <p:spPr>
          <a:xfrm>
            <a:off x="886764" y="4514214"/>
            <a:ext cx="5789930" cy="49485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6350" indent="448945">
              <a:lnSpc>
                <a:spcPct val="122200"/>
              </a:lnSpc>
              <a:spcBef>
                <a:spcPts val="105"/>
              </a:spcBef>
            </a:pP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posible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explicación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aumento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rápido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parciales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debía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cambio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durante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2015.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reparación </a:t>
            </a:r>
            <a:r>
              <a:rPr dirty="0" sz="1200">
                <a:latin typeface="Calibri"/>
                <a:cs typeface="Calibri"/>
              </a:rPr>
              <a:t>hecha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durante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mantenimiento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interno,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pudo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existir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ingreso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aire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bobina </a:t>
            </a:r>
            <a:r>
              <a:rPr dirty="0" sz="1200">
                <a:latin typeface="Calibri"/>
                <a:cs typeface="Calibri"/>
              </a:rPr>
              <a:t>creando altas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concentraciones</a:t>
            </a:r>
            <a:r>
              <a:rPr dirty="0" sz="1200">
                <a:latin typeface="Calibri"/>
                <a:cs typeface="Calibri"/>
              </a:rPr>
              <a:t> 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parciales.</a:t>
            </a:r>
            <a:endParaRPr sz="1200">
              <a:latin typeface="Calibri"/>
              <a:cs typeface="Calibri"/>
            </a:endParaRPr>
          </a:p>
          <a:p>
            <a:pPr algn="just" marL="12700" marR="9525" indent="448945">
              <a:lnSpc>
                <a:spcPct val="1221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poseer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tiempo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desmontaje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total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retiro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 spc="-10">
                <a:latin typeface="Calibri"/>
                <a:cs typeface="Calibri"/>
              </a:rPr>
              <a:t>pensó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retirar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cuatro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radiadores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refrigeración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poder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llegar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al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bobinado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trabajar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este.</a:t>
            </a:r>
            <a:endParaRPr sz="1200">
              <a:latin typeface="Calibri"/>
              <a:cs typeface="Calibri"/>
            </a:endParaRPr>
          </a:p>
          <a:p>
            <a:pPr marL="461645">
              <a:lnSpc>
                <a:spcPct val="100000"/>
              </a:lnSpc>
              <a:spcBef>
                <a:spcPts val="925"/>
              </a:spcBef>
            </a:pP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mantenimiento</a:t>
            </a:r>
            <a:r>
              <a:rPr dirty="0" sz="1200">
                <a:latin typeface="Calibri"/>
                <a:cs typeface="Calibri"/>
              </a:rPr>
              <a:t> fue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realizado 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01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octubre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 </a:t>
            </a:r>
            <a:r>
              <a:rPr dirty="0" sz="1200" spc="-10">
                <a:latin typeface="Calibri"/>
                <a:cs typeface="Calibri"/>
              </a:rPr>
              <a:t>2018.</a:t>
            </a:r>
            <a:endParaRPr sz="1200">
              <a:latin typeface="Calibri"/>
              <a:cs typeface="Calibri"/>
            </a:endParaRPr>
          </a:p>
          <a:p>
            <a:pPr algn="just" lvl="2" marL="366395" indent="-353695">
              <a:lnSpc>
                <a:spcPct val="100000"/>
              </a:lnSpc>
              <a:spcBef>
                <a:spcPts val="910"/>
              </a:spcBef>
              <a:buFont typeface="Calibri"/>
              <a:buAutoNum type="arabicPeriod"/>
              <a:tabLst>
                <a:tab pos="366395" algn="l"/>
              </a:tabLst>
            </a:pPr>
            <a:r>
              <a:rPr dirty="0" sz="1200" spc="-10" b="1" i="1">
                <a:latin typeface="Calibri"/>
                <a:cs typeface="Calibri"/>
              </a:rPr>
              <a:t>Inspecciones</a:t>
            </a:r>
            <a:r>
              <a:rPr dirty="0" sz="1200" spc="3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visuales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0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Primero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solamente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retiró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solo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radiador,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tuvo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acceso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bobinado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del </a:t>
            </a:r>
            <a:r>
              <a:rPr dirty="0" sz="1200">
                <a:latin typeface="Calibri"/>
                <a:cs typeface="Calibri"/>
              </a:rPr>
              <a:t>estator.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falta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espacio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retirar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realizó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inspección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visual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solamente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cabezas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encontrándose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pequeñas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parciales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cabezas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bobina </a:t>
            </a:r>
            <a:r>
              <a:rPr dirty="0" sz="1200">
                <a:latin typeface="Calibri"/>
                <a:cs typeface="Calibri"/>
              </a:rPr>
              <a:t>inferior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embargo,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podrían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origen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problema.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Además,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empalme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hecho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3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2015</a:t>
            </a:r>
            <a:r>
              <a:rPr dirty="0" sz="1200" spc="3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presentaba</a:t>
            </a:r>
            <a:r>
              <a:rPr dirty="0" sz="1200" spc="3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3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externas,</a:t>
            </a:r>
            <a:r>
              <a:rPr dirty="0" sz="1200" spc="3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mas</a:t>
            </a:r>
            <a:r>
              <a:rPr dirty="0" sz="1200" spc="3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pudo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revisar</a:t>
            </a:r>
            <a:r>
              <a:rPr dirty="0" sz="1200" spc="34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más </a:t>
            </a:r>
            <a:r>
              <a:rPr dirty="0" sz="1200">
                <a:latin typeface="Calibri"/>
                <a:cs typeface="Calibri"/>
              </a:rPr>
              <a:t>internamente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falta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espacio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tiempo.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Finalmente,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tanto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encontraron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signos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contaminación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polvo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carbón.</a:t>
            </a:r>
            <a:endParaRPr sz="1200">
              <a:latin typeface="Calibri"/>
              <a:cs typeface="Calibri"/>
            </a:endParaRPr>
          </a:p>
          <a:p>
            <a:pPr algn="just" lvl="2" marL="366395" indent="-353695">
              <a:lnSpc>
                <a:spcPct val="100000"/>
              </a:lnSpc>
              <a:spcBef>
                <a:spcPts val="925"/>
              </a:spcBef>
              <a:buFont typeface="Calibri"/>
              <a:buAutoNum type="arabicPeriod" startAt="2"/>
              <a:tabLst>
                <a:tab pos="366395" algn="l"/>
              </a:tabLst>
            </a:pPr>
            <a:r>
              <a:rPr dirty="0" sz="1200" spc="-10" b="1" i="1">
                <a:latin typeface="Calibri"/>
                <a:cs typeface="Calibri"/>
              </a:rPr>
              <a:t>Mantenimiento</a:t>
            </a:r>
            <a:r>
              <a:rPr dirty="0" sz="1200" spc="-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estator</a:t>
            </a:r>
            <a:r>
              <a:rPr dirty="0" sz="1200" spc="-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y</a:t>
            </a:r>
            <a:r>
              <a:rPr dirty="0" sz="1200" spc="-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rotor</a:t>
            </a:r>
            <a:endParaRPr sz="1200">
              <a:latin typeface="Calibri"/>
              <a:cs typeface="Calibri"/>
            </a:endParaRPr>
          </a:p>
          <a:p>
            <a:pPr algn="just" marL="12700" marR="6985" indent="448945">
              <a:lnSpc>
                <a:spcPct val="1221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utilizó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trapo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solvente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dieléctrico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SS25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limpiar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cabezas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bobinas </a:t>
            </a:r>
            <a:r>
              <a:rPr dirty="0" sz="1200">
                <a:latin typeface="Calibri"/>
                <a:cs typeface="Calibri"/>
              </a:rPr>
              <a:t>superior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inferior.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limpiar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resto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polos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hizo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uso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bastones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madera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cabezas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escobillas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solvente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limpiar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lugares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difícil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acceso.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Sin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8660" cy="3190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88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0"/>
              </a:spcBef>
            </a:pPr>
            <a:endParaRPr sz="1100">
              <a:latin typeface="Arial MT"/>
              <a:cs typeface="Arial MT"/>
            </a:endParaRPr>
          </a:p>
          <a:p>
            <a:pPr marL="12700" marR="5080">
              <a:lnSpc>
                <a:spcPct val="122600"/>
              </a:lnSpc>
            </a:pPr>
            <a:r>
              <a:rPr dirty="0" sz="1200">
                <a:latin typeface="Calibri"/>
                <a:cs typeface="Calibri"/>
              </a:rPr>
              <a:t>embargo,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poseer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suficiente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espacio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pudo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curaciones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 parciales.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10"/>
              </a:spcBef>
            </a:pPr>
            <a:r>
              <a:rPr dirty="0" sz="1200" b="1" i="1">
                <a:latin typeface="Calibri"/>
                <a:cs typeface="Calibri"/>
              </a:rPr>
              <a:t>4.2.3</a:t>
            </a:r>
            <a:r>
              <a:rPr dirty="0" sz="1200" spc="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Pruebas</a:t>
            </a:r>
            <a:r>
              <a:rPr dirty="0" sz="1200" spc="-3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eléctricas</a:t>
            </a:r>
            <a:r>
              <a:rPr dirty="0" sz="1200" spc="-3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antes</a:t>
            </a:r>
            <a:r>
              <a:rPr dirty="0" sz="1200" spc="-3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y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después</a:t>
            </a:r>
            <a:r>
              <a:rPr dirty="0" sz="1200" spc="-3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del</a:t>
            </a:r>
            <a:r>
              <a:rPr dirty="0" sz="1200" spc="-3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mantenimiento</a:t>
            </a:r>
            <a:endParaRPr sz="1200">
              <a:latin typeface="Calibri"/>
              <a:cs typeface="Calibri"/>
            </a:endParaRPr>
          </a:p>
          <a:p>
            <a:pPr algn="just" marL="12700" marR="10795" indent="448945">
              <a:lnSpc>
                <a:spcPct val="1221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falta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gestión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consiguieron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equipos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realizar </a:t>
            </a:r>
            <a:r>
              <a:rPr dirty="0" sz="1200">
                <a:latin typeface="Calibri"/>
                <a:cs typeface="Calibri"/>
              </a:rPr>
              <a:t>todas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necesarias,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solamente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hizo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las </a:t>
            </a:r>
            <a:r>
              <a:rPr dirty="0" sz="1200">
                <a:latin typeface="Calibri"/>
                <a:cs typeface="Calibri"/>
              </a:rPr>
              <a:t>fases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Apéndice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5: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eléctricas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U1.</a:t>
            </a:r>
            <a:endParaRPr sz="1200">
              <a:latin typeface="Calibri"/>
              <a:cs typeface="Calibri"/>
            </a:endParaRPr>
          </a:p>
          <a:p>
            <a:pPr algn="just" marL="12700" marR="11430" indent="448945">
              <a:lnSpc>
                <a:spcPct val="122500"/>
              </a:lnSpc>
              <a:spcBef>
                <a:spcPts val="585"/>
              </a:spcBef>
            </a:pP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obtiene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mejoró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solamente </a:t>
            </a:r>
            <a:r>
              <a:rPr dirty="0" sz="1200">
                <a:latin typeface="Calibri"/>
                <a:cs typeface="Calibri"/>
              </a:rPr>
              <a:t>limpiando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contaminación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 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-1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20">
                <a:latin typeface="Calibri"/>
                <a:cs typeface="Calibri"/>
                <a:hlinkClick r:id="rId2" action="ppaction://hlinksldjump"/>
              </a:rPr>
              <a:t>57</a:t>
            </a:r>
            <a:r>
              <a:rPr dirty="0" sz="1200" spc="-20">
                <a:latin typeface="Calibri"/>
                <a:cs typeface="Calibri"/>
              </a:rPr>
              <a:t>).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2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falta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demás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pudo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posible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determinar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certeza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estado </a:t>
            </a:r>
            <a:r>
              <a:rPr dirty="0" sz="1200">
                <a:latin typeface="Calibri"/>
                <a:cs typeface="Calibri"/>
              </a:rPr>
              <a:t>físico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descarta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problema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parciales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aún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persista,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volver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aparecer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futuro.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6312788"/>
            <a:ext cx="5789930" cy="3078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57.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Limpieza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U1</a:t>
            </a:r>
            <a:endParaRPr sz="1200">
              <a:latin typeface="Calibri"/>
              <a:cs typeface="Calibri"/>
            </a:endParaRPr>
          </a:p>
          <a:p>
            <a:pPr algn="just" lvl="2" marL="366395" indent="-353695">
              <a:lnSpc>
                <a:spcPct val="100000"/>
              </a:lnSpc>
              <a:spcBef>
                <a:spcPts val="925"/>
              </a:spcBef>
              <a:buFont typeface="Calibri"/>
              <a:buAutoNum type="arabicPeriod" startAt="4"/>
              <a:tabLst>
                <a:tab pos="366395" algn="l"/>
              </a:tabLst>
            </a:pPr>
            <a:r>
              <a:rPr dirty="0" sz="1200" spc="-10" b="1" i="1">
                <a:latin typeface="Calibri"/>
                <a:cs typeface="Calibri"/>
              </a:rPr>
              <a:t>Recomendaciones</a:t>
            </a:r>
            <a:endParaRPr sz="1200">
              <a:latin typeface="Calibri"/>
              <a:cs typeface="Calibri"/>
            </a:endParaRPr>
          </a:p>
          <a:p>
            <a:pPr algn="just" lvl="3" marL="918844" marR="6985" indent="-228600">
              <a:lnSpc>
                <a:spcPct val="121700"/>
              </a:lnSpc>
              <a:spcBef>
                <a:spcPts val="670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Dado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área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trabajo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está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restringido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cabezas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caso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del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algunas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superficies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polos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rotor,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pudo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un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minucioso.</a:t>
            </a:r>
            <a:endParaRPr sz="1200">
              <a:latin typeface="Calibri"/>
              <a:cs typeface="Calibri"/>
            </a:endParaRPr>
          </a:p>
          <a:p>
            <a:pPr algn="just" lvl="3" marL="918844" marR="7620" indent="-228600">
              <a:lnSpc>
                <a:spcPct val="121800"/>
              </a:lnSpc>
              <a:spcBef>
                <a:spcPts val="680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14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desmontaje</a:t>
            </a:r>
            <a:r>
              <a:rPr dirty="0" sz="1200" spc="12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2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radiador</a:t>
            </a:r>
            <a:r>
              <a:rPr dirty="0" sz="1200" spc="12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2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sistema</a:t>
            </a:r>
            <a:r>
              <a:rPr dirty="0" sz="1200" spc="12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14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refrigeración</a:t>
            </a:r>
            <a:r>
              <a:rPr dirty="0" sz="1200" spc="12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12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ayudó</a:t>
            </a:r>
            <a:r>
              <a:rPr dirty="0" sz="1200" spc="114">
                <a:latin typeface="Calibri"/>
                <a:cs typeface="Calibri"/>
              </a:rPr>
              <a:t>  </a:t>
            </a:r>
            <a:r>
              <a:rPr dirty="0" sz="1200" spc="-25">
                <a:latin typeface="Calibri"/>
                <a:cs typeface="Calibri"/>
              </a:rPr>
              <a:t>al </a:t>
            </a:r>
            <a:r>
              <a:rPr dirty="0" sz="1200">
                <a:latin typeface="Calibri"/>
                <a:cs typeface="Calibri"/>
              </a:rPr>
              <a:t>mantenimiento,</a:t>
            </a:r>
            <a:r>
              <a:rPr dirty="0" sz="1200" spc="4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recomienda</a:t>
            </a:r>
            <a:r>
              <a:rPr dirty="0" sz="1200" spc="4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4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tomarlo</a:t>
            </a:r>
            <a:r>
              <a:rPr dirty="0" sz="1200" spc="4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4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cuenta</a:t>
            </a:r>
            <a:r>
              <a:rPr dirty="0" sz="1200" spc="4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43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4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próximo mantenimiento</a:t>
            </a:r>
            <a:endParaRPr sz="1200">
              <a:latin typeface="Calibri"/>
              <a:cs typeface="Calibri"/>
            </a:endParaRPr>
          </a:p>
          <a:p>
            <a:pPr algn="just" lvl="3" marL="918844" marR="5080" indent="-228600">
              <a:lnSpc>
                <a:spcPct val="120800"/>
              </a:lnSpc>
              <a:spcBef>
                <a:spcPts val="700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recomienda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brevedad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posible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overhaul</a:t>
            </a:r>
            <a:r>
              <a:rPr dirty="0" sz="1200" spc="310" i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U1,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para </a:t>
            </a:r>
            <a:r>
              <a:rPr dirty="0" sz="1200">
                <a:latin typeface="Calibri"/>
                <a:cs typeface="Calibri"/>
              </a:rPr>
              <a:t>subsanar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encontradas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estator.</a:t>
            </a:r>
            <a:endParaRPr sz="1200">
              <a:latin typeface="Calibri"/>
              <a:cs typeface="Calibri"/>
            </a:endParaRPr>
          </a:p>
          <a:p>
            <a:pPr algn="just" lvl="3" marL="918844" marR="13335" indent="-228600">
              <a:lnSpc>
                <a:spcPct val="121700"/>
              </a:lnSpc>
              <a:spcBef>
                <a:spcPts val="680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Gestionar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mejor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herramientas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equipos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eléctricas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poder </a:t>
            </a:r>
            <a:r>
              <a:rPr dirty="0" sz="1200">
                <a:latin typeface="Calibri"/>
                <a:cs typeface="Calibri"/>
              </a:rPr>
              <a:t>hacer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mejor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evaluación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41804" y="3736847"/>
            <a:ext cx="4069079" cy="2495168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8660" cy="46056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89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05"/>
              </a:spcBef>
            </a:pPr>
            <a:endParaRPr sz="11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</a:pPr>
            <a:r>
              <a:rPr dirty="0" sz="1200" b="1" i="1">
                <a:latin typeface="Calibri"/>
                <a:cs typeface="Calibri"/>
              </a:rPr>
              <a:t>4.2.5</a:t>
            </a:r>
            <a:r>
              <a:rPr dirty="0" sz="1200" spc="3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Evaluación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y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puntuación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la</a:t>
            </a:r>
            <a:r>
              <a:rPr dirty="0" sz="1200" spc="-1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unidad</a:t>
            </a:r>
            <a:r>
              <a:rPr dirty="0" sz="1200" spc="-10" b="1" i="1">
                <a:latin typeface="Calibri"/>
                <a:cs typeface="Calibri"/>
              </a:rPr>
              <a:t> </a:t>
            </a:r>
            <a:r>
              <a:rPr dirty="0" sz="1200" spc="-25" b="1" i="1">
                <a:latin typeface="Calibri"/>
                <a:cs typeface="Calibri"/>
              </a:rPr>
              <a:t>U1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Tabla</a:t>
            </a:r>
            <a:r>
              <a:rPr dirty="0" sz="1200" spc="14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27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presenta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cuadro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resumen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evaluación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puntuación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 generador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U3.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Similar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 caso anterior,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evaluación fue ejecutada </a:t>
            </a:r>
            <a:r>
              <a:rPr dirty="0" sz="1200" spc="-10">
                <a:latin typeface="Calibri"/>
                <a:cs typeface="Calibri"/>
              </a:rPr>
              <a:t>posterior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tareas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tuvieron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 mismos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criterios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pesos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utilizar.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excepción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modificación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peso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puntaje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restricciones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operativas,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2.0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U1,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debido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potencia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menor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desarrollada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U1.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Otro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-25">
                <a:latin typeface="Calibri"/>
                <a:cs typeface="Calibri"/>
              </a:rPr>
              <a:t> que </a:t>
            </a:r>
            <a:r>
              <a:rPr dirty="0" sz="1200">
                <a:latin typeface="Calibri"/>
                <a:cs typeface="Calibri"/>
              </a:rPr>
              <a:t>influye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ponderación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relacionado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cuales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pudieron solucionarse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planificó</a:t>
            </a:r>
            <a:r>
              <a:rPr dirty="0" sz="1200" spc="-10">
                <a:latin typeface="Calibri"/>
                <a:cs typeface="Calibri"/>
              </a:rPr>
              <a:t> originalmente.</a:t>
            </a:r>
            <a:endParaRPr sz="1200">
              <a:latin typeface="Calibri"/>
              <a:cs typeface="Calibri"/>
            </a:endParaRPr>
          </a:p>
          <a:p>
            <a:pPr algn="just" marL="12700" marR="10160" indent="448945">
              <a:lnSpc>
                <a:spcPct val="122100"/>
              </a:lnSpc>
              <a:spcBef>
                <a:spcPts val="590"/>
              </a:spcBef>
            </a:pP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general,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U1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relativamente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bajos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sistema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ventilación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y </a:t>
            </a:r>
            <a:r>
              <a:rPr dirty="0" sz="1200">
                <a:latin typeface="Calibri"/>
                <a:cs typeface="Calibri"/>
              </a:rPr>
              <a:t>refrigeración.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Respecto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requerimientos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mantenimiento,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bobinado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sistema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ventilación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refrigeración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presentan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puntaje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5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4,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respectivamente, </a:t>
            </a:r>
            <a:r>
              <a:rPr dirty="0" sz="1200">
                <a:latin typeface="Calibri"/>
                <a:cs typeface="Calibri"/>
              </a:rPr>
              <a:t>reflejando</a:t>
            </a:r>
            <a:r>
              <a:rPr dirty="0" sz="1200" spc="3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3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comentado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anteriormente</a:t>
            </a:r>
            <a:r>
              <a:rPr dirty="0" sz="1200" spc="3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respecto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3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restricciones</a:t>
            </a:r>
            <a:r>
              <a:rPr dirty="0" sz="1200" spc="3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3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tareas</a:t>
            </a:r>
            <a:r>
              <a:rPr dirty="0" sz="1200" spc="38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cabezas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poco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impacto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desmontaje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radiador.</a:t>
            </a:r>
            <a:endParaRPr sz="1200">
              <a:latin typeface="Calibri"/>
              <a:cs typeface="Calibri"/>
            </a:endParaRPr>
          </a:p>
          <a:p>
            <a:pPr algn="just" marL="12700" marR="12065" indent="448945">
              <a:lnSpc>
                <a:spcPct val="121700"/>
              </a:lnSpc>
              <a:spcBef>
                <a:spcPts val="615"/>
              </a:spcBef>
            </a:pP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puntaje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final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U1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4.49,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reflejando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necesidad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overhaul</a:t>
            </a:r>
            <a:r>
              <a:rPr dirty="0" sz="1200" spc="-15" i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brevedad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posible.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Calibri"/>
                <a:cs typeface="Calibri"/>
              </a:rPr>
              <a:t>Tabla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27.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1200">
                <a:latin typeface="Calibri"/>
                <a:cs typeface="Calibri"/>
              </a:rPr>
              <a:t>Evaluación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puntuación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condición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U1.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899464" y="5153278"/>
          <a:ext cx="5930900" cy="35147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9560"/>
                <a:gridCol w="281940"/>
                <a:gridCol w="225425"/>
                <a:gridCol w="361314"/>
                <a:gridCol w="454025"/>
                <a:gridCol w="440689"/>
                <a:gridCol w="427989"/>
                <a:gridCol w="474979"/>
                <a:gridCol w="417195"/>
                <a:gridCol w="845819"/>
                <a:gridCol w="358139"/>
              </a:tblGrid>
              <a:tr h="14236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965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000" spc="-10" b="1">
                          <a:latin typeface="Calibri"/>
                          <a:cs typeface="Calibri"/>
                        </a:rPr>
                        <a:t>Generador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estado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físico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edad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3937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 marR="350520">
                        <a:lnSpc>
                          <a:spcPct val="104400"/>
                        </a:lnSpc>
                        <a:spcBef>
                          <a:spcPts val="2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tecnología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instalada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857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 marR="245110">
                        <a:lnSpc>
                          <a:spcPct val="104400"/>
                        </a:lnSpc>
                        <a:spcBef>
                          <a:spcPts val="58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restricciones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operativas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7429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 marR="376555">
                        <a:lnSpc>
                          <a:spcPct val="104400"/>
                        </a:lnSpc>
                        <a:spcBef>
                          <a:spcPts val="54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Pruebas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eléctricas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bobinado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estator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858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Pruebas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eléctricas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rotor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825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 marR="376555">
                        <a:lnSpc>
                          <a:spcPct val="103299"/>
                        </a:lnSpc>
                        <a:spcBef>
                          <a:spcPts val="69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Pruebas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eléctricas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núcleo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estator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8826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 marR="163830">
                        <a:lnSpc>
                          <a:spcPct val="103299"/>
                        </a:lnSpc>
                        <a:spcBef>
                          <a:spcPts val="46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requerimiento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mantenimiento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5905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calidad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datos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Peso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cada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parte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0477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900" spc="-10" b="1">
                          <a:latin typeface="Calibri"/>
                          <a:cs typeface="Calibri"/>
                        </a:rPr>
                        <a:t>Bobinado</a:t>
                      </a:r>
                      <a:r>
                        <a:rPr dirty="0" sz="900" spc="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estator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65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4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6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4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7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Núcleo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estator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65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6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6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7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4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1.5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900" spc="-10" b="1">
                          <a:latin typeface="Calibri"/>
                          <a:cs typeface="Calibri"/>
                        </a:rPr>
                        <a:t>Rotor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65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6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6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9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9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7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2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900" spc="-10" b="1">
                          <a:latin typeface="Calibri"/>
                          <a:cs typeface="Calibri"/>
                        </a:rPr>
                        <a:t>Ventilación</a:t>
                      </a:r>
                      <a:r>
                        <a:rPr dirty="0" sz="900" spc="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900" spc="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refrigeración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65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4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6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7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4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4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2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900" spc="-10" b="1">
                          <a:latin typeface="Calibri"/>
                          <a:cs typeface="Calibri"/>
                        </a:rPr>
                        <a:t>Aterrado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neutro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65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6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6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7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7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0.5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224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Cojinete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empuje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65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6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9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9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9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1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610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Cojinetes</a:t>
                      </a:r>
                      <a:r>
                        <a:rPr dirty="0" sz="9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guías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52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6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9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9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9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1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Eje</a:t>
                      </a:r>
                      <a:r>
                        <a:rPr dirty="0" sz="9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generador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52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6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9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7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1.5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marL="40640" marR="320675">
                        <a:lnSpc>
                          <a:spcPct val="102200"/>
                        </a:lnSpc>
                        <a:spcBef>
                          <a:spcPts val="95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Peso</a:t>
                      </a:r>
                      <a:r>
                        <a:rPr dirty="0" sz="9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 parámetros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5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condición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4.0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2.0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2.0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5.0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2.5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1.5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 marR="12065" indent="13335">
                        <a:lnSpc>
                          <a:spcPct val="102200"/>
                        </a:lnSpc>
                        <a:spcBef>
                          <a:spcPts val="95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4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final</a:t>
                      </a:r>
                      <a:r>
                        <a:rPr dirty="0" sz="900" spc="-5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5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calidad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datos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dirty="0" sz="850" spc="-20">
                          <a:latin typeface="Calibri"/>
                          <a:cs typeface="Calibri"/>
                        </a:rPr>
                        <a:t>7.10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7810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1310">
                <a:tc gridSpan="11">
                  <a:txBody>
                    <a:bodyPr/>
                    <a:lstStyle/>
                    <a:p>
                      <a:pPr marL="4743450">
                        <a:lnSpc>
                          <a:spcPct val="100000"/>
                        </a:lnSpc>
                        <a:spcBef>
                          <a:spcPts val="130"/>
                        </a:spcBef>
                        <a:tabLst>
                          <a:tab pos="5572125" algn="l"/>
                        </a:tabLst>
                      </a:pPr>
                      <a:r>
                        <a:rPr dirty="0" sz="900" spc="-10" b="1">
                          <a:latin typeface="Calibri"/>
                          <a:cs typeface="Calibri"/>
                        </a:rPr>
                        <a:t>Indicador</a:t>
                      </a:r>
                      <a:r>
                        <a:rPr dirty="0" sz="900" spc="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final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baseline="-29411" sz="1275" spc="-30">
                          <a:latin typeface="Calibri"/>
                          <a:cs typeface="Calibri"/>
                        </a:rPr>
                        <a:t>4.49</a:t>
                      </a:r>
                      <a:endParaRPr baseline="-29411" sz="1275">
                        <a:latin typeface="Calibri"/>
                        <a:cs typeface="Calibri"/>
                      </a:endParaRPr>
                    </a:p>
                    <a:p>
                      <a:pPr marL="476758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 generador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65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4" name="object 4" descr=""/>
          <p:cNvSpPr txBox="1"/>
          <p:nvPr/>
        </p:nvSpPr>
        <p:spPr>
          <a:xfrm>
            <a:off x="886764" y="8809481"/>
            <a:ext cx="5789295" cy="731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Calibri"/>
                <a:cs typeface="Calibri"/>
              </a:rPr>
              <a:t>4.2.6</a:t>
            </a:r>
            <a:r>
              <a:rPr dirty="0" sz="1200" spc="5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Instalación</a:t>
            </a:r>
            <a:r>
              <a:rPr dirty="0" sz="1200" spc="-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 </a:t>
            </a:r>
            <a:r>
              <a:rPr dirty="0" sz="1200" spc="-10" b="1" i="1">
                <a:latin typeface="Calibri"/>
                <a:cs typeface="Calibri"/>
              </a:rPr>
              <a:t>descargas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parciales</a:t>
            </a:r>
            <a:r>
              <a:rPr dirty="0" sz="1200" spc="-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online</a:t>
            </a:r>
            <a:endParaRPr sz="1200">
              <a:latin typeface="Calibri"/>
              <a:cs typeface="Calibri"/>
            </a:endParaRPr>
          </a:p>
          <a:p>
            <a:pPr marL="12700" marR="5080" indent="448945">
              <a:lnSpc>
                <a:spcPct val="1216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abril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2019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instaló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equipo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necesario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monitoreo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online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 realizó una medida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 offline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Tabla 28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4" action="ppaction://hlinksldjump"/>
              </a:rPr>
              <a:t>Figura</a:t>
            </a:r>
            <a:r>
              <a:rPr dirty="0" sz="1200" spc="-5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 spc="-20">
                <a:latin typeface="Calibri"/>
                <a:cs typeface="Calibri"/>
                <a:hlinkClick r:id="rId4" action="ppaction://hlinksldjump"/>
              </a:rPr>
              <a:t>58</a:t>
            </a:r>
            <a:r>
              <a:rPr dirty="0" sz="1200" spc="-20">
                <a:latin typeface="Calibri"/>
                <a:cs typeface="Calibri"/>
              </a:rPr>
              <a:t>).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90565" cy="5937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90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0"/>
              </a:spcBef>
            </a:pPr>
            <a:endParaRPr sz="1100">
              <a:latin typeface="Arial MT"/>
              <a:cs typeface="Arial MT"/>
            </a:endParaRPr>
          </a:p>
          <a:p>
            <a:pPr algn="just" marL="12700" marR="6985">
              <a:lnSpc>
                <a:spcPct val="122600"/>
              </a:lnSpc>
            </a:pP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encontró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valores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eran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muy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bajos,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incluso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inferiores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los </a:t>
            </a:r>
            <a:r>
              <a:rPr dirty="0" sz="1200">
                <a:latin typeface="Calibri"/>
                <a:cs typeface="Calibri"/>
              </a:rPr>
              <a:t>valores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offline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reportados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año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2014.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Esto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podría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explicar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debido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diferencias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estos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dos </a:t>
            </a:r>
            <a:r>
              <a:rPr dirty="0" sz="1200" spc="-10">
                <a:latin typeface="Calibri"/>
                <a:cs typeface="Calibri"/>
              </a:rPr>
              <a:t>ensayos: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online,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tomar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valores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durante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operación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tiene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que,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fase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cercanas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punto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neutro,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trabajo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muy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pequeño, </a:t>
            </a:r>
            <a:r>
              <a:rPr dirty="0" sz="1200">
                <a:latin typeface="Calibri"/>
                <a:cs typeface="Calibri"/>
              </a:rPr>
              <a:t>mientras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fase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cercanas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salida tienen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 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trabajo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alto,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haciendo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ciertas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estén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sometidas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menor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estrés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eléctrico. </a:t>
            </a:r>
            <a:r>
              <a:rPr dirty="0" sz="1200">
                <a:latin typeface="Calibri"/>
                <a:cs typeface="Calibri"/>
              </a:rPr>
              <a:t>Por otro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lado,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offline, al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inyectar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fuente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externa constante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todas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presentan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mismo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tanto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mismo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estrés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eléctrico.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Debido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valores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directamente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proporcionales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al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trabajo,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explicaría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origen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diferencia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lecturas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pruebas,</a:t>
            </a:r>
            <a:r>
              <a:rPr dirty="0" sz="1200" spc="-50">
                <a:latin typeface="Calibri"/>
                <a:cs typeface="Calibri"/>
              </a:rPr>
              <a:t> y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las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fallas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parciales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reparación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2015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siguiesen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existiendo,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cercanas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neutro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haciendo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noten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offline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desaparezcan </a:t>
            </a:r>
            <a:r>
              <a:rPr dirty="0" sz="1200">
                <a:latin typeface="Calibri"/>
                <a:cs typeface="Calibri"/>
              </a:rPr>
              <a:t>en las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 online.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verificar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 se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debería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 una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inspección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visual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exhaustiva </a:t>
            </a:r>
            <a:r>
              <a:rPr dirty="0" sz="1200">
                <a:latin typeface="Calibri"/>
                <a:cs typeface="Calibri"/>
              </a:rPr>
              <a:t>cerca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neutro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verificar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reparación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2015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está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cerca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neutro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es </a:t>
            </a:r>
            <a:r>
              <a:rPr dirty="0" sz="1200">
                <a:latin typeface="Calibri"/>
                <a:cs typeface="Calibri"/>
              </a:rPr>
              <a:t>posible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verificar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existen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descargar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internas.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trabajo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programado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para </a:t>
            </a:r>
            <a:r>
              <a:rPr dirty="0" sz="1200">
                <a:latin typeface="Calibri"/>
                <a:cs typeface="Calibri"/>
              </a:rPr>
              <a:t>ejecutarse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principios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2020.</a:t>
            </a:r>
            <a:endParaRPr sz="1200">
              <a:latin typeface="Calibri"/>
              <a:cs typeface="Calibri"/>
            </a:endParaRPr>
          </a:p>
          <a:p>
            <a:pPr algn="just" marL="12700" marR="10160" indent="448945">
              <a:lnSpc>
                <a:spcPct val="1217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20">
                <a:latin typeface="Calibri"/>
                <a:cs typeface="Calibri"/>
              </a:rPr>
              <a:t> esto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se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concluye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que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tener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una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correcta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interpretación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parciales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offline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online</a:t>
            </a:r>
            <a:r>
              <a:rPr dirty="0" sz="1200" spc="-10">
                <a:latin typeface="Calibri"/>
                <a:cs typeface="Calibri"/>
              </a:rPr>
              <a:t> juntas.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Tabla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28.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315"/>
              </a:spcBef>
            </a:pPr>
            <a:r>
              <a:rPr dirty="0" sz="1200" spc="-10">
                <a:latin typeface="Calibri"/>
                <a:cs typeface="Calibri"/>
              </a:rPr>
              <a:t>Descargas parciales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offline G1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2019.</a:t>
            </a:r>
            <a:endParaRPr sz="1200">
              <a:latin typeface="Calibri"/>
              <a:cs typeface="Calibri"/>
            </a:endParaRPr>
          </a:p>
          <a:p>
            <a:pPr marL="3322954">
              <a:lnSpc>
                <a:spcPts val="1140"/>
              </a:lnSpc>
              <a:spcBef>
                <a:spcPts val="1165"/>
              </a:spcBef>
            </a:pPr>
            <a:r>
              <a:rPr dirty="0" sz="1100" spc="-10" b="1">
                <a:latin typeface="Calibri"/>
                <a:cs typeface="Calibri"/>
              </a:rPr>
              <a:t>Resultados</a:t>
            </a:r>
            <a:endParaRPr sz="1100">
              <a:latin typeface="Calibri"/>
              <a:cs typeface="Calibri"/>
            </a:endParaRPr>
          </a:p>
          <a:p>
            <a:pPr marL="603885">
              <a:lnSpc>
                <a:spcPts val="1140"/>
              </a:lnSpc>
            </a:pPr>
            <a:r>
              <a:rPr dirty="0" sz="1100" spc="-10" b="1">
                <a:latin typeface="Calibri"/>
                <a:cs typeface="Calibri"/>
              </a:rPr>
              <a:t>Fases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99464" y="6046609"/>
            <a:ext cx="5761990" cy="12700"/>
          </a:xfrm>
          <a:custGeom>
            <a:avLst/>
            <a:gdLst/>
            <a:ahLst/>
            <a:cxnLst/>
            <a:rect l="l" t="t" r="r" b="b"/>
            <a:pathLst>
              <a:path w="5761990" h="12700">
                <a:moveTo>
                  <a:pt x="1496822" y="0"/>
                </a:moveTo>
                <a:lnTo>
                  <a:pt x="0" y="0"/>
                </a:lnTo>
                <a:lnTo>
                  <a:pt x="0" y="12179"/>
                </a:lnTo>
                <a:lnTo>
                  <a:pt x="1496822" y="12179"/>
                </a:lnTo>
                <a:lnTo>
                  <a:pt x="1496822" y="0"/>
                </a:lnTo>
                <a:close/>
              </a:path>
              <a:path w="5761990" h="12700">
                <a:moveTo>
                  <a:pt x="1509077" y="0"/>
                </a:moveTo>
                <a:lnTo>
                  <a:pt x="1496898" y="0"/>
                </a:lnTo>
                <a:lnTo>
                  <a:pt x="1496898" y="12179"/>
                </a:lnTo>
                <a:lnTo>
                  <a:pt x="1509077" y="12179"/>
                </a:lnTo>
                <a:lnTo>
                  <a:pt x="1509077" y="0"/>
                </a:lnTo>
                <a:close/>
              </a:path>
              <a:path w="5761990" h="12700">
                <a:moveTo>
                  <a:pt x="5761685" y="0"/>
                </a:moveTo>
                <a:lnTo>
                  <a:pt x="1509090" y="0"/>
                </a:lnTo>
                <a:lnTo>
                  <a:pt x="1509090" y="12179"/>
                </a:lnTo>
                <a:lnTo>
                  <a:pt x="5761685" y="12179"/>
                </a:lnTo>
                <a:lnTo>
                  <a:pt x="57616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894892" y="6296532"/>
          <a:ext cx="5842635" cy="9512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01775"/>
                <a:gridCol w="2132965"/>
                <a:gridCol w="2131694"/>
              </a:tblGrid>
              <a:tr h="243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2017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7145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1100" spc="-20">
                          <a:latin typeface="Calibri"/>
                          <a:cs typeface="Calibri"/>
                        </a:rPr>
                        <a:t>2019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7145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7490"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1100" spc="-50">
                          <a:latin typeface="Calibri"/>
                          <a:cs typeface="Calibri"/>
                        </a:rPr>
                        <a:t>U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7145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5280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62.2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nC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7145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1597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73.48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nC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7145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231140"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50">
                          <a:latin typeface="Calibri"/>
                          <a:cs typeface="Calibri"/>
                        </a:rPr>
                        <a:t>V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marL="81661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09.70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nC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marL="8159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09.62</a:t>
                      </a:r>
                      <a:r>
                        <a:rPr dirty="0" sz="11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nC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</a:tr>
              <a:tr h="238760"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 spc="-50">
                          <a:latin typeface="Calibri"/>
                          <a:cs typeface="Calibri"/>
                        </a:rPr>
                        <a:t>W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661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06.49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nC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59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13.10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nC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795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91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3570858"/>
            <a:ext cx="5786755" cy="34931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58.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Descargas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parciales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online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G1</a:t>
            </a:r>
            <a:r>
              <a:rPr dirty="0" sz="1200" spc="-20">
                <a:latin typeface="Calibri"/>
                <a:cs typeface="Calibri"/>
              </a:rPr>
              <a:t> 2019</a:t>
            </a:r>
            <a:endParaRPr sz="1200">
              <a:latin typeface="Calibri"/>
              <a:cs typeface="Calibri"/>
            </a:endParaRPr>
          </a:p>
          <a:p>
            <a:pPr algn="just" lvl="1" marL="249554" indent="-236854">
              <a:lnSpc>
                <a:spcPct val="100000"/>
              </a:lnSpc>
              <a:spcBef>
                <a:spcPts val="925"/>
              </a:spcBef>
              <a:buFont typeface="Calibri"/>
              <a:buAutoNum type="arabicPeriod" startAt="3"/>
              <a:tabLst>
                <a:tab pos="249554" algn="l"/>
              </a:tabLst>
            </a:pPr>
            <a:r>
              <a:rPr dirty="0" sz="1200" b="1">
                <a:latin typeface="Calibri"/>
                <a:cs typeface="Calibri"/>
              </a:rPr>
              <a:t>Reparación</a:t>
            </a:r>
            <a:r>
              <a:rPr dirty="0" sz="1200" spc="-4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por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emergencia</a:t>
            </a:r>
            <a:r>
              <a:rPr dirty="0" sz="1200" spc="-45" b="1">
                <a:latin typeface="Calibri"/>
                <a:cs typeface="Calibri"/>
              </a:rPr>
              <a:t> </a:t>
            </a:r>
            <a:r>
              <a:rPr dirty="0" sz="1200" spc="-25" b="1">
                <a:latin typeface="Calibri"/>
                <a:cs typeface="Calibri"/>
              </a:rPr>
              <a:t>U4</a:t>
            </a:r>
            <a:endParaRPr sz="1200">
              <a:latin typeface="Calibri"/>
              <a:cs typeface="Calibri"/>
            </a:endParaRPr>
          </a:p>
          <a:p>
            <a:pPr algn="just" marL="12700" marR="6985" indent="448945">
              <a:lnSpc>
                <a:spcPct val="122100"/>
              </a:lnSpc>
              <a:spcBef>
                <a:spcPts val="590"/>
              </a:spcBef>
            </a:pP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reparación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origina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mala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operación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compuerta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desagüe </a:t>
            </a:r>
            <a:r>
              <a:rPr dirty="0" sz="1200">
                <a:latin typeface="Calibri"/>
                <a:cs typeface="Calibri"/>
              </a:rPr>
              <a:t>inundando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estator,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excitatriz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eje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horizontal.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10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MW,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nominal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10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KV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excitación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diodos</a:t>
            </a:r>
            <a:r>
              <a:rPr dirty="0" sz="1200" spc="-10">
                <a:latin typeface="Calibri"/>
                <a:cs typeface="Calibri"/>
              </a:rPr>
              <a:t> giratorios.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Calibri"/>
              <a:cs typeface="Calibri"/>
            </a:endParaRPr>
          </a:p>
          <a:p>
            <a:pPr algn="just" lvl="2" marL="366395" indent="-353695">
              <a:lnSpc>
                <a:spcPct val="100000"/>
              </a:lnSpc>
              <a:buFont typeface="Calibri"/>
              <a:buAutoNum type="arabicPeriod"/>
              <a:tabLst>
                <a:tab pos="366395" algn="l"/>
              </a:tabLst>
            </a:pPr>
            <a:r>
              <a:rPr dirty="0" sz="1200" spc="-10" b="1" i="1">
                <a:latin typeface="Calibri"/>
                <a:cs typeface="Calibri"/>
              </a:rPr>
              <a:t>Inspecciones</a:t>
            </a:r>
            <a:r>
              <a:rPr dirty="0" sz="1200" spc="3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visuales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2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vez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 generador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desmontado 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procedió 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inspección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visual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en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 rotor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59</a:t>
            </a:r>
            <a:r>
              <a:rPr dirty="0" sz="1200">
                <a:latin typeface="Calibri"/>
                <a:cs typeface="Calibri"/>
              </a:rPr>
              <a:t>).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 rotor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 encontró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 pintura </a:t>
            </a:r>
            <a:r>
              <a:rPr dirty="0" sz="1200" spc="-10">
                <a:latin typeface="Calibri"/>
                <a:cs typeface="Calibri"/>
              </a:rPr>
              <a:t>estaba </a:t>
            </a:r>
            <a:r>
              <a:rPr dirty="0" sz="1200">
                <a:latin typeface="Calibri"/>
                <a:cs typeface="Calibri"/>
              </a:rPr>
              <a:t>deteriorada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especialmente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polos,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presentaba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fallas,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encontró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varios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puntos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golpes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despintados,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 los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residuos que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golpearon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fuerza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centrífuga,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además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encontró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simple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vista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cabeza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-4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" action="ppaction://hlinksldjump"/>
              </a:rPr>
              <a:t>60</a:t>
            </a:r>
            <a:r>
              <a:rPr dirty="0" sz="1200" spc="-10">
                <a:latin typeface="Calibri"/>
                <a:cs typeface="Calibri"/>
              </a:rPr>
              <a:t>);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lograba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dimensión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daño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procedió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abrir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mencionada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concluyéndose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estaba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rota.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Así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mismo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encontraron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múltiples </a:t>
            </a:r>
            <a:r>
              <a:rPr dirty="0" sz="1200">
                <a:latin typeface="Calibri"/>
                <a:cs typeface="Calibri"/>
              </a:rPr>
              <a:t>cuñas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Figura</a:t>
            </a:r>
            <a:r>
              <a:rPr dirty="0" sz="1200" spc="-1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20">
                <a:latin typeface="Calibri"/>
                <a:cs typeface="Calibri"/>
                <a:hlinkClick r:id="rId3" action="ppaction://hlinksldjump"/>
              </a:rPr>
              <a:t>61</a:t>
            </a:r>
            <a:r>
              <a:rPr dirty="0" sz="1200" spc="-20">
                <a:latin typeface="Calibri"/>
                <a:cs typeface="Calibri"/>
              </a:rPr>
              <a:t>).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0430" y="899794"/>
            <a:ext cx="5759450" cy="2590800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92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731135" y="4962270"/>
            <a:ext cx="21005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59.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inicial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10">
                <a:latin typeface="Calibri"/>
                <a:cs typeface="Calibri"/>
              </a:rPr>
              <a:t> rotor.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962782" y="8638793"/>
            <a:ext cx="16338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60.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dañada.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7529" y="899794"/>
            <a:ext cx="3901440" cy="397255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63089" y="5357240"/>
            <a:ext cx="3833749" cy="3194685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93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5004942"/>
            <a:ext cx="5789295" cy="4310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61.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Ejemplo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daños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cuñas</a:t>
            </a:r>
            <a:r>
              <a:rPr dirty="0" sz="1200" spc="-10" i="1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19"/>
              </a:spcBef>
            </a:pPr>
            <a:r>
              <a:rPr dirty="0" sz="1200" b="1" i="1">
                <a:latin typeface="Calibri"/>
                <a:cs typeface="Calibri"/>
              </a:rPr>
              <a:t>4.3.2</a:t>
            </a:r>
            <a:r>
              <a:rPr dirty="0" sz="1200" spc="1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Pruebas</a:t>
            </a:r>
            <a:r>
              <a:rPr dirty="0" sz="1200" spc="-4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eléctricas</a:t>
            </a:r>
            <a:r>
              <a:rPr dirty="0" sz="1200" spc="-4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al</a:t>
            </a:r>
            <a:r>
              <a:rPr dirty="0" sz="1200" spc="-4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generador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600"/>
              </a:spcBef>
            </a:pP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verificar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hicieron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eléctricas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con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finalidad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comprobar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daños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vistos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inspección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visual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eran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únicos.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resultado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resistencia,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están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Apéndice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6,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fase-</a:t>
            </a:r>
            <a:r>
              <a:rPr dirty="0" sz="1200">
                <a:latin typeface="Calibri"/>
                <a:cs typeface="Calibri"/>
              </a:rPr>
              <a:t>tierra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Apéndice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7,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 bobina-</a:t>
            </a:r>
            <a:r>
              <a:rPr dirty="0" sz="1200">
                <a:latin typeface="Calibri"/>
                <a:cs typeface="Calibri"/>
              </a:rPr>
              <a:t>tierra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Apéndice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8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impedancia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 Apéndice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9.</a:t>
            </a:r>
            <a:endParaRPr sz="1200">
              <a:latin typeface="Calibri"/>
              <a:cs typeface="Calibri"/>
            </a:endParaRPr>
          </a:p>
          <a:p>
            <a:pPr algn="just" marL="12700" marR="5715" indent="448945">
              <a:lnSpc>
                <a:spcPct val="1221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impedancia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consiste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inyectar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220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Vac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conexión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del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donde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inicialmente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conexión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desde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excitatriz,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posteriormente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medir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cada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polo.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mediciones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indicar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presentan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mismo </a:t>
            </a:r>
            <a:r>
              <a:rPr dirty="0" sz="1200">
                <a:latin typeface="Calibri"/>
                <a:cs typeface="Calibri"/>
              </a:rPr>
              <a:t>voltaje,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concluir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todos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tienen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misma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impedancia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equilibrio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estos. Las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medidas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voltaje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los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polos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hicieron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medio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pequeño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agujero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los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cables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conexiones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polos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suficientemente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grandes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punta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un </a:t>
            </a:r>
            <a:r>
              <a:rPr dirty="0" sz="1200">
                <a:latin typeface="Calibri"/>
                <a:cs typeface="Calibri"/>
              </a:rPr>
              <a:t>multímetro.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señalar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vez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acabadas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agujeros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deben </a:t>
            </a:r>
            <a:r>
              <a:rPr dirty="0" sz="1200">
                <a:latin typeface="Calibri"/>
                <a:cs typeface="Calibri"/>
              </a:rPr>
              <a:t>rellenar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resina,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cinta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fibra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vidrio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T019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pintar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barniz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10" i="1">
                <a:latin typeface="Calibri"/>
                <a:cs typeface="Calibri"/>
              </a:rPr>
              <a:t>antiflash</a:t>
            </a:r>
            <a:r>
              <a:rPr dirty="0" sz="1200" spc="-1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 algn="just" marL="12700" marR="10795" indent="448945">
              <a:lnSpc>
                <a:spcPct val="1221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aseguró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solamente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estaba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 cuanto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aislamiento,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bobinado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estaba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crítico;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pero,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encontró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marcaba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tierra.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7370" y="899794"/>
            <a:ext cx="3925570" cy="4025010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9930" cy="86252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94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05"/>
              </a:spcBef>
            </a:pPr>
            <a:endParaRPr sz="110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</a:pPr>
            <a:r>
              <a:rPr dirty="0" sz="1200" b="1" i="1">
                <a:latin typeface="Calibri"/>
                <a:cs typeface="Calibri"/>
              </a:rPr>
              <a:t>4.3.3</a:t>
            </a:r>
            <a:r>
              <a:rPr dirty="0" sz="1200" spc="2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Primera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reparación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3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estator</a:t>
            </a:r>
            <a:r>
              <a:rPr dirty="0" sz="1200" spc="-3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y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spc="-20" b="1" i="1">
                <a:latin typeface="Calibri"/>
                <a:cs typeface="Calibri"/>
              </a:rPr>
              <a:t>rotor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equipo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M&amp;M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llegó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apoyar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reparación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junto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ellos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decidió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reparación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dañada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soldando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rota.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existen </a:t>
            </a:r>
            <a:r>
              <a:rPr dirty="0" sz="1200">
                <a:latin typeface="Calibri"/>
                <a:cs typeface="Calibri"/>
              </a:rPr>
              <a:t>40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layers</a:t>
            </a:r>
            <a:r>
              <a:rPr dirty="0" sz="1200" spc="-15" i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cobre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fueron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unidos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pedazos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layer</a:t>
            </a:r>
            <a:r>
              <a:rPr dirty="0" sz="1200" spc="-10" i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obtenidas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una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repuesto,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procedimiento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reparación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encuentra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enfoque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en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instructivo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“Reparación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U4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Carhuaquero”,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ubicado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Apéndice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10.</a:t>
            </a:r>
            <a:endParaRPr sz="1200">
              <a:latin typeface="Calibri"/>
              <a:cs typeface="Calibri"/>
            </a:endParaRPr>
          </a:p>
          <a:p>
            <a:pPr algn="just" marL="12700" marR="8255" indent="448945">
              <a:lnSpc>
                <a:spcPct val="122200"/>
              </a:lnSpc>
              <a:spcBef>
                <a:spcPts val="590"/>
              </a:spcBef>
            </a:pP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caso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donde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marcaba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tierra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hizo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inicialmente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es </a:t>
            </a:r>
            <a:r>
              <a:rPr dirty="0" sz="1200">
                <a:latin typeface="Calibri"/>
                <a:cs typeface="Calibri"/>
              </a:rPr>
              <a:t>calentar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recuperar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eléctrica,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mediante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conexión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máquina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soldar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entrada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energía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donde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inicialmente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va </a:t>
            </a:r>
            <a:r>
              <a:rPr dirty="0" sz="1200">
                <a:latin typeface="Calibri"/>
                <a:cs typeface="Calibri"/>
              </a:rPr>
              <a:t>conectada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excitatriz,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haciendo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comporte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resistencia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gran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tamaño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logrando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llegue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100°C;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obtuvo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cambios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en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eléctricas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diarias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hacía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llevó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conclusión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que </a:t>
            </a:r>
            <a:r>
              <a:rPr dirty="0" sz="1200">
                <a:latin typeface="Calibri"/>
                <a:cs typeface="Calibri"/>
              </a:rPr>
              <a:t>aún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existía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humedad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dentro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llevó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cabo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inspección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visual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más </a:t>
            </a:r>
            <a:r>
              <a:rPr dirty="0" sz="1200">
                <a:latin typeface="Calibri"/>
                <a:cs typeface="Calibri"/>
              </a:rPr>
              <a:t>exhaustiva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detectándose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 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ductos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ventilación</a:t>
            </a:r>
            <a:r>
              <a:rPr dirty="0" sz="1200">
                <a:latin typeface="Calibri"/>
                <a:cs typeface="Calibri"/>
              </a:rPr>
              <a:t> del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había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agua</a:t>
            </a:r>
            <a:r>
              <a:rPr dirty="0" sz="1200" spc="-10">
                <a:latin typeface="Calibri"/>
                <a:cs typeface="Calibri"/>
              </a:rPr>
              <a:t> almacenada.</a:t>
            </a:r>
            <a:endParaRPr sz="1200">
              <a:latin typeface="Calibri"/>
              <a:cs typeface="Calibri"/>
            </a:endParaRPr>
          </a:p>
          <a:p>
            <a:pPr algn="just" marL="12700" marR="8890" indent="448945">
              <a:lnSpc>
                <a:spcPct val="1221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Teniendo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cuenta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hecho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ductos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cerrados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concluyó</a:t>
            </a:r>
            <a:r>
              <a:rPr dirty="0" sz="1200" spc="-25">
                <a:latin typeface="Calibri"/>
                <a:cs typeface="Calibri"/>
              </a:rPr>
              <a:t> que </a:t>
            </a:r>
            <a:r>
              <a:rPr dirty="0" sz="1200">
                <a:latin typeface="Calibri"/>
                <a:cs typeface="Calibri"/>
              </a:rPr>
              <a:t>si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bien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agua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llegaba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evaporarse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podía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salir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los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ductos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cuando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dejaba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calentar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agua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 </a:t>
            </a:r>
            <a:r>
              <a:rPr dirty="0" sz="1200" spc="-10">
                <a:latin typeface="Calibri"/>
                <a:cs typeface="Calibri"/>
              </a:rPr>
              <a:t>condensaba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mismos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ductos 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existían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cambios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diariamente,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superar </a:t>
            </a:r>
            <a:r>
              <a:rPr dirty="0" sz="1200">
                <a:latin typeface="Calibri"/>
                <a:cs typeface="Calibri"/>
              </a:rPr>
              <a:t>esto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aprovechó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mecanismo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pistola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presión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(Venturi)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donde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ingresó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una </a:t>
            </a:r>
            <a:r>
              <a:rPr dirty="0" sz="1200">
                <a:latin typeface="Calibri"/>
                <a:cs typeface="Calibri"/>
              </a:rPr>
              <a:t>manguera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ducto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ventilación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conectada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toma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líquido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pistola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logró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retirar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agua;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aún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esto,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mejoraban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procedió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cortocircuitar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polo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220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Vac,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debido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planteó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hipótesis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que </a:t>
            </a:r>
            <a:r>
              <a:rPr dirty="0" sz="1200">
                <a:latin typeface="Calibri"/>
                <a:cs typeface="Calibri"/>
              </a:rPr>
              <a:t>existía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esquirla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hacía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polo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tierra,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corregir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problema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motivaba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 </a:t>
            </a:r>
            <a:r>
              <a:rPr dirty="0" sz="1200">
                <a:latin typeface="Calibri"/>
                <a:cs typeface="Calibri"/>
              </a:rPr>
              <a:t>cambiar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(por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encontrarse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esquirla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internamente)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cambiar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solo </a:t>
            </a:r>
            <a:r>
              <a:rPr dirty="0" sz="1200">
                <a:latin typeface="Calibri"/>
                <a:cs typeface="Calibri"/>
              </a:rPr>
              <a:t>polo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muy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complicado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tipo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particular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ya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todos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polos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están </a:t>
            </a:r>
            <a:r>
              <a:rPr dirty="0" sz="1200">
                <a:latin typeface="Calibri"/>
                <a:cs typeface="Calibri"/>
              </a:rPr>
              <a:t>soldados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mismo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hierro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silicoso,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decidió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proceder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operación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ya </a:t>
            </a:r>
            <a:r>
              <a:rPr dirty="0" sz="1200">
                <a:latin typeface="Calibri"/>
                <a:cs typeface="Calibri"/>
              </a:rPr>
              <a:t>mencionada.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Durante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proceso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escuchó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sonido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nuestro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entender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indicó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que </a:t>
            </a:r>
            <a:r>
              <a:rPr dirty="0" sz="1200">
                <a:latin typeface="Calibri"/>
                <a:cs typeface="Calibri"/>
              </a:rPr>
              <a:t>dicha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esquirla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expulsada.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volvieron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hacer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impedancias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(Apéndice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11)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donde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observó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que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polos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tienen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impedancias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equilibradas.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Según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resultados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pruebas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aislamiento,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seguía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bajo,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presentaba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una </a:t>
            </a:r>
            <a:r>
              <a:rPr dirty="0" sz="1200">
                <a:latin typeface="Calibri"/>
                <a:cs typeface="Calibri"/>
              </a:rPr>
              <a:t>tendencia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alza;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uso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resistencias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externas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manta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lona,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recuperó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hasta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mega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ohmios,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suficiente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según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norma.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trabajos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contó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asesoría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técnica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personal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Leroy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Somer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quien </a:t>
            </a:r>
            <a:r>
              <a:rPr dirty="0" sz="1200">
                <a:latin typeface="Calibri"/>
                <a:cs typeface="Calibri"/>
              </a:rPr>
              <a:t>válido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mediciones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concluyó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subiría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 </a:t>
            </a:r>
            <a:r>
              <a:rPr dirty="0" sz="1200">
                <a:latin typeface="Calibri"/>
                <a:cs typeface="Calibri"/>
              </a:rPr>
              <a:t>cuando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funcionamiento.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6755" cy="415480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95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algn="just" marL="12700" marR="5080" indent="448945">
              <a:lnSpc>
                <a:spcPct val="122200"/>
              </a:lnSpc>
            </a:pPr>
            <a:r>
              <a:rPr dirty="0" sz="1200">
                <a:latin typeface="Calibri"/>
                <a:cs typeface="Calibri"/>
              </a:rPr>
              <a:t>Debido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bobinado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presentaba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pintura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estado,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golpes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cuñas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sueltas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procedió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reacuñar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pintar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barniz </a:t>
            </a:r>
            <a:r>
              <a:rPr dirty="0" sz="1200" i="1">
                <a:latin typeface="Calibri"/>
                <a:cs typeface="Calibri"/>
              </a:rPr>
              <a:t>antiflash</a:t>
            </a:r>
            <a:r>
              <a:rPr dirty="0" sz="1200" spc="-15" i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además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pintó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resina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rotor.</a:t>
            </a:r>
            <a:endParaRPr sz="1200">
              <a:latin typeface="Calibri"/>
              <a:cs typeface="Calibri"/>
            </a:endParaRPr>
          </a:p>
          <a:p>
            <a:pPr algn="just" marL="12700" marR="5715" indent="448945">
              <a:lnSpc>
                <a:spcPct val="1221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proceso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reacuñado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primeramente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identificó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todas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cuñas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sueltas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 </a:t>
            </a:r>
            <a:r>
              <a:rPr dirty="0" sz="1200">
                <a:latin typeface="Calibri"/>
                <a:cs typeface="Calibri"/>
              </a:rPr>
              <a:t>través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sonido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hueco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producen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golpearlas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suavemente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llave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mixta,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después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procedió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retirar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cuñas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martillo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cincel.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Teniendo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todas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cuñas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sueltas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afuera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procedió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pegar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cinta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masking</a:t>
            </a:r>
            <a:r>
              <a:rPr dirty="0" sz="1200" spc="6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tape</a:t>
            </a:r>
            <a:r>
              <a:rPr dirty="0" sz="1200" spc="75" i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hierro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silicoso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cuñas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evitar </a:t>
            </a:r>
            <a:r>
              <a:rPr dirty="0" sz="1200">
                <a:latin typeface="Calibri"/>
                <a:cs typeface="Calibri"/>
              </a:rPr>
              <a:t>manchas,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luego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pintó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pintura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conductora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Corona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Shield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8003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circuito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magnético </a:t>
            </a:r>
            <a:r>
              <a:rPr dirty="0" sz="1200">
                <a:latin typeface="Calibri"/>
                <a:cs typeface="Calibri"/>
              </a:rPr>
              <a:t>donde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estaban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cuñas,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dejó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secar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8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horas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aplicó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segunda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pintura </a:t>
            </a:r>
            <a:r>
              <a:rPr dirty="0" sz="1200">
                <a:latin typeface="Calibri"/>
                <a:cs typeface="Calibri"/>
              </a:rPr>
              <a:t>conductora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dejándolo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secar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nuevamente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8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horas.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2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vez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acabado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trabajo</a:t>
            </a:r>
            <a:r>
              <a:rPr dirty="0" sz="1200" spc="3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pintura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conductora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hace</a:t>
            </a:r>
            <a:r>
              <a:rPr dirty="0" sz="1200" spc="3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uso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pintura semiconductora</a:t>
            </a:r>
            <a:r>
              <a:rPr dirty="0" sz="1200">
                <a:latin typeface="Calibri"/>
                <a:cs typeface="Calibri"/>
              </a:rPr>
              <a:t> Corona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Shield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8001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5 cm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donde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encuentra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cabeza de bobina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y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circuito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magnético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dirección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hacia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circuito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magnético,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deja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secar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8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horas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para </a:t>
            </a:r>
            <a:r>
              <a:rPr dirty="0" sz="1200">
                <a:latin typeface="Calibri"/>
                <a:cs typeface="Calibri"/>
              </a:rPr>
              <a:t>aplicar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segunda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mano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mismas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dimensiones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deja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secar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8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horas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más. </a:t>
            </a:r>
            <a:r>
              <a:rPr dirty="0" sz="1200">
                <a:latin typeface="Calibri"/>
                <a:cs typeface="Calibri"/>
              </a:rPr>
              <a:t>Finalmente,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vez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seca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pintura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comienza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adjuntar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relleno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nuevas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cuñas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reacuñar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-1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20">
                <a:latin typeface="Calibri"/>
                <a:cs typeface="Calibri"/>
                <a:hlinkClick r:id="rId2" action="ppaction://hlinksldjump"/>
              </a:rPr>
              <a:t>62</a:t>
            </a:r>
            <a:r>
              <a:rPr dirty="0" sz="1200" spc="-20">
                <a:latin typeface="Calibri"/>
                <a:cs typeface="Calibri"/>
              </a:rPr>
              <a:t>).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7449692"/>
            <a:ext cx="5788660" cy="22237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20599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62.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Reacuñado.</a:t>
            </a:r>
            <a:endParaRPr sz="1200">
              <a:latin typeface="Calibri"/>
              <a:cs typeface="Calibri"/>
            </a:endParaRPr>
          </a:p>
          <a:p>
            <a:pPr algn="just" marL="12700" marR="5715" indent="448945">
              <a:lnSpc>
                <a:spcPct val="1219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vez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hecho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estos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procedimientos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realizaron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eléctricas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para </a:t>
            </a:r>
            <a:r>
              <a:rPr dirty="0" sz="1200">
                <a:latin typeface="Calibri"/>
                <a:cs typeface="Calibri"/>
              </a:rPr>
              <a:t>comprobar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obteniendo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así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resultados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impedancia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(Apéndice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12),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(Apéndice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13)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fases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(Apéndice</a:t>
            </a:r>
            <a:r>
              <a:rPr dirty="0" sz="1200" spc="-20">
                <a:latin typeface="Calibri"/>
                <a:cs typeface="Calibri"/>
              </a:rPr>
              <a:t> 14).</a:t>
            </a:r>
            <a:endParaRPr sz="1200">
              <a:latin typeface="Calibri"/>
              <a:cs typeface="Calibri"/>
            </a:endParaRPr>
          </a:p>
          <a:p>
            <a:pPr algn="just" marL="12700" marR="10795" indent="448945">
              <a:lnSpc>
                <a:spcPct val="1217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indicando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encontraba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operativo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apoyo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consultor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Leroy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Somer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procedió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arrancar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1600"/>
              </a:lnSpc>
              <a:spcBef>
                <a:spcPts val="615"/>
              </a:spcBef>
            </a:pPr>
            <a:r>
              <a:rPr dirty="0" sz="1200">
                <a:latin typeface="Calibri"/>
                <a:cs typeface="Calibri"/>
              </a:rPr>
              <a:t>Primero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hizo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trabajar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vacío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llegando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remanencia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inicial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400 </a:t>
            </a:r>
            <a:r>
              <a:rPr dirty="0" sz="1200">
                <a:latin typeface="Calibri"/>
                <a:cs typeface="Calibri"/>
              </a:rPr>
              <a:t>voltios,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momento 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tratar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excitar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 llegaba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máximo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kV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17980" y="4700269"/>
            <a:ext cx="4319270" cy="2668905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9295" cy="706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96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algn="just" marL="12700" marR="5080">
              <a:lnSpc>
                <a:spcPct val="122200"/>
              </a:lnSpc>
            </a:pP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unos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momentos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des-</a:t>
            </a:r>
            <a:r>
              <a:rPr dirty="0" sz="1200">
                <a:latin typeface="Calibri"/>
                <a:cs typeface="Calibri"/>
              </a:rPr>
              <a:t>energizaba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volviendo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remanencia,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 lo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procedió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 </a:t>
            </a:r>
            <a:r>
              <a:rPr dirty="0" sz="1200">
                <a:latin typeface="Calibri"/>
                <a:cs typeface="Calibri"/>
              </a:rPr>
              <a:t>usar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fuente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DC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darle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inducción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ayuda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regulador,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ya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tipo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problemas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común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generadores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parados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mucho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tiempo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además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guía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del </a:t>
            </a:r>
            <a:r>
              <a:rPr dirty="0" sz="1200">
                <a:latin typeface="Calibri"/>
                <a:cs typeface="Calibri"/>
              </a:rPr>
              <a:t>regulador recomienda dicho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procedimiento.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Gracias 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ello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mejoró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máximo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5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kV,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aún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des-</a:t>
            </a:r>
            <a:r>
              <a:rPr dirty="0" sz="1200">
                <a:latin typeface="Calibri"/>
                <a:cs typeface="Calibri"/>
              </a:rPr>
              <a:t>energizaba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después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varios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intentos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logró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alcanzar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nominal,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subiendo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corriente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excitación.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fuente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DC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presentó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problemas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tarjeta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electrónica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dado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fuente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podía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dar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corriente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necesaria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alimentar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 spc="-10">
                <a:latin typeface="Calibri"/>
                <a:cs typeface="Calibri"/>
              </a:rPr>
              <a:t>excitación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necesaria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rotor.</a:t>
            </a:r>
            <a:endParaRPr sz="1200">
              <a:latin typeface="Calibri"/>
              <a:cs typeface="Calibri"/>
            </a:endParaRPr>
          </a:p>
          <a:p>
            <a:pPr algn="just" marL="12700" marR="11430" indent="448945">
              <a:lnSpc>
                <a:spcPct val="122500"/>
              </a:lnSpc>
              <a:spcBef>
                <a:spcPts val="590"/>
              </a:spcBef>
            </a:pPr>
            <a:r>
              <a:rPr dirty="0" sz="1200">
                <a:latin typeface="Calibri"/>
                <a:cs typeface="Calibri"/>
              </a:rPr>
              <a:t>Posteriormente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usó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probador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relés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otorgaba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corriente,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resultado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mismo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disparaba las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protecciones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probador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relés.</a:t>
            </a:r>
            <a:endParaRPr sz="1200">
              <a:latin typeface="Calibri"/>
              <a:cs typeface="Calibri"/>
            </a:endParaRPr>
          </a:p>
          <a:p>
            <a:pPr algn="just" marL="12700" marR="6350" indent="448945">
              <a:lnSpc>
                <a:spcPct val="1222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Finalmente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usó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baterías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paralelo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12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Vdc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obtener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24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Vdc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sistema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excitación,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problema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persistía.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pensó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había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problema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conexionado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tableros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hacia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conectó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baterías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directamente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excitatriz,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,mas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problema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persistía.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tener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 cuenta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maniobras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hicieron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teniendo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especialmente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cuidado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corriente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alimentación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ya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alta </a:t>
            </a:r>
            <a:r>
              <a:rPr dirty="0" sz="1200">
                <a:latin typeface="Calibri"/>
                <a:cs typeface="Calibri"/>
              </a:rPr>
              <a:t>corriente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podría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quemar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rotor.</a:t>
            </a:r>
            <a:endParaRPr sz="1200">
              <a:latin typeface="Calibri"/>
              <a:cs typeface="Calibri"/>
            </a:endParaRPr>
          </a:p>
          <a:p>
            <a:pPr algn="just" marL="12700" marR="6985" indent="448945">
              <a:lnSpc>
                <a:spcPct val="122200"/>
              </a:lnSpc>
              <a:spcBef>
                <a:spcPts val="590"/>
              </a:spcBef>
            </a:pP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procedió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hacer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inspección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visual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mucho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exhaustiva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excitatriz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donde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encontró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problema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era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ocasionado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diodos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conectados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baquelita </a:t>
            </a:r>
            <a:r>
              <a:rPr dirty="0" sz="1200">
                <a:latin typeface="Calibri"/>
                <a:cs typeface="Calibri"/>
              </a:rPr>
              <a:t>(no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estaban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conectados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respectiva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anillo)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ello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energía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perdía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este </a:t>
            </a:r>
            <a:r>
              <a:rPr dirty="0" sz="1200">
                <a:latin typeface="Calibri"/>
                <a:cs typeface="Calibri"/>
              </a:rPr>
              <a:t>lado.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mala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conexión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diodos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cometió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primera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visita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especialista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Leroy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Somer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dar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diagnóstico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inicial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generador,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siendo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consultor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quien </a:t>
            </a:r>
            <a:r>
              <a:rPr dirty="0" sz="1200">
                <a:latin typeface="Calibri"/>
                <a:cs typeface="Calibri"/>
              </a:rPr>
              <a:t>cometió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dicho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error.</a:t>
            </a:r>
            <a:endParaRPr sz="1200">
              <a:latin typeface="Calibri"/>
              <a:cs typeface="Calibri"/>
            </a:endParaRPr>
          </a:p>
          <a:p>
            <a:pPr algn="just" marL="12700" marR="10160" indent="448945">
              <a:lnSpc>
                <a:spcPct val="1221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vez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corregido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error,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problema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remanencia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superó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 con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excitación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llego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10kV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problemas,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aún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necesitaba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fuente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DC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externa </a:t>
            </a:r>
            <a:r>
              <a:rPr dirty="0" sz="1200">
                <a:latin typeface="Calibri"/>
                <a:cs typeface="Calibri"/>
              </a:rPr>
              <a:t>solo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llegar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nominal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voltaje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primer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arranque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grupo.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17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seguros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correcto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funcionamiento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tiene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esperar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4 </a:t>
            </a:r>
            <a:r>
              <a:rPr dirty="0" sz="1200">
                <a:latin typeface="Calibri"/>
                <a:cs typeface="Calibri"/>
              </a:rPr>
              <a:t>horas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excitación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carga,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posteriormente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dándole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carga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rampas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kW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durante </a:t>
            </a:r>
            <a:r>
              <a:rPr dirty="0" sz="1200">
                <a:latin typeface="Calibri"/>
                <a:cs typeface="Calibri"/>
              </a:rPr>
              <a:t>4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horas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hasta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llegar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10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kW,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ilustra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-2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2" action="ppaction://hlinksldjump"/>
              </a:rPr>
              <a:t>63</a:t>
            </a:r>
            <a:r>
              <a:rPr dirty="0" sz="1200" spc="-25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97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3954906"/>
            <a:ext cx="5786755" cy="18472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672589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63.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Protocolo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arranque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U4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590"/>
              </a:spcBef>
            </a:pPr>
            <a:r>
              <a:rPr dirty="0" sz="1200">
                <a:latin typeface="Calibri"/>
                <a:cs typeface="Calibri"/>
              </a:rPr>
              <a:t>Pasados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10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min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primeras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horas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excitación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carga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falló </a:t>
            </a:r>
            <a:r>
              <a:rPr dirty="0" sz="1200">
                <a:latin typeface="Calibri"/>
                <a:cs typeface="Calibri"/>
              </a:rPr>
              <a:t>nuevamente,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paró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grupo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realizó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inspección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visual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donde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verificó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bobina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reparada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presentaba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adicional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cercana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campo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magnético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-2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64</a:t>
            </a:r>
            <a:r>
              <a:rPr dirty="0" sz="1200">
                <a:latin typeface="Calibri"/>
                <a:cs typeface="Calibri"/>
              </a:rPr>
              <a:t>).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Cabe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señalar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hubiera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identificado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problema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diagnóstico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inicial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hubiera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podido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alguna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reparación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debido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ubicación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falla;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pudo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haber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cambiado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método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reparación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desde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inicio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mejorando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tiempos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puesta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servicio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86764" y="8471154"/>
            <a:ext cx="5786120" cy="12617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 64.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Nueva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0">
                <a:latin typeface="Calibri"/>
                <a:cs typeface="Calibri"/>
              </a:rPr>
              <a:t> bobina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10"/>
              </a:spcBef>
            </a:pPr>
            <a:r>
              <a:rPr dirty="0" sz="1200" b="1" i="1">
                <a:latin typeface="Calibri"/>
                <a:cs typeface="Calibri"/>
              </a:rPr>
              <a:t>4.3.4</a:t>
            </a:r>
            <a:r>
              <a:rPr dirty="0" sz="1200" spc="3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Recomendaciones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la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primera</a:t>
            </a:r>
            <a:r>
              <a:rPr dirty="0" sz="1200" spc="-10" b="1" i="1">
                <a:latin typeface="Calibri"/>
                <a:cs typeface="Calibri"/>
              </a:rPr>
              <a:t> reparación</a:t>
            </a:r>
            <a:endParaRPr sz="1200">
              <a:latin typeface="Calibri"/>
              <a:cs typeface="Calibri"/>
            </a:endParaRPr>
          </a:p>
          <a:p>
            <a:pPr algn="just" marL="918844" marR="5080" indent="-228600">
              <a:lnSpc>
                <a:spcPct val="121700"/>
              </a:lnSpc>
              <a:spcBef>
                <a:spcPts val="685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recomienda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capar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dañada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ya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reparar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tener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cercana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núcleo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magnético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cambiarla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demandará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mayor </a:t>
            </a:r>
            <a:r>
              <a:rPr dirty="0" sz="1200">
                <a:latin typeface="Calibri"/>
                <a:cs typeface="Calibri"/>
              </a:rPr>
              <a:t>tiempo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capado.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9805" y="899794"/>
            <a:ext cx="5593080" cy="297408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06905" y="5913119"/>
            <a:ext cx="4745863" cy="2476119"/>
          </a:xfrm>
          <a:prstGeom prst="rect">
            <a:avLst/>
          </a:prstGeo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8660" cy="8463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98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60"/>
              </a:spcBef>
            </a:pPr>
            <a:endParaRPr sz="1100">
              <a:latin typeface="Arial MT"/>
              <a:cs typeface="Arial MT"/>
            </a:endParaRPr>
          </a:p>
          <a:p>
            <a:pPr algn="just" marL="918844" marR="5080" indent="-228600">
              <a:lnSpc>
                <a:spcPct val="122000"/>
              </a:lnSpc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futuras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ocasiones,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tener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cuenta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que,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primer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arranque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posible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requerir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ayuda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fuente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DC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externa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finalidad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recuperar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remanencia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parados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mucho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tiempo.</a:t>
            </a:r>
            <a:endParaRPr sz="1200">
              <a:latin typeface="Calibri"/>
              <a:cs typeface="Calibri"/>
            </a:endParaRPr>
          </a:p>
          <a:p>
            <a:pPr algn="just" marL="918844" marR="9525" indent="-228600">
              <a:lnSpc>
                <a:spcPct val="120800"/>
              </a:lnSpc>
              <a:spcBef>
                <a:spcPts val="695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Siempre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deberá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revisar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conexiones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cuando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experto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sido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quien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realizado.</a:t>
            </a:r>
            <a:endParaRPr sz="1200">
              <a:latin typeface="Calibri"/>
              <a:cs typeface="Calibri"/>
            </a:endParaRPr>
          </a:p>
          <a:p>
            <a:pPr algn="just" marL="918844" marR="6350" indent="-228600">
              <a:lnSpc>
                <a:spcPct val="121900"/>
              </a:lnSpc>
              <a:spcBef>
                <a:spcPts val="685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254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inspecciones</a:t>
            </a:r>
            <a:r>
              <a:rPr dirty="0" sz="1200" spc="254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visuales</a:t>
            </a:r>
            <a:r>
              <a:rPr dirty="0" sz="1200" spc="254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deben</a:t>
            </a:r>
            <a:r>
              <a:rPr dirty="0" sz="1200" spc="26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ser</a:t>
            </a:r>
            <a:r>
              <a:rPr dirty="0" sz="1200" spc="254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muy</a:t>
            </a:r>
            <a:r>
              <a:rPr dirty="0" sz="1200" spc="25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detalladas</a:t>
            </a:r>
            <a:r>
              <a:rPr dirty="0" sz="1200" spc="254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54">
                <a:latin typeface="Calibri"/>
                <a:cs typeface="Calibri"/>
              </a:rPr>
              <a:t>  </a:t>
            </a:r>
            <a:r>
              <a:rPr dirty="0" sz="1200" spc="-10">
                <a:latin typeface="Calibri"/>
                <a:cs typeface="Calibri"/>
              </a:rPr>
              <a:t>minuciosas, </a:t>
            </a:r>
            <a:r>
              <a:rPr dirty="0" sz="1200">
                <a:latin typeface="Calibri"/>
                <a:cs typeface="Calibri"/>
              </a:rPr>
              <a:t>especialmente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conexiones,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compartimientos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pequeños,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los </a:t>
            </a:r>
            <a:r>
              <a:rPr dirty="0" sz="1200">
                <a:latin typeface="Calibri"/>
                <a:cs typeface="Calibri"/>
              </a:rPr>
              <a:t>canales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refrigeración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emplear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tiempo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este </a:t>
            </a:r>
            <a:r>
              <a:rPr dirty="0" sz="1200" spc="-10">
                <a:latin typeface="Calibri"/>
                <a:cs typeface="Calibri"/>
              </a:rPr>
              <a:t>proceso.</a:t>
            </a:r>
            <a:endParaRPr sz="1200">
              <a:latin typeface="Calibri"/>
              <a:cs typeface="Calibri"/>
            </a:endParaRPr>
          </a:p>
          <a:p>
            <a:pPr algn="just" marL="918844" marR="5080" indent="-228600">
              <a:lnSpc>
                <a:spcPct val="121900"/>
              </a:lnSpc>
              <a:spcBef>
                <a:spcPts val="670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maniobra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calentar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través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energía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haciendo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funcione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gigante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sólo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útil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humedad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que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encuentran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exterior.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humedad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interior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necesita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 spc="-10">
                <a:latin typeface="Calibri"/>
                <a:cs typeface="Calibri"/>
              </a:rPr>
              <a:t>ventilación,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humedad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evaporada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tenga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donde</a:t>
            </a:r>
            <a:r>
              <a:rPr dirty="0" sz="1200" spc="-10">
                <a:latin typeface="Calibri"/>
                <a:cs typeface="Calibri"/>
              </a:rPr>
              <a:t> salir.</a:t>
            </a:r>
            <a:endParaRPr sz="1200">
              <a:latin typeface="Calibri"/>
              <a:cs typeface="Calibri"/>
            </a:endParaRPr>
          </a:p>
          <a:p>
            <a:pPr algn="just" marL="918844" marR="5715" indent="-228600">
              <a:lnSpc>
                <a:spcPct val="122100"/>
              </a:lnSpc>
              <a:spcBef>
                <a:spcPts val="665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futuros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escenarios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similares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abrir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bobina </a:t>
            </a:r>
            <a:r>
              <a:rPr dirty="0" sz="1200">
                <a:latin typeface="Calibri"/>
                <a:cs typeface="Calibri"/>
              </a:rPr>
              <a:t>fallada,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implica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esfuerzo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materiales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nuevamente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bobina,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idea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cómo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actuar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frente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falla.</a:t>
            </a:r>
            <a:endParaRPr sz="1200">
              <a:latin typeface="Calibri"/>
              <a:cs typeface="Calibri"/>
            </a:endParaRPr>
          </a:p>
          <a:p>
            <a:pPr algn="just" marL="918844" marR="6350" indent="-228600">
              <a:lnSpc>
                <a:spcPct val="122100"/>
              </a:lnSpc>
              <a:spcBef>
                <a:spcPts val="665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recomendable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realizar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maniobra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cortocircuitar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polo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rotor </a:t>
            </a:r>
            <a:r>
              <a:rPr dirty="0" sz="1200">
                <a:latin typeface="Calibri"/>
                <a:cs typeface="Calibri"/>
              </a:rPr>
              <a:t>debido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existe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posibilidad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esquirla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lugar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salir 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inserte </a:t>
            </a:r>
            <a:r>
              <a:rPr dirty="0" sz="1200">
                <a:latin typeface="Calibri"/>
                <a:cs typeface="Calibri"/>
              </a:rPr>
              <a:t>aún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más,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perjudicando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polo.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dado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cualquiera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dos </a:t>
            </a:r>
            <a:r>
              <a:rPr dirty="0" sz="1200">
                <a:latin typeface="Calibri"/>
                <a:cs typeface="Calibri"/>
              </a:rPr>
              <a:t>resultados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polo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debía ser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cambiado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procedió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maniobra.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gracias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tipo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particular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4.</a:t>
            </a:r>
            <a:endParaRPr sz="1200">
              <a:latin typeface="Calibri"/>
              <a:cs typeface="Calibri"/>
            </a:endParaRPr>
          </a:p>
          <a:p>
            <a:pPr algn="just" marL="918844" marR="5080" indent="-228600">
              <a:lnSpc>
                <a:spcPct val="121900"/>
              </a:lnSpc>
              <a:spcBef>
                <a:spcPts val="670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6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6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trascurso</a:t>
            </a:r>
            <a:r>
              <a:rPr dirty="0" sz="1200" spc="26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6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26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trabajos</a:t>
            </a:r>
            <a:r>
              <a:rPr dirty="0" sz="1200" spc="26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6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usó</a:t>
            </a:r>
            <a:r>
              <a:rPr dirty="0" sz="1200" spc="26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múltiples</a:t>
            </a:r>
            <a:r>
              <a:rPr dirty="0" sz="1200" spc="26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productos</a:t>
            </a:r>
            <a:r>
              <a:rPr dirty="0" sz="1200" spc="260">
                <a:latin typeface="Calibri"/>
                <a:cs typeface="Calibri"/>
              </a:rPr>
              <a:t>  </a:t>
            </a:r>
            <a:r>
              <a:rPr dirty="0" sz="1200" spc="-25">
                <a:latin typeface="Calibri"/>
                <a:cs typeface="Calibri"/>
              </a:rPr>
              <a:t>que </a:t>
            </a:r>
            <a:r>
              <a:rPr dirty="0" sz="1200" spc="-10">
                <a:latin typeface="Calibri"/>
                <a:cs typeface="Calibri"/>
              </a:rPr>
              <a:t>lamentablemente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había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planta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tardó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conseguirlos</a:t>
            </a:r>
            <a:r>
              <a:rPr dirty="0" sz="1200">
                <a:latin typeface="Calibri"/>
                <a:cs typeface="Calibri"/>
              </a:rPr>
              <a:t> retrasando </a:t>
            </a:r>
            <a:r>
              <a:rPr dirty="0" sz="1200" spc="-25">
                <a:latin typeface="Calibri"/>
                <a:cs typeface="Calibri"/>
              </a:rPr>
              <a:t>así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reparación,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productos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usaron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frecuencia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son: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barniz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antiflash, </a:t>
            </a:r>
            <a:r>
              <a:rPr dirty="0" sz="1200">
                <a:latin typeface="Calibri"/>
                <a:cs typeface="Calibri"/>
              </a:rPr>
              <a:t>cinta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fibra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vidrio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T019,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resina,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cinta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algodón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amarre,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cinta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mica,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paño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fieltro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relleno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cuñas.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25"/>
              </a:spcBef>
            </a:pPr>
            <a:r>
              <a:rPr dirty="0" sz="1200" b="1" i="1">
                <a:latin typeface="Calibri"/>
                <a:cs typeface="Calibri"/>
              </a:rPr>
              <a:t>4.3.5</a:t>
            </a:r>
            <a:r>
              <a:rPr dirty="0" sz="1200" spc="3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Segunda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reparación </a:t>
            </a:r>
            <a:r>
              <a:rPr dirty="0" sz="1200" b="1" i="1">
                <a:latin typeface="Calibri"/>
                <a:cs typeface="Calibri"/>
              </a:rPr>
              <a:t>del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generador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spc="-25" b="1" i="1">
                <a:latin typeface="Calibri"/>
                <a:cs typeface="Calibri"/>
              </a:rPr>
              <a:t>U4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595"/>
              </a:spcBef>
            </a:pPr>
            <a:r>
              <a:rPr dirty="0" sz="1200">
                <a:latin typeface="Calibri"/>
                <a:cs typeface="Calibri"/>
              </a:rPr>
              <a:t>Teniendo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cuenta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contexto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fallada,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concluyó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ayuda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M&amp;M,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además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fallada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otras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otras </a:t>
            </a:r>
            <a:r>
              <a:rPr dirty="0" sz="1200">
                <a:latin typeface="Calibri"/>
                <a:cs typeface="Calibri"/>
              </a:rPr>
              <a:t>dos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fases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cumplir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equilibrio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eléctrico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3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65</a:t>
            </a:r>
            <a:r>
              <a:rPr dirty="0" sz="1200">
                <a:latin typeface="Calibri"/>
                <a:cs typeface="Calibri"/>
              </a:rPr>
              <a:t>).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Antes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proceder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tuvo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que </a:t>
            </a:r>
            <a:r>
              <a:rPr dirty="0" sz="1200">
                <a:latin typeface="Calibri"/>
                <a:cs typeface="Calibri"/>
              </a:rPr>
              <a:t>desmontar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caja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conexiones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ya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necesitaba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espacio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superior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del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ubicarse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allí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capar.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99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3551668"/>
            <a:ext cx="5788025" cy="2122170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795"/>
              </a:spcBef>
            </a:pPr>
            <a:r>
              <a:rPr dirty="0" sz="1100">
                <a:latin typeface="Arial MT"/>
                <a:cs typeface="Arial MT"/>
              </a:rPr>
              <a:t>Figura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65.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Diagrama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capado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de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bobinas.</a:t>
            </a:r>
            <a:endParaRPr sz="1100">
              <a:latin typeface="Arial MT"/>
              <a:cs typeface="Arial MT"/>
            </a:endParaRPr>
          </a:p>
          <a:p>
            <a:pPr algn="just" marL="12700" marR="5080" indent="448945">
              <a:lnSpc>
                <a:spcPct val="122000"/>
              </a:lnSpc>
              <a:spcBef>
                <a:spcPts val="434"/>
              </a:spcBef>
            </a:pPr>
            <a:r>
              <a:rPr dirty="0" sz="1200" spc="-5">
                <a:latin typeface="Calibri"/>
                <a:cs typeface="Calibri"/>
              </a:rPr>
              <a:t>Para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el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capado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</a:t>
            </a:r>
            <a:r>
              <a:rPr dirty="0" sz="1200" spc="-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utilizaron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martillo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5">
                <a:latin typeface="Calibri"/>
                <a:cs typeface="Calibri"/>
              </a:rPr>
              <a:t>y</a:t>
            </a:r>
            <a:r>
              <a:rPr dirty="0" sz="1200" spc="-7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cincel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para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</a:t>
            </a:r>
            <a:r>
              <a:rPr dirty="0" sz="1200" spc="-5">
                <a:latin typeface="Calibri"/>
                <a:cs typeface="Calibri"/>
              </a:rPr>
              <a:t>o</a:t>
            </a:r>
            <a:r>
              <a:rPr dirty="0" sz="1200" spc="5">
                <a:latin typeface="Calibri"/>
                <a:cs typeface="Calibri"/>
              </a:rPr>
              <a:t>d</a:t>
            </a:r>
            <a:r>
              <a:rPr dirty="0" sz="1200">
                <a:latin typeface="Calibri"/>
                <a:cs typeface="Calibri"/>
              </a:rPr>
              <a:t>er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abrir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5">
                <a:latin typeface="Calibri"/>
                <a:cs typeface="Calibri"/>
              </a:rPr>
              <a:t>la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bobina,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</a:t>
            </a:r>
            <a:r>
              <a:rPr dirty="0" sz="1200">
                <a:latin typeface="Calibri"/>
                <a:cs typeface="Calibri"/>
              </a:rPr>
              <a:t>or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cada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bobina </a:t>
            </a:r>
            <a:r>
              <a:rPr dirty="0" sz="1200" spc="-10">
                <a:latin typeface="Calibri"/>
                <a:cs typeface="Calibri"/>
              </a:rPr>
              <a:t>se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hicieron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dos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cortes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completos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(</a:t>
            </a:r>
            <a:r>
              <a:rPr dirty="0" sz="1200" spc="-5">
                <a:latin typeface="Calibri"/>
                <a:cs typeface="Calibri"/>
                <a:hlinkClick r:id="rId2" action="ppaction://hlinksldjump"/>
              </a:rPr>
              <a:t>Fig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ura</a:t>
            </a:r>
            <a:r>
              <a:rPr dirty="0" sz="1200" spc="2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2" action="ppaction://hlinksldjump"/>
              </a:rPr>
              <a:t>66</a:t>
            </a:r>
            <a:r>
              <a:rPr dirty="0" sz="1200" spc="-10">
                <a:latin typeface="Calibri"/>
                <a:cs typeface="Calibri"/>
              </a:rPr>
              <a:t>)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dejar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</a:t>
            </a:r>
            <a:r>
              <a:rPr dirty="0" sz="1200">
                <a:latin typeface="Calibri"/>
                <a:cs typeface="Calibri"/>
              </a:rPr>
              <a:t>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5">
                <a:latin typeface="Calibri"/>
                <a:cs typeface="Calibri"/>
              </a:rPr>
              <a:t>espacio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</a:t>
            </a:r>
            <a:r>
              <a:rPr dirty="0" sz="1200">
                <a:latin typeface="Calibri"/>
                <a:cs typeface="Calibri"/>
              </a:rPr>
              <a:t>tre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bobinas</a:t>
            </a:r>
            <a:r>
              <a:rPr dirty="0" sz="1200">
                <a:latin typeface="Calibri"/>
                <a:cs typeface="Calibri"/>
              </a:rPr>
              <a:t> para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 </a:t>
            </a:r>
            <a:r>
              <a:rPr dirty="0" sz="1200" spc="-10">
                <a:latin typeface="Calibri"/>
                <a:cs typeface="Calibri"/>
              </a:rPr>
              <a:t>seguridad,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mientras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que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el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proceso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se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procedió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usar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cinta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fibra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 vi</a:t>
            </a:r>
            <a:r>
              <a:rPr dirty="0" sz="1200">
                <a:latin typeface="Calibri"/>
                <a:cs typeface="Calibri"/>
              </a:rPr>
              <a:t>d</a:t>
            </a:r>
            <a:r>
              <a:rPr dirty="0" sz="1200" spc="-5">
                <a:latin typeface="Calibri"/>
                <a:cs typeface="Calibri"/>
              </a:rPr>
              <a:t>ri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T019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5">
                <a:latin typeface="Calibri"/>
                <a:cs typeface="Calibri"/>
              </a:rPr>
              <a:t>y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encima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cinta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mica,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luego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dos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manos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resina</a:t>
            </a:r>
            <a:r>
              <a:rPr dirty="0" sz="1200">
                <a:latin typeface="Calibri"/>
                <a:cs typeface="Calibri"/>
              </a:rPr>
              <a:t> Damival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dejando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secar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12</a:t>
            </a:r>
            <a:r>
              <a:rPr dirty="0" sz="1200" spc="-5">
                <a:latin typeface="Calibri"/>
                <a:cs typeface="Calibri"/>
              </a:rPr>
              <a:t> horas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5">
                <a:latin typeface="Calibri"/>
                <a:cs typeface="Calibri"/>
              </a:rPr>
              <a:t>y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finalmente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dos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manos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más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barniz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an</a:t>
            </a:r>
            <a:r>
              <a:rPr dirty="0" sz="1200" i="1">
                <a:latin typeface="Calibri"/>
                <a:cs typeface="Calibri"/>
              </a:rPr>
              <a:t>t</a:t>
            </a:r>
            <a:r>
              <a:rPr dirty="0" sz="1200" spc="-5" i="1">
                <a:latin typeface="Calibri"/>
                <a:cs typeface="Calibri"/>
              </a:rPr>
              <a:t>i</a:t>
            </a:r>
            <a:r>
              <a:rPr dirty="0" sz="1200" i="1">
                <a:latin typeface="Calibri"/>
                <a:cs typeface="Calibri"/>
              </a:rPr>
              <a:t>f</a:t>
            </a:r>
            <a:r>
              <a:rPr dirty="0" sz="1200" spc="-5" i="1">
                <a:latin typeface="Calibri"/>
                <a:cs typeface="Calibri"/>
              </a:rPr>
              <a:t>las</a:t>
            </a:r>
            <a:r>
              <a:rPr dirty="0" sz="1200" i="1">
                <a:latin typeface="Calibri"/>
                <a:cs typeface="Calibri"/>
              </a:rPr>
              <a:t>h</a:t>
            </a:r>
            <a:r>
              <a:rPr dirty="0" sz="1200" spc="110" i="1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Damicoat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2407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dejando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secar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</a:t>
            </a:r>
            <a:r>
              <a:rPr dirty="0" sz="1200">
                <a:latin typeface="Calibri"/>
                <a:cs typeface="Calibri"/>
              </a:rPr>
              <a:t>or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8</a:t>
            </a:r>
            <a:r>
              <a:rPr dirty="0" sz="1200" spc="-5">
                <a:latin typeface="Calibri"/>
                <a:cs typeface="Calibri"/>
              </a:rPr>
              <a:t> horas.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último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proceso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puede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apresurar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usando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pistola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calor.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Además,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puenteó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conexión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serie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grupo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tres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bobinas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restantes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hacia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salida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punto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</a:t>
            </a:r>
            <a:r>
              <a:rPr dirty="0" sz="1200" spc="-5">
                <a:latin typeface="Calibri"/>
                <a:cs typeface="Calibri"/>
              </a:rPr>
              <a:t>eu</a:t>
            </a:r>
            <a:r>
              <a:rPr dirty="0" sz="1200">
                <a:latin typeface="Calibri"/>
                <a:cs typeface="Calibri"/>
              </a:rPr>
              <a:t>t</a:t>
            </a:r>
            <a:r>
              <a:rPr dirty="0" sz="1200" spc="-5">
                <a:latin typeface="Calibri"/>
                <a:cs typeface="Calibri"/>
              </a:rPr>
              <a:t>r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 </a:t>
            </a:r>
            <a:r>
              <a:rPr dirty="0" sz="1200" spc="-5">
                <a:latin typeface="Calibri"/>
                <a:cs typeface="Calibri"/>
              </a:rPr>
              <a:t>que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siga</a:t>
            </a:r>
            <a:r>
              <a:rPr dirty="0" sz="1200">
                <a:latin typeface="Calibri"/>
                <a:cs typeface="Calibri"/>
              </a:rPr>
              <a:t>n</a:t>
            </a:r>
            <a:r>
              <a:rPr dirty="0" sz="1200" spc="-5">
                <a:latin typeface="Calibri"/>
                <a:cs typeface="Calibri"/>
              </a:rPr>
              <a:t> trabajando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F</a:t>
            </a:r>
            <a:r>
              <a:rPr dirty="0" sz="1200" spc="-15">
                <a:latin typeface="Calibri"/>
                <a:cs typeface="Calibri"/>
                <a:hlinkClick r:id="rId3" action="ppaction://hlinksldjump"/>
              </a:rPr>
              <a:t>i</a:t>
            </a:r>
            <a:r>
              <a:rPr dirty="0" sz="1200" spc="-5">
                <a:latin typeface="Calibri"/>
                <a:cs typeface="Calibri"/>
                <a:hlinkClick r:id="rId3" action="ppaction://hlinksldjump"/>
              </a:rPr>
              <a:t>g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ura</a:t>
            </a:r>
            <a:r>
              <a:rPr dirty="0" sz="1200" spc="10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 spc="-10">
                <a:latin typeface="Calibri"/>
                <a:cs typeface="Calibri"/>
                <a:hlinkClick r:id="rId3" action="ppaction://hlinksldjump"/>
              </a:rPr>
              <a:t>67</a:t>
            </a:r>
            <a:r>
              <a:rPr dirty="0" sz="1200" spc="-10">
                <a:latin typeface="Calibri"/>
                <a:cs typeface="Calibri"/>
              </a:rPr>
              <a:t>).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927730" y="8666226"/>
            <a:ext cx="17056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66.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Corte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bobina.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1639316" y="912494"/>
            <a:ext cx="4645660" cy="2623185"/>
            <a:chOff x="1639316" y="912494"/>
            <a:chExt cx="4645660" cy="2623185"/>
          </a:xfrm>
        </p:grpSpPr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45666" y="918844"/>
              <a:ext cx="4632706" cy="2610484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642491" y="915669"/>
              <a:ext cx="4639310" cy="2616835"/>
            </a:xfrm>
            <a:custGeom>
              <a:avLst/>
              <a:gdLst/>
              <a:ahLst/>
              <a:cxnLst/>
              <a:rect l="l" t="t" r="r" b="b"/>
              <a:pathLst>
                <a:path w="4639310" h="2616835">
                  <a:moveTo>
                    <a:pt x="0" y="2616834"/>
                  </a:moveTo>
                  <a:lnTo>
                    <a:pt x="4639056" y="2616834"/>
                  </a:lnTo>
                  <a:lnTo>
                    <a:pt x="4639056" y="0"/>
                  </a:lnTo>
                  <a:lnTo>
                    <a:pt x="0" y="0"/>
                  </a:lnTo>
                  <a:lnTo>
                    <a:pt x="0" y="2616834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60270" y="5784214"/>
            <a:ext cx="3239770" cy="2798953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50107" y="435356"/>
            <a:ext cx="259079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100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4581270"/>
            <a:ext cx="5789930" cy="14008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536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67.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puente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bobinas.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100"/>
              </a:lnSpc>
              <a:spcBef>
                <a:spcPts val="590"/>
              </a:spcBef>
            </a:pP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vez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capados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grupos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fase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(cada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grupo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tiene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bobinas)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se </a:t>
            </a:r>
            <a:r>
              <a:rPr dirty="0" sz="1200">
                <a:latin typeface="Calibri"/>
                <a:cs typeface="Calibri"/>
              </a:rPr>
              <a:t>realizó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montaje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completo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procedió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arrancar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grupo.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estar </a:t>
            </a:r>
            <a:r>
              <a:rPr dirty="0" sz="1200">
                <a:latin typeface="Calibri"/>
                <a:cs typeface="Calibri"/>
              </a:rPr>
              <a:t>seguros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correcto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funcionamiento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esperar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horas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excitación </a:t>
            </a:r>
            <a:r>
              <a:rPr dirty="0" sz="1200">
                <a:latin typeface="Calibri"/>
                <a:cs typeface="Calibri"/>
              </a:rPr>
              <a:t>y sin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carga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posteriormente dándole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carga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rampas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 2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kW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 horas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hasta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llegar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los </a:t>
            </a:r>
            <a:r>
              <a:rPr dirty="0" sz="1200">
                <a:latin typeface="Calibri"/>
                <a:cs typeface="Calibri"/>
              </a:rPr>
              <a:t>10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kW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-20">
                <a:latin typeface="Calibri"/>
                <a:cs typeface="Calibri"/>
                <a:hlinkClick r:id="rId2" action="ppaction://hlinksldjump"/>
              </a:rPr>
              <a:t> 68</a:t>
            </a:r>
            <a:r>
              <a:rPr dirty="0" sz="1200" spc="-20">
                <a:latin typeface="Calibri"/>
                <a:cs typeface="Calibri"/>
              </a:rPr>
              <a:t>).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414142" y="9240773"/>
            <a:ext cx="27343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68.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Diagrama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arranque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U4.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60270" y="899794"/>
            <a:ext cx="3239643" cy="359282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0430" y="6092951"/>
            <a:ext cx="5759450" cy="3063367"/>
          </a:xfrm>
          <a:prstGeom prst="rect">
            <a:avLst/>
          </a:prstGeom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6755" cy="1545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101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algn="just" marL="12700" marR="5080" indent="448945">
              <a:lnSpc>
                <a:spcPct val="122100"/>
              </a:lnSpc>
            </a:pPr>
            <a:r>
              <a:rPr dirty="0" sz="1200">
                <a:latin typeface="Calibri"/>
                <a:cs typeface="Calibri"/>
              </a:rPr>
              <a:t>Durante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primer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tramo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excitación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sin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carga,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pasados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minutos </a:t>
            </a:r>
            <a:r>
              <a:rPr dirty="0" sz="1200">
                <a:latin typeface="Calibri"/>
                <a:cs typeface="Calibri"/>
              </a:rPr>
              <a:t>comenzó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verse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nubes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humo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160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69</a:t>
            </a:r>
            <a:r>
              <a:rPr dirty="0" sz="1200">
                <a:latin typeface="Calibri"/>
                <a:cs typeface="Calibri"/>
              </a:rPr>
              <a:t>),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procedió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parar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y </a:t>
            </a:r>
            <a:r>
              <a:rPr dirty="0" sz="1200">
                <a:latin typeface="Calibri"/>
                <a:cs typeface="Calibri"/>
              </a:rPr>
              <a:t>comenzar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inspección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visual.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concluyó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humo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era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evaporización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la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resina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aplicada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el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bobinado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debido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que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se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llegó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110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°C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(Se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usó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protección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antigases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vapores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-10">
                <a:latin typeface="Calibri"/>
                <a:cs typeface="Calibri"/>
              </a:rPr>
              <a:t> evento).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6764" y="5125338"/>
            <a:ext cx="5789930" cy="4456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6891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69.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Humo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resina.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0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Esto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pasó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debido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 las bobinas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puenteadas se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encontraban en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serie,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 capar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una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cuatro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resistencia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equivalente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grupo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baja,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teniendo 10kV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grupo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bobina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corriente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aumenta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debido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ley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Ohm,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circular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una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mayor </a:t>
            </a:r>
            <a:r>
              <a:rPr dirty="0" sz="1200">
                <a:latin typeface="Calibri"/>
                <a:cs typeface="Calibri"/>
              </a:rPr>
              <a:t>corriente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tres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comenzó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calentarse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debido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efecto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Joule.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conclusión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determinó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era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necesario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capar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todos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grupos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bobinas </a:t>
            </a:r>
            <a:r>
              <a:rPr dirty="0" sz="1200">
                <a:latin typeface="Calibri"/>
                <a:cs typeface="Calibri"/>
              </a:rPr>
              <a:t>haciendo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total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12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capadas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faltando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9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capar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Figura</a:t>
            </a:r>
            <a:r>
              <a:rPr dirty="0" sz="1200" spc="17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70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parte </a:t>
            </a:r>
            <a:r>
              <a:rPr dirty="0" sz="1200">
                <a:latin typeface="Calibri"/>
                <a:cs typeface="Calibri"/>
              </a:rPr>
              <a:t>superior,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Figura</a:t>
            </a:r>
            <a:r>
              <a:rPr dirty="0" sz="1200" spc="35">
                <a:latin typeface="Calibri"/>
                <a:cs typeface="Calibri"/>
                <a:hlinkClick r:id="rId3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3" action="ppaction://hlinksldjump"/>
              </a:rPr>
              <a:t>71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inferior).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nuevo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trabajo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hizo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sin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ayuda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M&amp;M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y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necesario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retirar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caja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conexiones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generador.</a:t>
            </a:r>
            <a:endParaRPr sz="1200">
              <a:latin typeface="Calibri"/>
              <a:cs typeface="Calibri"/>
            </a:endParaRPr>
          </a:p>
          <a:p>
            <a:pPr algn="just" marL="12700" marR="6985" indent="448945">
              <a:lnSpc>
                <a:spcPct val="1219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nuevo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proceso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capado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concluyó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eficiente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cortar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por </a:t>
            </a:r>
            <a:r>
              <a:rPr dirty="0" sz="1200">
                <a:latin typeface="Calibri"/>
                <a:cs typeface="Calibri"/>
              </a:rPr>
              <a:t>completo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sino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hacer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corte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ayuda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martillo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cincel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transversalmente </a:t>
            </a:r>
            <a:r>
              <a:rPr dirty="0" sz="1200">
                <a:latin typeface="Calibri"/>
                <a:cs typeface="Calibri"/>
              </a:rPr>
              <a:t>cortando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solamente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pared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capucha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(</a:t>
            </a:r>
            <a:r>
              <a:rPr dirty="0" sz="1200" spc="-10" i="1">
                <a:latin typeface="Calibri"/>
                <a:cs typeface="Calibri"/>
              </a:rPr>
              <a:t>insulation</a:t>
            </a:r>
            <a:r>
              <a:rPr dirty="0" sz="1200" spc="-10">
                <a:latin typeface="Calibri"/>
                <a:cs typeface="Calibri"/>
              </a:rPr>
              <a:t>)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llegar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 i="1">
                <a:latin typeface="Calibri"/>
                <a:cs typeface="Calibri"/>
              </a:rPr>
              <a:t>layer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así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retirarlos,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quedando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paredes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capucha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conductor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cobre.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nuevo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corte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apreciar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  <a:hlinkClick r:id="rId4" action="ppaction://hlinksldjump"/>
              </a:rPr>
              <a:t>Figura</a:t>
            </a:r>
            <a:r>
              <a:rPr dirty="0" sz="1200" spc="-20">
                <a:latin typeface="Calibri"/>
                <a:cs typeface="Calibri"/>
                <a:hlinkClick r:id="rId4" action="ppaction://hlinksldjump"/>
              </a:rPr>
              <a:t> </a:t>
            </a:r>
            <a:r>
              <a:rPr dirty="0" sz="1200" spc="-25">
                <a:latin typeface="Calibri"/>
                <a:cs typeface="Calibri"/>
                <a:hlinkClick r:id="rId4" action="ppaction://hlinksldjump"/>
              </a:rPr>
              <a:t>72</a:t>
            </a:r>
            <a:r>
              <a:rPr dirty="0" sz="1200" spc="-25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 algn="just" marL="12700" marR="6985" indent="448945">
              <a:lnSpc>
                <a:spcPct val="1221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procedimiento 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consiste en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agregar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pequeñas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piezas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vitroniti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paredes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donde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fueron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cortados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layer</a:t>
            </a:r>
            <a:r>
              <a:rPr dirty="0" sz="1200" spc="150" i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rellenar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espacio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vacío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fieltro </a:t>
            </a:r>
            <a:r>
              <a:rPr dirty="0" sz="1200">
                <a:latin typeface="Calibri"/>
                <a:cs typeface="Calibri"/>
              </a:rPr>
              <a:t>mojado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resina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apoyándose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paredes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capucha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 i="1">
                <a:latin typeface="Calibri"/>
                <a:cs typeface="Calibri"/>
              </a:rPr>
              <a:t>insulation</a:t>
            </a:r>
            <a:r>
              <a:rPr dirty="0" sz="1200">
                <a:latin typeface="Calibri"/>
                <a:cs typeface="Calibri"/>
              </a:rPr>
              <a:t>)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ya </a:t>
            </a:r>
            <a:r>
              <a:rPr dirty="0" sz="1200" spc="-10">
                <a:latin typeface="Calibri"/>
                <a:cs typeface="Calibri"/>
              </a:rPr>
              <a:t>mencionados.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Durante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agotó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fieltro,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relleno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hizo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cinta</a:t>
            </a:r>
            <a:r>
              <a:rPr dirty="0" sz="1200" spc="-25">
                <a:latin typeface="Calibri"/>
                <a:cs typeface="Calibri"/>
              </a:rPr>
              <a:t> de </a:t>
            </a:r>
            <a:r>
              <a:rPr dirty="0" sz="1200">
                <a:latin typeface="Calibri"/>
                <a:cs typeface="Calibri"/>
              </a:rPr>
              <a:t>fibra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vidrio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cortada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mojada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resina.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vez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seco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estos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ductos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79954" y="2092451"/>
            <a:ext cx="3199765" cy="2944876"/>
          </a:xfrm>
          <a:prstGeom prst="rect">
            <a:avLst/>
          </a:prstGeo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9295" cy="2514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102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algn="just" marL="12700" marR="8255">
              <a:lnSpc>
                <a:spcPct val="122200"/>
              </a:lnSpc>
            </a:pPr>
            <a:r>
              <a:rPr dirty="0" sz="1200">
                <a:latin typeface="Calibri"/>
                <a:cs typeface="Calibri"/>
              </a:rPr>
              <a:t>(</a:t>
            </a:r>
            <a:r>
              <a:rPr dirty="0" sz="1200" i="1">
                <a:latin typeface="Calibri"/>
                <a:cs typeface="Calibri"/>
              </a:rPr>
              <a:t>insulation</a:t>
            </a:r>
            <a:r>
              <a:rPr dirty="0" sz="1200">
                <a:latin typeface="Calibri"/>
                <a:cs typeface="Calibri"/>
              </a:rPr>
              <a:t>)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proceden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aislar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cinta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T019,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resinar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dos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manos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esperando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tiempo </a:t>
            </a:r>
            <a:r>
              <a:rPr dirty="0" sz="1200">
                <a:latin typeface="Calibri"/>
                <a:cs typeface="Calibri"/>
              </a:rPr>
              <a:t>necesario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seque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resina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Damival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pintar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barniz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antiflash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Damicoat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2407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 </a:t>
            </a:r>
            <a:r>
              <a:rPr dirty="0" sz="1200">
                <a:latin typeface="Calibri"/>
                <a:cs typeface="Calibri"/>
              </a:rPr>
              <a:t>dos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esperando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necesario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seque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-2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 spc="-20">
                <a:latin typeface="Calibri"/>
                <a:cs typeface="Calibri"/>
                <a:hlinkClick r:id="rId2" action="ppaction://hlinksldjump"/>
              </a:rPr>
              <a:t>73</a:t>
            </a:r>
            <a:r>
              <a:rPr dirty="0" sz="1200" spc="-20">
                <a:latin typeface="Calibri"/>
                <a:cs typeface="Calibri"/>
              </a:rPr>
              <a:t>).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0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hizo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tanto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delantera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trasera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seguridad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además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también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cortaron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10">
                <a:latin typeface="Calibri"/>
                <a:cs typeface="Calibri"/>
              </a:rPr>
              <a:t> conexiones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10">
                <a:latin typeface="Calibri"/>
                <a:cs typeface="Calibri"/>
              </a:rPr>
              <a:t> grupo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bobinas, se aisló 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desconectó de la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caja de </a:t>
            </a:r>
            <a:r>
              <a:rPr dirty="0" sz="1200" spc="-10">
                <a:latin typeface="Calibri"/>
                <a:cs typeface="Calibri"/>
              </a:rPr>
              <a:t>conexiones.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Así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mismo, 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cortes </a:t>
            </a:r>
            <a:r>
              <a:rPr dirty="0" sz="1200" spc="-10">
                <a:latin typeface="Calibri"/>
                <a:cs typeface="Calibri"/>
              </a:rPr>
              <a:t>hechos </a:t>
            </a:r>
            <a:r>
              <a:rPr dirty="0" sz="1200">
                <a:latin typeface="Calibri"/>
                <a:cs typeface="Calibri"/>
              </a:rPr>
              <a:t>anteriormente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cortes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conexiones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caja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conexiones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puso</a:t>
            </a:r>
            <a:r>
              <a:rPr dirty="0" sz="1200" spc="-25">
                <a:latin typeface="Calibri"/>
                <a:cs typeface="Calibri"/>
              </a:rPr>
              <a:t> una </a:t>
            </a:r>
            <a:r>
              <a:rPr dirty="0" sz="1200">
                <a:latin typeface="Calibri"/>
                <a:cs typeface="Calibri"/>
              </a:rPr>
              <a:t>manga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termo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contraíble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rellenada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resina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mejorar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dirty="0" sz="1200" spc="14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74</a:t>
            </a:r>
            <a:r>
              <a:rPr dirty="0" sz="1200">
                <a:latin typeface="Calibri"/>
                <a:cs typeface="Calibri"/>
              </a:rPr>
              <a:t>).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Los </a:t>
            </a:r>
            <a:r>
              <a:rPr dirty="0" sz="1200">
                <a:latin typeface="Calibri"/>
                <a:cs typeface="Calibri"/>
              </a:rPr>
              <a:t>resultados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finales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eléctricas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Apéndice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15.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080005" y="5447156"/>
            <a:ext cx="34010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70.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grupo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superior.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108961" y="8585454"/>
            <a:ext cx="33426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71.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grupo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inferior.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1430655" y="3150234"/>
            <a:ext cx="4692015" cy="2205990"/>
            <a:chOff x="1430655" y="3150234"/>
            <a:chExt cx="4692015" cy="2205990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37005" y="3156584"/>
              <a:ext cx="4679061" cy="219329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433830" y="3153409"/>
              <a:ext cx="4685665" cy="2199640"/>
            </a:xfrm>
            <a:custGeom>
              <a:avLst/>
              <a:gdLst/>
              <a:ahLst/>
              <a:cxnLst/>
              <a:rect l="l" t="t" r="r" b="b"/>
              <a:pathLst>
                <a:path w="4685665" h="2199640">
                  <a:moveTo>
                    <a:pt x="0" y="2199640"/>
                  </a:moveTo>
                  <a:lnTo>
                    <a:pt x="4685411" y="2199640"/>
                  </a:lnTo>
                  <a:lnTo>
                    <a:pt x="4685411" y="0"/>
                  </a:lnTo>
                  <a:lnTo>
                    <a:pt x="0" y="0"/>
                  </a:lnTo>
                  <a:lnTo>
                    <a:pt x="0" y="2199640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1430655" y="5963665"/>
            <a:ext cx="4692650" cy="2531745"/>
            <a:chOff x="1430655" y="5963665"/>
            <a:chExt cx="4692650" cy="2531745"/>
          </a:xfrm>
        </p:grpSpPr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37005" y="5970015"/>
              <a:ext cx="4679569" cy="2518918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433830" y="5966840"/>
              <a:ext cx="4686300" cy="2525395"/>
            </a:xfrm>
            <a:custGeom>
              <a:avLst/>
              <a:gdLst/>
              <a:ahLst/>
              <a:cxnLst/>
              <a:rect l="l" t="t" r="r" b="b"/>
              <a:pathLst>
                <a:path w="4686300" h="2525395">
                  <a:moveTo>
                    <a:pt x="0" y="2525395"/>
                  </a:moveTo>
                  <a:lnTo>
                    <a:pt x="4685919" y="2525395"/>
                  </a:lnTo>
                  <a:lnTo>
                    <a:pt x="4685919" y="0"/>
                  </a:lnTo>
                  <a:lnTo>
                    <a:pt x="0" y="0"/>
                  </a:lnTo>
                  <a:lnTo>
                    <a:pt x="0" y="2525395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50107" y="435356"/>
            <a:ext cx="259079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103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717419" y="3532758"/>
            <a:ext cx="21278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72.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Nuevo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corte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bobina.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180589" y="5857112"/>
            <a:ext cx="31997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73.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Acabado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antes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pintar.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211070" y="9400743"/>
            <a:ext cx="31388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Figura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74.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Manga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termo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contraíble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conexiones.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1973579" y="912494"/>
            <a:ext cx="3611879" cy="2523490"/>
            <a:chOff x="1973579" y="912494"/>
            <a:chExt cx="3611879" cy="2523490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9929" y="918844"/>
              <a:ext cx="3591523" cy="251078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976754" y="915669"/>
              <a:ext cx="3605529" cy="2517140"/>
            </a:xfrm>
            <a:custGeom>
              <a:avLst/>
              <a:gdLst/>
              <a:ahLst/>
              <a:cxnLst/>
              <a:rect l="l" t="t" r="r" b="b"/>
              <a:pathLst>
                <a:path w="3605529" h="2517140">
                  <a:moveTo>
                    <a:pt x="0" y="2517139"/>
                  </a:moveTo>
                  <a:lnTo>
                    <a:pt x="3605403" y="2517139"/>
                  </a:lnTo>
                  <a:lnTo>
                    <a:pt x="3605403" y="0"/>
                  </a:lnTo>
                  <a:lnTo>
                    <a:pt x="0" y="0"/>
                  </a:lnTo>
                  <a:lnTo>
                    <a:pt x="0" y="2517139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1973579" y="3864863"/>
            <a:ext cx="3612515" cy="1898650"/>
            <a:chOff x="1973579" y="3864863"/>
            <a:chExt cx="3612515" cy="1898650"/>
          </a:xfrm>
        </p:grpSpPr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79929" y="3871213"/>
              <a:ext cx="3599815" cy="1885950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1976754" y="3868038"/>
              <a:ext cx="3606165" cy="1892300"/>
            </a:xfrm>
            <a:custGeom>
              <a:avLst/>
              <a:gdLst/>
              <a:ahLst/>
              <a:cxnLst/>
              <a:rect l="l" t="t" r="r" b="b"/>
              <a:pathLst>
                <a:path w="3606165" h="1892300">
                  <a:moveTo>
                    <a:pt x="0" y="1892300"/>
                  </a:moveTo>
                  <a:lnTo>
                    <a:pt x="3606165" y="1892300"/>
                  </a:lnTo>
                  <a:lnTo>
                    <a:pt x="3606165" y="0"/>
                  </a:lnTo>
                  <a:lnTo>
                    <a:pt x="0" y="0"/>
                  </a:lnTo>
                  <a:lnTo>
                    <a:pt x="0" y="1892300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1973579" y="6188709"/>
            <a:ext cx="3612515" cy="3117850"/>
            <a:chOff x="1973579" y="6188709"/>
            <a:chExt cx="3612515" cy="3117850"/>
          </a:xfrm>
        </p:grpSpPr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79929" y="6195059"/>
              <a:ext cx="3599307" cy="3105150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1976754" y="6191884"/>
              <a:ext cx="3606165" cy="3111500"/>
            </a:xfrm>
            <a:custGeom>
              <a:avLst/>
              <a:gdLst/>
              <a:ahLst/>
              <a:cxnLst/>
              <a:rect l="l" t="t" r="r" b="b"/>
              <a:pathLst>
                <a:path w="3606165" h="3111500">
                  <a:moveTo>
                    <a:pt x="0" y="3111500"/>
                  </a:moveTo>
                  <a:lnTo>
                    <a:pt x="3605657" y="3111500"/>
                  </a:lnTo>
                  <a:lnTo>
                    <a:pt x="3605657" y="0"/>
                  </a:lnTo>
                  <a:lnTo>
                    <a:pt x="0" y="0"/>
                  </a:lnTo>
                  <a:lnTo>
                    <a:pt x="0" y="3111500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8025" cy="9201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104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algn="just" marL="12700" marR="5715" indent="448945">
              <a:lnSpc>
                <a:spcPct val="122100"/>
              </a:lnSpc>
            </a:pP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vez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finalizado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todo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proceso,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empezó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proceso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arranque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grupo </a:t>
            </a:r>
            <a:r>
              <a:rPr dirty="0" sz="1200">
                <a:latin typeface="Calibri"/>
                <a:cs typeface="Calibri"/>
              </a:rPr>
              <a:t>donde,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mencionó,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hizo</a:t>
            </a:r>
            <a:r>
              <a:rPr dirty="0" sz="1200" spc="-10">
                <a:latin typeface="Calibri"/>
                <a:cs typeface="Calibri"/>
              </a:rPr>
              <a:t> esperando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horas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durante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excitación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carga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horas </a:t>
            </a:r>
            <a:r>
              <a:rPr dirty="0" sz="1200">
                <a:latin typeface="Calibri"/>
                <a:cs typeface="Calibri"/>
              </a:rPr>
              <a:t>adicionales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cada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kW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potencia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hasta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llegar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10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kW.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Durante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todo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proceso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arranque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grupo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tuvo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complicaciones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dejando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operativo,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 spc="-10">
                <a:latin typeface="Calibri"/>
                <a:cs typeface="Calibri"/>
              </a:rPr>
              <a:t>detalle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que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habiendo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capado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12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bobinas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120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potencia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disminuirá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aproximadamente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10%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máximo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operar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8.6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kW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capacidad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motivos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 spc="-10">
                <a:latin typeface="Calibri"/>
                <a:cs typeface="Calibri"/>
              </a:rPr>
              <a:t>seguridad.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25"/>
              </a:spcBef>
            </a:pPr>
            <a:r>
              <a:rPr dirty="0" sz="1200" b="1" i="1">
                <a:latin typeface="Calibri"/>
                <a:cs typeface="Calibri"/>
              </a:rPr>
              <a:t>4.3.6</a:t>
            </a:r>
            <a:r>
              <a:rPr dirty="0" sz="1200" spc="3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Recomendaciones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segunda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reparación</a:t>
            </a:r>
            <a:endParaRPr sz="1200">
              <a:latin typeface="Calibri"/>
              <a:cs typeface="Calibri"/>
            </a:endParaRPr>
          </a:p>
          <a:p>
            <a:pPr algn="just" marL="918844" marR="10160" indent="-228600">
              <a:lnSpc>
                <a:spcPct val="121700"/>
              </a:lnSpc>
              <a:spcBef>
                <a:spcPts val="675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recomienda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usar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nueva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técnica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capado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más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rápida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una </a:t>
            </a:r>
            <a:r>
              <a:rPr dirty="0" sz="1200">
                <a:latin typeface="Calibri"/>
                <a:cs typeface="Calibri"/>
              </a:rPr>
              <a:t>mejor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seguridad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aislamiento.</a:t>
            </a:r>
            <a:endParaRPr sz="1200">
              <a:latin typeface="Calibri"/>
              <a:cs typeface="Calibri"/>
            </a:endParaRPr>
          </a:p>
          <a:p>
            <a:pPr algn="just" marL="918844" marR="6350" indent="-228600">
              <a:lnSpc>
                <a:spcPct val="121700"/>
              </a:lnSpc>
              <a:spcBef>
                <a:spcPts val="685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Tener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cuenta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tipo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conexión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parámetro </a:t>
            </a:r>
            <a:r>
              <a:rPr dirty="0" sz="1200">
                <a:latin typeface="Calibri"/>
                <a:cs typeface="Calibri"/>
              </a:rPr>
              <a:t>definitivo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capado,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caso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contrario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traerá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problemas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primer </a:t>
            </a:r>
            <a:r>
              <a:rPr dirty="0" sz="1200">
                <a:latin typeface="Calibri"/>
                <a:cs typeface="Calibri"/>
              </a:rPr>
              <a:t>capado,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ello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elaborarse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desarrollarse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plano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donde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muestre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todo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conexionado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bobinas.</a:t>
            </a:r>
            <a:endParaRPr sz="1200">
              <a:latin typeface="Calibri"/>
              <a:cs typeface="Calibri"/>
            </a:endParaRPr>
          </a:p>
          <a:p>
            <a:pPr algn="just" marL="918844" marR="5080" indent="-228600">
              <a:lnSpc>
                <a:spcPct val="121900"/>
              </a:lnSpc>
              <a:spcBef>
                <a:spcPts val="680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recomienda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tener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stock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mínimo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materiales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proveedor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que </a:t>
            </a:r>
            <a:r>
              <a:rPr dirty="0" sz="1200">
                <a:latin typeface="Calibri"/>
                <a:cs typeface="Calibri"/>
              </a:rPr>
              <a:t>acelere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tiempo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entrega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estos;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tuvieron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problemas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los </a:t>
            </a:r>
            <a:r>
              <a:rPr dirty="0" sz="1200">
                <a:latin typeface="Calibri"/>
                <a:cs typeface="Calibri"/>
              </a:rPr>
              <a:t>materiales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tenían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stock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algunos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cuales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fueron </a:t>
            </a:r>
            <a:r>
              <a:rPr dirty="0" sz="1200">
                <a:latin typeface="Calibri"/>
                <a:cs typeface="Calibri"/>
              </a:rPr>
              <a:t>suficientes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10">
                <a:latin typeface="Calibri"/>
                <a:cs typeface="Calibri"/>
              </a:rPr>
              <a:t> operaciones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hechas.</a:t>
            </a:r>
            <a:endParaRPr sz="1200">
              <a:latin typeface="Calibri"/>
              <a:cs typeface="Calibri"/>
            </a:endParaRPr>
          </a:p>
          <a:p>
            <a:pPr algn="just" marL="918844" marR="5715" indent="-228600">
              <a:lnSpc>
                <a:spcPct val="122000"/>
              </a:lnSpc>
              <a:spcBef>
                <a:spcPts val="665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dejó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pendiente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resinar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pintar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cuidado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debido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material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agotó.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Además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aplicar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más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manga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termo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contraíble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los </a:t>
            </a:r>
            <a:r>
              <a:rPr dirty="0" sz="1200">
                <a:latin typeface="Calibri"/>
                <a:cs typeface="Calibri"/>
              </a:rPr>
              <a:t>cortes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seguridad,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3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2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recomienda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planificar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y </a:t>
            </a:r>
            <a:r>
              <a:rPr dirty="0" sz="1200">
                <a:latin typeface="Calibri"/>
                <a:cs typeface="Calibri"/>
              </a:rPr>
              <a:t>programar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trabajos.</a:t>
            </a:r>
            <a:endParaRPr sz="1200">
              <a:latin typeface="Calibri"/>
              <a:cs typeface="Calibri"/>
            </a:endParaRPr>
          </a:p>
          <a:p>
            <a:pPr algn="just" marL="918844" marR="5715" indent="-228600">
              <a:lnSpc>
                <a:spcPct val="121900"/>
              </a:lnSpc>
              <a:spcBef>
                <a:spcPts val="670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resistencia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aislamiento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ido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aumentando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desde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que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reparó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rotor.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concluyó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asesor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Leroy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Somer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subirá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tiempo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trabajo.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recomienda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programar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medición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aislamiento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del </a:t>
            </a:r>
            <a:r>
              <a:rPr dirty="0" sz="1200" spc="-10">
                <a:latin typeface="Calibri"/>
                <a:cs typeface="Calibri"/>
              </a:rPr>
              <a:t>generador.</a:t>
            </a:r>
            <a:endParaRPr sz="1200">
              <a:latin typeface="Calibri"/>
              <a:cs typeface="Calibri"/>
            </a:endParaRPr>
          </a:p>
          <a:p>
            <a:pPr algn="just" marL="918844" marR="5715" indent="-228600">
              <a:lnSpc>
                <a:spcPct val="121800"/>
              </a:lnSpc>
              <a:spcBef>
                <a:spcPts val="685"/>
              </a:spcBef>
              <a:buFont typeface="Symbol"/>
              <a:buChar char=""/>
              <a:tabLst>
                <a:tab pos="918844" algn="l"/>
              </a:tabLst>
            </a:pP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sugiere,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intervenciones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similares,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sólo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desconectar</a:t>
            </a:r>
            <a:r>
              <a:rPr dirty="0" sz="1200" spc="2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grupos</a:t>
            </a:r>
            <a:r>
              <a:rPr dirty="0" sz="1200" spc="3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bobinas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buscando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equilibrio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electrodinámico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3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estudiar</a:t>
            </a:r>
            <a:r>
              <a:rPr dirty="0" sz="1200" spc="34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impacto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inducción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cada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desconectada.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10"/>
              </a:spcBef>
            </a:pPr>
            <a:r>
              <a:rPr dirty="0" sz="1200" b="1" i="1">
                <a:latin typeface="Calibri"/>
                <a:cs typeface="Calibri"/>
              </a:rPr>
              <a:t>4.3.7</a:t>
            </a:r>
            <a:r>
              <a:rPr dirty="0" sz="1200" spc="3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Evaluación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y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puntuación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la</a:t>
            </a:r>
            <a:r>
              <a:rPr dirty="0" sz="1200" spc="-1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unidad</a:t>
            </a:r>
            <a:r>
              <a:rPr dirty="0" sz="1200" spc="-10" b="1" i="1">
                <a:latin typeface="Calibri"/>
                <a:cs typeface="Calibri"/>
              </a:rPr>
              <a:t> </a:t>
            </a:r>
            <a:r>
              <a:rPr dirty="0" sz="1200" spc="-25" b="1" i="1">
                <a:latin typeface="Calibri"/>
                <a:cs typeface="Calibri"/>
              </a:rPr>
              <a:t>U4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0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U4,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presenta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tal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cómo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resume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Tabla</a:t>
            </a:r>
            <a:r>
              <a:rPr dirty="0" sz="1200" spc="225">
                <a:latin typeface="Calibri"/>
                <a:cs typeface="Calibri"/>
                <a:hlinkClick r:id="rId2" action="ppaction://hlinksldjump"/>
              </a:rPr>
              <a:t> </a:t>
            </a:r>
            <a:r>
              <a:rPr dirty="0" sz="1200">
                <a:latin typeface="Calibri"/>
                <a:cs typeface="Calibri"/>
                <a:hlinkClick r:id="rId2" action="ppaction://hlinksldjump"/>
              </a:rPr>
              <a:t>29</a:t>
            </a:r>
            <a:r>
              <a:rPr dirty="0" sz="1200">
                <a:latin typeface="Calibri"/>
                <a:cs typeface="Calibri"/>
              </a:rPr>
              <a:t>.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Similar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unidades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anteriores,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pesos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fueron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asignados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acuerdo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criticidad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condiciones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operación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unidad.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Vale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mencionar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pérdida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potencia </a:t>
            </a:r>
            <a:r>
              <a:rPr dirty="0" sz="1200">
                <a:latin typeface="Calibri"/>
                <a:cs typeface="Calibri"/>
              </a:rPr>
              <a:t>causada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capado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doce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bobinas,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refleja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peso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restricciones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operativas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(4.0).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Así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mismo,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bobina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peor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en </a:t>
            </a:r>
            <a:r>
              <a:rPr dirty="0" sz="1200">
                <a:latin typeface="Calibri"/>
                <a:cs typeface="Calibri"/>
              </a:rPr>
              <a:t>comparación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otras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unidades,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puntaje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tanto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físico,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en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435356"/>
            <a:ext cx="5786120" cy="169798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105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algn="just" marL="12700" marR="5080">
              <a:lnSpc>
                <a:spcPct val="122200"/>
              </a:lnSpc>
            </a:pP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puntaje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restricciones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operativas,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nuevamente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debido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pérdida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potencia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y </a:t>
            </a:r>
            <a:r>
              <a:rPr dirty="0" sz="1200" spc="-10">
                <a:latin typeface="Calibri"/>
                <a:cs typeface="Calibri"/>
              </a:rPr>
              <a:t>manipulación.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Igualmente,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pruebas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eléctricas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0">
                <a:latin typeface="Calibri"/>
                <a:cs typeface="Calibri"/>
              </a:rPr>
              <a:t> estator,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núcleo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sólo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alcanzaron</a:t>
            </a:r>
            <a:r>
              <a:rPr dirty="0" sz="1200" spc="-25">
                <a:latin typeface="Calibri"/>
                <a:cs typeface="Calibri"/>
              </a:rPr>
              <a:t> un </a:t>
            </a:r>
            <a:r>
              <a:rPr dirty="0" sz="1200">
                <a:latin typeface="Calibri"/>
                <a:cs typeface="Calibri"/>
              </a:rPr>
              <a:t>puntaje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5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sumado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anteriormente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expuesto,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puntaje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final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3.47.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Tabla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29.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310"/>
              </a:spcBef>
            </a:pPr>
            <a:r>
              <a:rPr dirty="0" sz="1200">
                <a:latin typeface="Calibri"/>
                <a:cs typeface="Calibri"/>
              </a:rPr>
              <a:t>Evaluación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puntuación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condición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U4.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899464" y="2245105"/>
          <a:ext cx="5930900" cy="35134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9560"/>
                <a:gridCol w="281940"/>
                <a:gridCol w="225425"/>
                <a:gridCol w="361314"/>
                <a:gridCol w="454025"/>
                <a:gridCol w="440689"/>
                <a:gridCol w="427989"/>
                <a:gridCol w="474979"/>
                <a:gridCol w="417195"/>
                <a:gridCol w="845819"/>
                <a:gridCol w="358139"/>
              </a:tblGrid>
              <a:tr h="14236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96570">
                        <a:lnSpc>
                          <a:spcPct val="100000"/>
                        </a:lnSpc>
                      </a:pPr>
                      <a:r>
                        <a:rPr dirty="0" sz="1000" spc="-10" b="1">
                          <a:latin typeface="Calibri"/>
                          <a:cs typeface="Calibri"/>
                        </a:rPr>
                        <a:t>Generador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estado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físico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edad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3937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 marR="350520">
                        <a:lnSpc>
                          <a:spcPct val="104400"/>
                        </a:lnSpc>
                        <a:spcBef>
                          <a:spcPts val="2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tecnología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instalada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857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 marR="245110">
                        <a:lnSpc>
                          <a:spcPct val="104400"/>
                        </a:lnSpc>
                        <a:spcBef>
                          <a:spcPts val="58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restricciones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operativas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7429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 marR="375920">
                        <a:lnSpc>
                          <a:spcPct val="104400"/>
                        </a:lnSpc>
                        <a:spcBef>
                          <a:spcPts val="54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Pruebas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eléctricas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bobinado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estator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858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Pruebas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eléctricas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rotor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825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 marR="375920">
                        <a:lnSpc>
                          <a:spcPct val="103299"/>
                        </a:lnSpc>
                        <a:spcBef>
                          <a:spcPts val="69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Pruebas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eléctricas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núcleo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estator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8826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 marR="163830">
                        <a:lnSpc>
                          <a:spcPct val="103299"/>
                        </a:lnSpc>
                        <a:spcBef>
                          <a:spcPts val="46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requerimiento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mantenimiento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5905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calidad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datos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Peso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cada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parte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04775" vert="vert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900" spc="-10" b="1">
                          <a:latin typeface="Calibri"/>
                          <a:cs typeface="Calibri"/>
                        </a:rPr>
                        <a:t>Bobinado</a:t>
                      </a:r>
                      <a:r>
                        <a:rPr dirty="0" sz="900" spc="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estator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65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3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3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3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224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Núcleo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estator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65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6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7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1.5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 spc="-10" b="1">
                          <a:latin typeface="Calibri"/>
                          <a:cs typeface="Calibri"/>
                        </a:rPr>
                        <a:t>Rotor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52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4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2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 spc="-10" b="1">
                          <a:latin typeface="Calibri"/>
                          <a:cs typeface="Calibri"/>
                        </a:rPr>
                        <a:t>Ventilación</a:t>
                      </a:r>
                      <a:r>
                        <a:rPr dirty="0" sz="900" spc="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900" spc="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refrigeración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52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7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2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 spc="-10" b="1">
                          <a:latin typeface="Calibri"/>
                          <a:cs typeface="Calibri"/>
                        </a:rPr>
                        <a:t>Aterrado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neutro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52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6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7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0.5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Cojinete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empuje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52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9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1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Cojinetes</a:t>
                      </a:r>
                      <a:r>
                        <a:rPr dirty="0" sz="9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guías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52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7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7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9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1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Eje</a:t>
                      </a:r>
                      <a:r>
                        <a:rPr dirty="0" sz="9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generador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52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7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7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50">
                          <a:latin typeface="Calibri"/>
                          <a:cs typeface="Calibri"/>
                        </a:rPr>
                        <a:t>8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1.5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9405">
                <a:tc>
                  <a:txBody>
                    <a:bodyPr/>
                    <a:lstStyle/>
                    <a:p>
                      <a:pPr marL="40640" marR="320675">
                        <a:lnSpc>
                          <a:spcPct val="102200"/>
                        </a:lnSpc>
                        <a:spcBef>
                          <a:spcPts val="95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Peso</a:t>
                      </a:r>
                      <a:r>
                        <a:rPr dirty="0" sz="9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 parámetros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5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condición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4.0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9370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2.0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4.0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492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5.0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2.5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1.0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19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850" spc="-25">
                          <a:latin typeface="Calibri"/>
                          <a:cs typeface="Calibri"/>
                        </a:rPr>
                        <a:t>1.5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 marR="12065" indent="13335">
                        <a:lnSpc>
                          <a:spcPct val="102200"/>
                        </a:lnSpc>
                        <a:spcBef>
                          <a:spcPts val="95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Puntaje</a:t>
                      </a:r>
                      <a:r>
                        <a:rPr dirty="0" sz="900" spc="-4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final</a:t>
                      </a:r>
                      <a:r>
                        <a:rPr dirty="0" sz="900" spc="-5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5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calidad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datos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746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850" spc="-20">
                          <a:latin typeface="Calibri"/>
                          <a:cs typeface="Calibri"/>
                        </a:rPr>
                        <a:t>8.14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1310">
                <a:tc gridSpan="11">
                  <a:txBody>
                    <a:bodyPr/>
                    <a:lstStyle/>
                    <a:p>
                      <a:pPr marL="4743450">
                        <a:lnSpc>
                          <a:spcPct val="100000"/>
                        </a:lnSpc>
                        <a:spcBef>
                          <a:spcPts val="130"/>
                        </a:spcBef>
                        <a:tabLst>
                          <a:tab pos="5590540" algn="l"/>
                        </a:tabLst>
                      </a:pPr>
                      <a:r>
                        <a:rPr dirty="0" sz="900" spc="-10" b="1">
                          <a:latin typeface="Calibri"/>
                          <a:cs typeface="Calibri"/>
                        </a:rPr>
                        <a:t>Indicador</a:t>
                      </a:r>
                      <a:r>
                        <a:rPr dirty="0" sz="900" spc="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final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baseline="-35947" sz="1275" spc="-30">
                          <a:latin typeface="Calibri"/>
                          <a:cs typeface="Calibri"/>
                        </a:rPr>
                        <a:t>3.47</a:t>
                      </a:r>
                      <a:endParaRPr baseline="-35947" sz="1275">
                        <a:latin typeface="Calibri"/>
                        <a:cs typeface="Calibri"/>
                      </a:endParaRPr>
                    </a:p>
                    <a:p>
                      <a:pPr marL="476758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 generador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65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2555493"/>
            <a:ext cx="5788660" cy="5872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38735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latin typeface="Calibri"/>
                <a:cs typeface="Calibri"/>
              </a:rPr>
              <a:t>Conclusiones</a:t>
            </a:r>
            <a:endParaRPr sz="1200">
              <a:latin typeface="Calibri"/>
              <a:cs typeface="Calibri"/>
            </a:endParaRPr>
          </a:p>
          <a:p>
            <a:pPr algn="just" marL="12700" marR="5715" indent="448945">
              <a:lnSpc>
                <a:spcPct val="1221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mantenimiento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condición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enfoque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más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adecuado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versátil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gestión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activo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criticidad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alta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eléctrico.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Poder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enfocar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tareas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basándose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actual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generador,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permite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reducir </a:t>
            </a:r>
            <a:r>
              <a:rPr dirty="0" sz="1200">
                <a:latin typeface="Calibri"/>
                <a:cs typeface="Calibri"/>
              </a:rPr>
              <a:t>esfuerzos,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costos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prevenir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fallos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 supongan la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parada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total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 planta.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Además,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un </a:t>
            </a:r>
            <a:r>
              <a:rPr dirty="0" sz="1200">
                <a:latin typeface="Calibri"/>
                <a:cs typeface="Calibri"/>
              </a:rPr>
              <a:t>paradigma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combina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diversos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criterios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manera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ponderada,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estas </a:t>
            </a:r>
            <a:r>
              <a:rPr dirty="0" sz="1200">
                <a:latin typeface="Calibri"/>
                <a:cs typeface="Calibri"/>
              </a:rPr>
              <a:t>ponderaciones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pesos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pueden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ajustarse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reflejar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mejor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situación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real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planta, </a:t>
            </a:r>
            <a:r>
              <a:rPr dirty="0" sz="1200">
                <a:latin typeface="Calibri"/>
                <a:cs typeface="Calibri"/>
              </a:rPr>
              <a:t>equipos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personal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disponible,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mostró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cuadros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resumen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las </a:t>
            </a:r>
            <a:r>
              <a:rPr dirty="0" sz="1200">
                <a:latin typeface="Calibri"/>
                <a:cs typeface="Calibri"/>
              </a:rPr>
              <a:t>tres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intervenidas.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20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este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paradigma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mantenimiento,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ensayos</a:t>
            </a:r>
            <a:r>
              <a:rPr dirty="0" sz="1200" spc="3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inspecciones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3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vital </a:t>
            </a:r>
            <a:r>
              <a:rPr dirty="0" sz="1200">
                <a:latin typeface="Calibri"/>
                <a:cs typeface="Calibri"/>
              </a:rPr>
              <a:t>importancia,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partir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resultados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obtenidos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determina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condición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del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diversas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partes.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ejecución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ensayos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inspecciones,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así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como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pobre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registro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resultados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tendencias,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pueden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llevar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deficiente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gestión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del </a:t>
            </a:r>
            <a:r>
              <a:rPr dirty="0" sz="1200">
                <a:latin typeface="Calibri"/>
                <a:cs typeface="Calibri"/>
              </a:rPr>
              <a:t>mantenimiento.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También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tiene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indicador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calidad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datos,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permite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tomar</a:t>
            </a:r>
            <a:r>
              <a:rPr dirty="0" sz="1200" spc="-25">
                <a:latin typeface="Calibri"/>
                <a:cs typeface="Calibri"/>
              </a:rPr>
              <a:t> en </a:t>
            </a:r>
            <a:r>
              <a:rPr dirty="0" sz="1200">
                <a:latin typeface="Calibri"/>
                <a:cs typeface="Calibri"/>
              </a:rPr>
              <a:t>cuenta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confiabilidad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resultados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experiencia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personal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encargado.</a:t>
            </a:r>
            <a:endParaRPr sz="1200">
              <a:latin typeface="Calibri"/>
              <a:cs typeface="Calibri"/>
            </a:endParaRPr>
          </a:p>
          <a:p>
            <a:pPr algn="just" marL="12700" marR="5080" indent="448945">
              <a:lnSpc>
                <a:spcPct val="121900"/>
              </a:lnSpc>
              <a:spcBef>
                <a:spcPts val="610"/>
              </a:spcBef>
            </a:pPr>
            <a:r>
              <a:rPr dirty="0" sz="1200">
                <a:latin typeface="Calibri"/>
                <a:cs typeface="Calibri"/>
              </a:rPr>
              <a:t>Otra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ventaja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significativa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CBM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son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tablas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evaluación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puntuación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la </a:t>
            </a:r>
            <a:r>
              <a:rPr dirty="0" sz="1200">
                <a:latin typeface="Calibri"/>
                <a:cs typeface="Calibri"/>
              </a:rPr>
              <a:t>condición,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permiten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tener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vistazo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rápido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estado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tanto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las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diferentes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del </a:t>
            </a:r>
            <a:r>
              <a:rPr dirty="0" sz="1200">
                <a:latin typeface="Calibri"/>
                <a:cs typeface="Calibri"/>
              </a:rPr>
              <a:t>generador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unidad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totalidad.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caracterización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cuantitativa,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útil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puede </a:t>
            </a:r>
            <a:r>
              <a:rPr dirty="0" sz="1200">
                <a:latin typeface="Calibri"/>
                <a:cs typeface="Calibri"/>
              </a:rPr>
              <a:t>servir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índice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desempeño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clave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área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mantenimiento.</a:t>
            </a:r>
            <a:endParaRPr sz="1200">
              <a:latin typeface="Calibri"/>
              <a:cs typeface="Calibri"/>
            </a:endParaRPr>
          </a:p>
          <a:p>
            <a:pPr algn="just" marL="12700" marR="7620" indent="448945">
              <a:lnSpc>
                <a:spcPct val="122000"/>
              </a:lnSpc>
              <a:spcBef>
                <a:spcPts val="605"/>
              </a:spcBef>
            </a:pPr>
            <a:r>
              <a:rPr dirty="0" sz="1200" spc="-5">
                <a:latin typeface="Calibri"/>
                <a:cs typeface="Calibri"/>
              </a:rPr>
              <a:t>Finalmente,</a:t>
            </a:r>
            <a:r>
              <a:rPr dirty="0" sz="1200" spc="3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vale</a:t>
            </a:r>
            <a:r>
              <a:rPr dirty="0" sz="1200" spc="3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pena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resaltar</a:t>
            </a:r>
            <a:r>
              <a:rPr dirty="0" sz="1200" spc="3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importancia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del</a:t>
            </a:r>
            <a:r>
              <a:rPr dirty="0" sz="1200" spc="3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intercambio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3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información (consensos)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 spc="5">
                <a:latin typeface="Calibri"/>
                <a:cs typeface="Calibri"/>
              </a:rPr>
              <a:t>y</a:t>
            </a:r>
            <a:r>
              <a:rPr dirty="0" sz="1200" spc="-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el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juicio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-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expertos,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tanto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fase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5">
                <a:latin typeface="Calibri"/>
                <a:cs typeface="Calibri"/>
              </a:rPr>
              <a:t>la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implementación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del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CB</a:t>
            </a:r>
            <a:r>
              <a:rPr dirty="0" sz="1200">
                <a:latin typeface="Calibri"/>
                <a:cs typeface="Calibri"/>
              </a:rPr>
              <a:t>M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(elaboración </a:t>
            </a:r>
            <a:r>
              <a:rPr dirty="0" sz="1200" spc="-5">
                <a:latin typeface="Calibri"/>
                <a:cs typeface="Calibri"/>
              </a:rPr>
              <a:t>de formatos,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fichas,</a:t>
            </a:r>
            <a:r>
              <a:rPr dirty="0" sz="1200" spc="-10">
                <a:latin typeface="Calibri"/>
                <a:cs typeface="Calibri"/>
              </a:rPr>
              <a:t> procesos,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etc.)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</a:t>
            </a:r>
            <a:r>
              <a:rPr dirty="0" sz="1200" spc="-5">
                <a:latin typeface="Calibri"/>
                <a:cs typeface="Calibri"/>
              </a:rPr>
              <a:t> el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momento</a:t>
            </a:r>
            <a:r>
              <a:rPr dirty="0" sz="1200" spc="-5">
                <a:latin typeface="Calibri"/>
                <a:cs typeface="Calibri"/>
              </a:rPr>
              <a:t> 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0">
                <a:latin typeface="Calibri"/>
                <a:cs typeface="Calibri"/>
              </a:rPr>
              <a:t> determinación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0">
                <a:latin typeface="Calibri"/>
                <a:cs typeface="Calibri"/>
              </a:rPr>
              <a:t> condición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activo.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manera </a:t>
            </a:r>
            <a:r>
              <a:rPr dirty="0" sz="1200" spc="-5">
                <a:latin typeface="Calibri"/>
                <a:cs typeface="Calibri"/>
              </a:rPr>
              <a:t>transversal,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el </a:t>
            </a:r>
            <a:r>
              <a:rPr dirty="0" sz="1200">
                <a:latin typeface="Calibri"/>
                <a:cs typeface="Calibri"/>
              </a:rPr>
              <a:t>t</a:t>
            </a:r>
            <a:r>
              <a:rPr dirty="0" sz="1200" spc="-5">
                <a:latin typeface="Calibri"/>
                <a:cs typeface="Calibri"/>
              </a:rPr>
              <a:t>en</a:t>
            </a:r>
            <a:r>
              <a:rPr dirty="0" sz="1200">
                <a:latin typeface="Calibri"/>
                <a:cs typeface="Calibri"/>
              </a:rPr>
              <a:t>er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</a:t>
            </a:r>
            <a:r>
              <a:rPr dirty="0" sz="1200">
                <a:latin typeface="Calibri"/>
                <a:cs typeface="Calibri"/>
              </a:rPr>
              <a:t>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personal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debidamente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capacitado</a:t>
            </a:r>
            <a:r>
              <a:rPr dirty="0" sz="1200" spc="5">
                <a:latin typeface="Calibri"/>
                <a:cs typeface="Calibri"/>
              </a:rPr>
              <a:t> 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buena </a:t>
            </a:r>
            <a:r>
              <a:rPr dirty="0" sz="1200" spc="-10">
                <a:latin typeface="Calibri"/>
                <a:cs typeface="Calibri"/>
              </a:rPr>
              <a:t>documentación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j</a:t>
            </a:r>
            <a:r>
              <a:rPr dirty="0" sz="1200" spc="-10">
                <a:latin typeface="Calibri"/>
                <a:cs typeface="Calibri"/>
              </a:rPr>
              <a:t>u</a:t>
            </a:r>
            <a:r>
              <a:rPr dirty="0" sz="1200" spc="-5">
                <a:latin typeface="Calibri"/>
                <a:cs typeface="Calibri"/>
              </a:rPr>
              <a:t>ega</a:t>
            </a:r>
            <a:r>
              <a:rPr dirty="0" sz="1200">
                <a:latin typeface="Calibri"/>
                <a:cs typeface="Calibri"/>
              </a:rPr>
              <a:t>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</a:t>
            </a:r>
            <a:r>
              <a:rPr dirty="0" sz="1200">
                <a:latin typeface="Calibri"/>
                <a:cs typeface="Calibri"/>
              </a:rPr>
              <a:t>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</a:t>
            </a:r>
            <a:r>
              <a:rPr dirty="0" sz="1200">
                <a:latin typeface="Calibri"/>
                <a:cs typeface="Calibri"/>
              </a:rPr>
              <a:t>ol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importante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</a:t>
            </a:r>
            <a:r>
              <a:rPr dirty="0" sz="1200">
                <a:latin typeface="Calibri"/>
                <a:cs typeface="Calibri"/>
              </a:rPr>
              <a:t>n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el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éxito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5">
                <a:latin typeface="Calibri"/>
                <a:cs typeface="Calibri"/>
              </a:rPr>
              <a:t>la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implementación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del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mantenimiento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condición.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6764" y="2479293"/>
            <a:ext cx="5789930" cy="6488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3683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Calibri"/>
                <a:cs typeface="Calibri"/>
              </a:rPr>
              <a:t>Referencias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bibliográficas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Calibri"/>
                <a:cs typeface="Calibri"/>
              </a:rPr>
              <a:t>Almand,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(2004).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Fault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Zone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Analysis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"Insulation".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Florida: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PdMA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Corporation.</a:t>
            </a:r>
            <a:endParaRPr sz="1200">
              <a:latin typeface="Calibri"/>
              <a:cs typeface="Calibri"/>
            </a:endParaRPr>
          </a:p>
          <a:p>
            <a:pPr marL="461645" marR="11430" indent="-449580">
              <a:lnSpc>
                <a:spcPct val="122700"/>
              </a:lnSpc>
              <a:spcBef>
                <a:spcPts val="585"/>
              </a:spcBef>
            </a:pPr>
            <a:r>
              <a:rPr dirty="0" sz="1200">
                <a:latin typeface="Calibri"/>
                <a:cs typeface="Calibri"/>
              </a:rPr>
              <a:t>ANSI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(2009).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Standard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acceptance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testing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specifications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electric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power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equipment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and </a:t>
            </a:r>
            <a:r>
              <a:rPr dirty="0" sz="1200">
                <a:latin typeface="Calibri"/>
                <a:cs typeface="Calibri"/>
              </a:rPr>
              <a:t>systems.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Portage,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MI: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International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electrical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testing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association.</a:t>
            </a:r>
            <a:endParaRPr sz="1200">
              <a:latin typeface="Calibri"/>
              <a:cs typeface="Calibri"/>
            </a:endParaRPr>
          </a:p>
          <a:p>
            <a:pPr marL="12700" marR="1255395">
              <a:lnSpc>
                <a:spcPts val="2360"/>
              </a:lnSpc>
              <a:spcBef>
                <a:spcPts val="220"/>
              </a:spcBef>
            </a:pPr>
            <a:r>
              <a:rPr dirty="0" sz="1200">
                <a:latin typeface="Calibri"/>
                <a:cs typeface="Calibri"/>
              </a:rPr>
              <a:t>Duplessis,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J.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(2012).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Analyzing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power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test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results.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Electricity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today. </a:t>
            </a:r>
            <a:r>
              <a:rPr dirty="0" sz="1200">
                <a:latin typeface="Calibri"/>
                <a:cs typeface="Calibri"/>
              </a:rPr>
              <a:t>Gregorec,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J.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(2006).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basics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insulation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testing.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IDEAL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Industries,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Inc.</a:t>
            </a:r>
            <a:endParaRPr sz="1200">
              <a:latin typeface="Calibri"/>
              <a:cs typeface="Calibri"/>
            </a:endParaRPr>
          </a:p>
          <a:p>
            <a:pPr marL="461645" marR="11430" indent="-449580">
              <a:lnSpc>
                <a:spcPct val="122500"/>
              </a:lnSpc>
              <a:spcBef>
                <a:spcPts val="360"/>
              </a:spcBef>
            </a:pPr>
            <a:r>
              <a:rPr dirty="0" sz="1200" spc="-10">
                <a:latin typeface="Calibri"/>
                <a:cs typeface="Calibri"/>
              </a:rPr>
              <a:t>Hamek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(2018).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Pruebas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eléctricas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generador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eléctrico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U3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32MW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C.H.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Carhuaquero </a:t>
            </a:r>
            <a:r>
              <a:rPr dirty="0" sz="1200">
                <a:latin typeface="Calibri"/>
                <a:cs typeface="Calibri"/>
              </a:rPr>
              <a:t>antes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mantenimiento. Cumbil,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Cajamarca.</a:t>
            </a:r>
            <a:endParaRPr sz="1200">
              <a:latin typeface="Calibri"/>
              <a:cs typeface="Calibri"/>
            </a:endParaRPr>
          </a:p>
          <a:p>
            <a:pPr marL="461645" marR="5080" indent="-449580">
              <a:lnSpc>
                <a:spcPct val="122500"/>
              </a:lnSpc>
              <a:spcBef>
                <a:spcPts val="590"/>
              </a:spcBef>
            </a:pPr>
            <a:r>
              <a:rPr dirty="0" sz="1200">
                <a:latin typeface="Calibri"/>
                <a:cs typeface="Calibri"/>
              </a:rPr>
              <a:t>Iwanusiw,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O.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(2010).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Insulation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power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testing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power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transformers.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Bagalore,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India: </a:t>
            </a:r>
            <a:r>
              <a:rPr dirty="0" sz="1200">
                <a:latin typeface="Calibri"/>
                <a:cs typeface="Calibri"/>
              </a:rPr>
              <a:t>Eltel </a:t>
            </a:r>
            <a:r>
              <a:rPr dirty="0" sz="1200" spc="-10">
                <a:latin typeface="Calibri"/>
                <a:cs typeface="Calibri"/>
              </a:rPr>
              <a:t>Industries.</a:t>
            </a:r>
            <a:endParaRPr sz="1200">
              <a:latin typeface="Calibri"/>
              <a:cs typeface="Calibri"/>
            </a:endParaRPr>
          </a:p>
          <a:p>
            <a:pPr marL="12700" marR="455295">
              <a:lnSpc>
                <a:spcPts val="2370"/>
              </a:lnSpc>
              <a:spcBef>
                <a:spcPts val="215"/>
              </a:spcBef>
            </a:pPr>
            <a:r>
              <a:rPr dirty="0" sz="1200">
                <a:latin typeface="Calibri"/>
                <a:cs typeface="Calibri"/>
              </a:rPr>
              <a:t>Megger.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(2006).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complete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guide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Electrical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Insulation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Testing.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Megger. </a:t>
            </a:r>
            <a:r>
              <a:rPr dirty="0" sz="1200">
                <a:latin typeface="Calibri"/>
                <a:cs typeface="Calibri"/>
              </a:rPr>
              <a:t>Mohamed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Fathy,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(2017).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Condition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Based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Maitenance.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Egypt: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Future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University.</a:t>
            </a:r>
            <a:endParaRPr sz="1200">
              <a:latin typeface="Calibri"/>
              <a:cs typeface="Calibri"/>
            </a:endParaRPr>
          </a:p>
          <a:p>
            <a:pPr marL="461645" marR="6985" indent="-449580">
              <a:lnSpc>
                <a:spcPct val="122500"/>
              </a:lnSpc>
              <a:spcBef>
                <a:spcPts val="350"/>
              </a:spcBef>
            </a:pPr>
            <a:r>
              <a:rPr dirty="0" sz="1200">
                <a:latin typeface="Calibri"/>
                <a:cs typeface="Calibri"/>
              </a:rPr>
              <a:t>Oak</a:t>
            </a:r>
            <a:r>
              <a:rPr dirty="0" sz="1200" spc="114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Ridge</a:t>
            </a:r>
            <a:r>
              <a:rPr dirty="0" sz="1200" spc="12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National</a:t>
            </a:r>
            <a:r>
              <a:rPr dirty="0" sz="1200" spc="12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Laboratory.</a:t>
            </a:r>
            <a:r>
              <a:rPr dirty="0" sz="1200" spc="12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(2012).</a:t>
            </a:r>
            <a:r>
              <a:rPr dirty="0" sz="1200" spc="12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Hydropower</a:t>
            </a:r>
            <a:r>
              <a:rPr dirty="0" sz="1200" spc="12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advancement</a:t>
            </a:r>
            <a:r>
              <a:rPr dirty="0" sz="1200" spc="12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project</a:t>
            </a:r>
            <a:r>
              <a:rPr dirty="0" sz="1200" spc="125">
                <a:latin typeface="Calibri"/>
                <a:cs typeface="Calibri"/>
              </a:rPr>
              <a:t>  </a:t>
            </a:r>
            <a:r>
              <a:rPr dirty="0" sz="1200" spc="-10">
                <a:latin typeface="Calibri"/>
                <a:cs typeface="Calibri"/>
              </a:rPr>
              <a:t>Condition assessment </a:t>
            </a:r>
            <a:r>
              <a:rPr dirty="0" sz="1200">
                <a:latin typeface="Calibri"/>
                <a:cs typeface="Calibri"/>
              </a:rPr>
              <a:t>manual.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Doylestown,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PA: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Oak</a:t>
            </a:r>
            <a:r>
              <a:rPr dirty="0" sz="1200" spc="-10">
                <a:latin typeface="Calibri"/>
                <a:cs typeface="Calibri"/>
              </a:rPr>
              <a:t> Ridge.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dirty="0" sz="1200" spc="-10">
                <a:latin typeface="Calibri"/>
                <a:cs typeface="Calibri"/>
              </a:rPr>
              <a:t>Rodríguez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Pozueta,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(2015).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Aislantes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conductores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utilizados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las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máquinas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eléctricas.</a:t>
            </a:r>
            <a:endParaRPr sz="1200">
              <a:latin typeface="Calibri"/>
              <a:cs typeface="Calibri"/>
            </a:endParaRPr>
          </a:p>
          <a:p>
            <a:pPr marL="461645">
              <a:lnSpc>
                <a:spcPct val="100000"/>
              </a:lnSpc>
              <a:spcBef>
                <a:spcPts val="320"/>
              </a:spcBef>
            </a:pPr>
            <a:r>
              <a:rPr dirty="0" sz="1200">
                <a:latin typeface="Calibri"/>
                <a:cs typeface="Calibri"/>
              </a:rPr>
              <a:t>Cantabria: </a:t>
            </a:r>
            <a:r>
              <a:rPr dirty="0" sz="1200" spc="-10">
                <a:latin typeface="Calibri"/>
                <a:cs typeface="Calibri"/>
              </a:rPr>
              <a:t>Universidad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Cantabria.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15"/>
              </a:spcBef>
            </a:pPr>
            <a:r>
              <a:rPr dirty="0" sz="1200">
                <a:latin typeface="Calibri"/>
                <a:cs typeface="Calibri"/>
              </a:rPr>
              <a:t>Röel,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M.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(2019).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Devanado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Estatoricos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Descargas</a:t>
            </a:r>
            <a:r>
              <a:rPr dirty="0" sz="1200" spc="-3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Parciais</a:t>
            </a:r>
            <a:r>
              <a:rPr dirty="0" sz="1200">
                <a:latin typeface="Calibri"/>
                <a:cs typeface="Calibri"/>
              </a:rPr>
              <a:t>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Training.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Cajamarca: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Omicron.</a:t>
            </a:r>
            <a:endParaRPr sz="1200">
              <a:latin typeface="Calibri"/>
              <a:cs typeface="Calibri"/>
            </a:endParaRPr>
          </a:p>
          <a:p>
            <a:pPr algn="just" marL="461645" marR="12065" indent="-449580">
              <a:lnSpc>
                <a:spcPct val="122200"/>
              </a:lnSpc>
              <a:spcBef>
                <a:spcPts val="605"/>
              </a:spcBef>
            </a:pPr>
            <a:r>
              <a:rPr dirty="0" sz="1200">
                <a:latin typeface="Calibri"/>
                <a:cs typeface="Calibri"/>
              </a:rPr>
              <a:t>Staubach,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C.,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&amp;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Hildinger,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(2018).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Failure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assessment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generator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stress</a:t>
            </a:r>
            <a:r>
              <a:rPr dirty="0" sz="1200" spc="-10">
                <a:latin typeface="Calibri"/>
                <a:cs typeface="Calibri"/>
              </a:rPr>
              <a:t> grading </a:t>
            </a:r>
            <a:r>
              <a:rPr dirty="0" sz="1200">
                <a:latin typeface="Calibri"/>
                <a:cs typeface="Calibri"/>
              </a:rPr>
              <a:t>system.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Failure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mode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assessment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generator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stress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grading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system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(pág.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5). </a:t>
            </a:r>
            <a:r>
              <a:rPr dirty="0" sz="1200">
                <a:latin typeface="Calibri"/>
                <a:cs typeface="Calibri"/>
              </a:rPr>
              <a:t>Calgary: </a:t>
            </a:r>
            <a:r>
              <a:rPr dirty="0" sz="1200" spc="-20">
                <a:latin typeface="Calibri"/>
                <a:cs typeface="Calibri"/>
              </a:rPr>
              <a:t>IEEE.</a:t>
            </a:r>
            <a:endParaRPr sz="1200">
              <a:latin typeface="Calibri"/>
              <a:cs typeface="Calibri"/>
            </a:endParaRPr>
          </a:p>
          <a:p>
            <a:pPr marL="461645" marR="8255" indent="-449580">
              <a:lnSpc>
                <a:spcPct val="122500"/>
              </a:lnSpc>
              <a:spcBef>
                <a:spcPts val="585"/>
              </a:spcBef>
            </a:pPr>
            <a:r>
              <a:rPr dirty="0" sz="1200">
                <a:latin typeface="Calibri"/>
                <a:cs typeface="Calibri"/>
              </a:rPr>
              <a:t>VonRoll.</a:t>
            </a:r>
            <a:r>
              <a:rPr dirty="0" sz="1200" spc="19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(2015a).</a:t>
            </a:r>
            <a:r>
              <a:rPr dirty="0" sz="1200" spc="18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AntiCorona:</a:t>
            </a:r>
            <a:r>
              <a:rPr dirty="0" sz="1200" spc="19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CoronaShield</a:t>
            </a:r>
            <a:r>
              <a:rPr dirty="0" sz="1200" spc="18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8003.</a:t>
            </a:r>
            <a:r>
              <a:rPr dirty="0" sz="1200" spc="18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Disponible</a:t>
            </a:r>
            <a:r>
              <a:rPr dirty="0" sz="1200" spc="18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en:</a:t>
            </a:r>
            <a:r>
              <a:rPr dirty="0" sz="1200" spc="190">
                <a:latin typeface="Calibri"/>
                <a:cs typeface="Calibri"/>
              </a:rPr>
              <a:t>  </a:t>
            </a:r>
            <a:r>
              <a:rPr dirty="0" sz="1200" spc="-10">
                <a:latin typeface="Calibri"/>
                <a:cs typeface="Calibri"/>
              </a:rPr>
              <a:t>https://www.bag- distribution.fr/Files/108113/171557186539551.pdf</a:t>
            </a:r>
            <a:endParaRPr sz="1200">
              <a:latin typeface="Calibri"/>
              <a:cs typeface="Calibri"/>
            </a:endParaRPr>
          </a:p>
          <a:p>
            <a:pPr marL="461645" marR="6350" indent="-449580">
              <a:lnSpc>
                <a:spcPct val="122500"/>
              </a:lnSpc>
              <a:spcBef>
                <a:spcPts val="590"/>
              </a:spcBef>
            </a:pPr>
            <a:r>
              <a:rPr dirty="0" sz="1200">
                <a:latin typeface="Calibri"/>
                <a:cs typeface="Calibri"/>
              </a:rPr>
              <a:t>VonRoll.</a:t>
            </a:r>
            <a:r>
              <a:rPr dirty="0" sz="1200" spc="18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(2015b).</a:t>
            </a:r>
            <a:r>
              <a:rPr dirty="0" sz="1200" spc="18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AntiCorona:</a:t>
            </a:r>
            <a:r>
              <a:rPr dirty="0" sz="1200" spc="19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CoronaShield</a:t>
            </a:r>
            <a:r>
              <a:rPr dirty="0" sz="1200" spc="180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8001.</a:t>
            </a:r>
            <a:r>
              <a:rPr dirty="0" sz="1200" spc="18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Disponible</a:t>
            </a:r>
            <a:r>
              <a:rPr dirty="0" sz="1200" spc="185">
                <a:latin typeface="Calibri"/>
                <a:cs typeface="Calibri"/>
              </a:rPr>
              <a:t>  </a:t>
            </a:r>
            <a:r>
              <a:rPr dirty="0" sz="1200">
                <a:latin typeface="Calibri"/>
                <a:cs typeface="Calibri"/>
              </a:rPr>
              <a:t>en:</a:t>
            </a:r>
            <a:r>
              <a:rPr dirty="0" sz="1200" spc="180">
                <a:latin typeface="Calibri"/>
                <a:cs typeface="Calibri"/>
              </a:rPr>
              <a:t>  </a:t>
            </a:r>
            <a:r>
              <a:rPr dirty="0" sz="1200" spc="-10">
                <a:latin typeface="Calibri"/>
                <a:cs typeface="Calibri"/>
              </a:rPr>
              <a:t>https://www.bag- distribution.fr/Files/108113/17779421562772.pdf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461130" y="2555493"/>
            <a:ext cx="6794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latin typeface="Calibri"/>
                <a:cs typeface="Calibri"/>
              </a:rPr>
              <a:t>Apéndices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86761" y="1972741"/>
            <a:ext cx="2845165" cy="368320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0109707" y="3569335"/>
            <a:ext cx="165735" cy="238125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25">
                <a:latin typeface="Calibri"/>
                <a:cs typeface="Calibri"/>
              </a:rPr>
              <a:t>113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30655" y="956817"/>
            <a:ext cx="54375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Calibri"/>
                <a:cs typeface="Calibri"/>
              </a:rPr>
              <a:t>Apéndice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1: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Ficha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control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descargas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parciales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en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gradiente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voltaje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estator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900430" y="5383948"/>
          <a:ext cx="8967470" cy="5276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9734"/>
                <a:gridCol w="419734"/>
                <a:gridCol w="496569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4"/>
                <a:gridCol w="419734"/>
                <a:gridCol w="419734"/>
                <a:gridCol w="419734"/>
                <a:gridCol w="419734"/>
              </a:tblGrid>
              <a:tr h="10858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88290">
                        <a:lnSpc>
                          <a:spcPts val="67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41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1460">
                        <a:lnSpc>
                          <a:spcPts val="67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42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2095">
                        <a:lnSpc>
                          <a:spcPts val="67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43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2095">
                        <a:lnSpc>
                          <a:spcPts val="67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44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1460">
                        <a:lnSpc>
                          <a:spcPts val="67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45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2095">
                        <a:lnSpc>
                          <a:spcPts val="67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46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2095">
                        <a:lnSpc>
                          <a:spcPts val="67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47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1460">
                        <a:lnSpc>
                          <a:spcPts val="67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48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2095">
                        <a:lnSpc>
                          <a:spcPts val="67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49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2095">
                        <a:lnSpc>
                          <a:spcPts val="67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50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0955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8419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134620">
                        <a:lnSpc>
                          <a:spcPts val="67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8419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67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8419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67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8419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67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8419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67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8419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67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8419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67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8419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67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8419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67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8419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67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4775">
                <a:tc>
                  <a:txBody>
                    <a:bodyPr/>
                    <a:lstStyle/>
                    <a:p>
                      <a:pPr algn="ctr">
                        <a:lnSpc>
                          <a:spcPts val="675"/>
                        </a:lnSpc>
                        <a:spcBef>
                          <a:spcPts val="50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Superior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4775">
                <a:tc>
                  <a:txBody>
                    <a:bodyPr/>
                    <a:lstStyle/>
                    <a:p>
                      <a:pPr algn="ctr">
                        <a:lnSpc>
                          <a:spcPts val="675"/>
                        </a:lnSpc>
                        <a:spcBef>
                          <a:spcPts val="50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Inferior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object 6" descr=""/>
          <p:cNvGraphicFramePr>
            <a:graphicFrameLocks noGrp="1"/>
          </p:cNvGraphicFramePr>
          <p:nvPr/>
        </p:nvGraphicFramePr>
        <p:xfrm>
          <a:off x="900430" y="4641388"/>
          <a:ext cx="8967470" cy="5276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9734"/>
                <a:gridCol w="419734"/>
                <a:gridCol w="496569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4"/>
                <a:gridCol w="419734"/>
                <a:gridCol w="419734"/>
                <a:gridCol w="419734"/>
                <a:gridCol w="419734"/>
              </a:tblGrid>
              <a:tr h="10858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88290">
                        <a:lnSpc>
                          <a:spcPts val="675"/>
                        </a:lnSpc>
                        <a:spcBef>
                          <a:spcPts val="85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31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795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1460">
                        <a:lnSpc>
                          <a:spcPts val="675"/>
                        </a:lnSpc>
                        <a:spcBef>
                          <a:spcPts val="85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32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795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2095">
                        <a:lnSpc>
                          <a:spcPts val="675"/>
                        </a:lnSpc>
                        <a:spcBef>
                          <a:spcPts val="85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33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795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2095">
                        <a:lnSpc>
                          <a:spcPts val="675"/>
                        </a:lnSpc>
                        <a:spcBef>
                          <a:spcPts val="85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34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795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1460">
                        <a:lnSpc>
                          <a:spcPts val="675"/>
                        </a:lnSpc>
                        <a:spcBef>
                          <a:spcPts val="85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35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795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2095">
                        <a:lnSpc>
                          <a:spcPts val="675"/>
                        </a:lnSpc>
                        <a:spcBef>
                          <a:spcPts val="85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36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795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2095">
                        <a:lnSpc>
                          <a:spcPts val="675"/>
                        </a:lnSpc>
                        <a:spcBef>
                          <a:spcPts val="85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37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795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1460">
                        <a:lnSpc>
                          <a:spcPts val="675"/>
                        </a:lnSpc>
                        <a:spcBef>
                          <a:spcPts val="85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38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795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2095">
                        <a:lnSpc>
                          <a:spcPts val="675"/>
                        </a:lnSpc>
                        <a:spcBef>
                          <a:spcPts val="85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39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795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2095">
                        <a:lnSpc>
                          <a:spcPts val="675"/>
                        </a:lnSpc>
                        <a:spcBef>
                          <a:spcPts val="85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40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795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0955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9054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134620">
                        <a:lnSpc>
                          <a:spcPts val="67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9054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67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9054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67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9054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67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9054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67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9054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67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9054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67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9054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67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9054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67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9054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67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4775">
                <a:tc>
                  <a:txBody>
                    <a:bodyPr/>
                    <a:lstStyle/>
                    <a:p>
                      <a:pPr algn="ctr">
                        <a:lnSpc>
                          <a:spcPts val="675"/>
                        </a:lnSpc>
                        <a:spcBef>
                          <a:spcPts val="50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Superior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4775">
                <a:tc>
                  <a:txBody>
                    <a:bodyPr/>
                    <a:lstStyle/>
                    <a:p>
                      <a:pPr algn="ctr">
                        <a:lnSpc>
                          <a:spcPts val="675"/>
                        </a:lnSpc>
                        <a:spcBef>
                          <a:spcPts val="50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Inferior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900429" y="3789988"/>
          <a:ext cx="8967470" cy="6362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9734"/>
                <a:gridCol w="419734"/>
                <a:gridCol w="496569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4"/>
                <a:gridCol w="419734"/>
                <a:gridCol w="419734"/>
                <a:gridCol w="419734"/>
                <a:gridCol w="419734"/>
              </a:tblGrid>
              <a:tr h="10858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88290">
                        <a:lnSpc>
                          <a:spcPts val="67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21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1460">
                        <a:lnSpc>
                          <a:spcPts val="67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22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2095">
                        <a:lnSpc>
                          <a:spcPts val="67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23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2095">
                        <a:lnSpc>
                          <a:spcPts val="67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24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1460">
                        <a:lnSpc>
                          <a:spcPts val="67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25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2095">
                        <a:lnSpc>
                          <a:spcPts val="67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26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2095">
                        <a:lnSpc>
                          <a:spcPts val="67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27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1460">
                        <a:lnSpc>
                          <a:spcPts val="67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28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2095">
                        <a:lnSpc>
                          <a:spcPts val="67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29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2095">
                        <a:lnSpc>
                          <a:spcPts val="67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30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0955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8419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134620">
                        <a:lnSpc>
                          <a:spcPts val="67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8419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67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8419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67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8419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67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8419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67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8419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67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8419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67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8419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67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8419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67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8419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67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30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Superior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304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Inferior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349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900429" y="2918360"/>
          <a:ext cx="8967470" cy="6559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9734"/>
                <a:gridCol w="419734"/>
                <a:gridCol w="496569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4"/>
                <a:gridCol w="419734"/>
                <a:gridCol w="419734"/>
                <a:gridCol w="419734"/>
                <a:gridCol w="419734"/>
              </a:tblGrid>
              <a:tr h="11239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88290">
                        <a:lnSpc>
                          <a:spcPts val="70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11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1460">
                        <a:lnSpc>
                          <a:spcPts val="70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12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2095">
                        <a:lnSpc>
                          <a:spcPts val="70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13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2095">
                        <a:lnSpc>
                          <a:spcPts val="70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14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1460">
                        <a:lnSpc>
                          <a:spcPts val="70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15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2095">
                        <a:lnSpc>
                          <a:spcPts val="70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16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2095">
                        <a:lnSpc>
                          <a:spcPts val="70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17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1460">
                        <a:lnSpc>
                          <a:spcPts val="70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18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2095">
                        <a:lnSpc>
                          <a:spcPts val="70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19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2095">
                        <a:lnSpc>
                          <a:spcPts val="70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1336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134620">
                        <a:lnSpc>
                          <a:spcPts val="70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70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70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70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70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70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70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70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70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ts val="705"/>
                        </a:lnSpc>
                        <a:spcBef>
                          <a:spcPts val="1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Superior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349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Inferior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349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object 9" descr=""/>
          <p:cNvGraphicFramePr>
            <a:graphicFrameLocks noGrp="1"/>
          </p:cNvGraphicFramePr>
          <p:nvPr/>
        </p:nvGraphicFramePr>
        <p:xfrm>
          <a:off x="900429" y="2014478"/>
          <a:ext cx="8967470" cy="6883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9734"/>
                <a:gridCol w="419734"/>
                <a:gridCol w="496569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5"/>
                <a:gridCol w="419734"/>
                <a:gridCol w="419734"/>
                <a:gridCol w="419734"/>
                <a:gridCol w="419734"/>
                <a:gridCol w="419734"/>
              </a:tblGrid>
              <a:tr h="10858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67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71780">
                        <a:lnSpc>
                          <a:spcPts val="67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71780">
                        <a:lnSpc>
                          <a:spcPts val="67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71780">
                        <a:lnSpc>
                          <a:spcPts val="67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71780">
                        <a:lnSpc>
                          <a:spcPts val="67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71780">
                        <a:lnSpc>
                          <a:spcPts val="67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71780">
                        <a:lnSpc>
                          <a:spcPts val="67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71780">
                        <a:lnSpc>
                          <a:spcPts val="67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71780">
                        <a:lnSpc>
                          <a:spcPts val="67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9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2095">
                        <a:lnSpc>
                          <a:spcPts val="675"/>
                        </a:lnSpc>
                        <a:spcBef>
                          <a:spcPts val="80"/>
                        </a:spcBef>
                      </a:pPr>
                      <a:r>
                        <a:rPr dirty="0" sz="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60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2161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28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4620" marR="83820" indent="-48895">
                        <a:lnSpc>
                          <a:spcPts val="830"/>
                        </a:lnSpc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28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 marR="43180" indent="-48895">
                        <a:lnSpc>
                          <a:spcPts val="830"/>
                        </a:lnSpc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28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 marR="43180" indent="-48895">
                        <a:lnSpc>
                          <a:spcPts val="830"/>
                        </a:lnSpc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28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 marR="43180" indent="-48895">
                        <a:lnSpc>
                          <a:spcPts val="830"/>
                        </a:lnSpc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28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 marR="43180" indent="-48895">
                        <a:lnSpc>
                          <a:spcPts val="830"/>
                        </a:lnSpc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28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 marR="43180" indent="-48895">
                        <a:lnSpc>
                          <a:spcPts val="830"/>
                        </a:lnSpc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28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 marR="43180" indent="-48895">
                        <a:lnSpc>
                          <a:spcPts val="830"/>
                        </a:lnSpc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28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 marR="43180" indent="-48895">
                        <a:lnSpc>
                          <a:spcPts val="830"/>
                        </a:lnSpc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28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 marR="43180" indent="-48895">
                        <a:lnSpc>
                          <a:spcPts val="830"/>
                        </a:lnSpc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Entrehierro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28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 marR="43180" indent="-48895">
                        <a:lnSpc>
                          <a:spcPts val="830"/>
                        </a:lnSpc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Fondo</a:t>
                      </a:r>
                      <a:r>
                        <a:rPr dirty="0" sz="6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25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ranura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92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Superior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463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689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600" spc="-10">
                          <a:latin typeface="Calibri"/>
                          <a:cs typeface="Calibri"/>
                        </a:rPr>
                        <a:t>Inferior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3873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 descr=""/>
          <p:cNvSpPr txBox="1"/>
          <p:nvPr/>
        </p:nvSpPr>
        <p:spPr>
          <a:xfrm>
            <a:off x="1323385" y="1372265"/>
            <a:ext cx="269240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 spc="-10">
                <a:latin typeface="Calibri"/>
                <a:cs typeface="Calibri"/>
              </a:rPr>
              <a:t>Unidad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337020" y="1372265"/>
            <a:ext cx="217170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 spc="-10">
                <a:latin typeface="Calibri"/>
                <a:cs typeface="Calibri"/>
              </a:rPr>
              <a:t>Fecha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854179" y="1372265"/>
            <a:ext cx="821055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>
                <a:latin typeface="Calibri"/>
                <a:cs typeface="Calibri"/>
              </a:rPr>
              <a:t>Tipo</a:t>
            </a:r>
            <a:r>
              <a:rPr dirty="0" sz="600" spc="110">
                <a:latin typeface="Calibri"/>
                <a:cs typeface="Calibri"/>
              </a:rPr>
              <a:t> </a:t>
            </a:r>
            <a:r>
              <a:rPr dirty="0" sz="600">
                <a:latin typeface="Calibri"/>
                <a:cs typeface="Calibri"/>
              </a:rPr>
              <a:t>de</a:t>
            </a:r>
            <a:r>
              <a:rPr dirty="0" sz="600" spc="90">
                <a:latin typeface="Calibri"/>
                <a:cs typeface="Calibri"/>
              </a:rPr>
              <a:t> </a:t>
            </a:r>
            <a:r>
              <a:rPr dirty="0" sz="600" spc="-10">
                <a:latin typeface="Calibri"/>
                <a:cs typeface="Calibri"/>
              </a:rPr>
              <a:t>mantenimiento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323385" y="1582125"/>
            <a:ext cx="269875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 spc="-10">
                <a:latin typeface="Calibri"/>
                <a:cs typeface="Calibri"/>
              </a:rPr>
              <a:t>Central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337020" y="1687089"/>
            <a:ext cx="372110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>
                <a:latin typeface="Calibri"/>
                <a:cs typeface="Calibri"/>
              </a:rPr>
              <a:t>Hecho</a:t>
            </a:r>
            <a:r>
              <a:rPr dirty="0" sz="600" spc="110">
                <a:latin typeface="Calibri"/>
                <a:cs typeface="Calibri"/>
              </a:rPr>
              <a:t> </a:t>
            </a:r>
            <a:r>
              <a:rPr dirty="0" sz="600" spc="-25">
                <a:latin typeface="Calibri"/>
                <a:cs typeface="Calibri"/>
              </a:rPr>
              <a:t>por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323385" y="1791918"/>
            <a:ext cx="325755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>
                <a:latin typeface="Calibri"/>
                <a:cs typeface="Calibri"/>
              </a:rPr>
              <a:t>N°</a:t>
            </a:r>
            <a:r>
              <a:rPr dirty="0" sz="600" spc="55">
                <a:latin typeface="Calibri"/>
                <a:cs typeface="Calibri"/>
              </a:rPr>
              <a:t> </a:t>
            </a:r>
            <a:r>
              <a:rPr dirty="0" sz="600" spc="-10">
                <a:latin typeface="Calibri"/>
                <a:cs typeface="Calibri"/>
              </a:rPr>
              <a:t>activo</a:t>
            </a:r>
            <a:endParaRPr sz="600">
              <a:latin typeface="Calibri"/>
              <a:cs typeface="Calibri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1739482" y="1380933"/>
            <a:ext cx="1339850" cy="109220"/>
            <a:chOff x="1739482" y="1380933"/>
            <a:chExt cx="1339850" cy="109220"/>
          </a:xfrm>
        </p:grpSpPr>
        <p:sp>
          <p:nvSpPr>
            <p:cNvPr id="17" name="object 17" descr=""/>
            <p:cNvSpPr/>
            <p:nvPr/>
          </p:nvSpPr>
          <p:spPr>
            <a:xfrm>
              <a:off x="1745531" y="1382949"/>
              <a:ext cx="1331595" cy="0"/>
            </a:xfrm>
            <a:custGeom>
              <a:avLst/>
              <a:gdLst/>
              <a:ahLst/>
              <a:cxnLst/>
              <a:rect l="l" t="t" r="r" b="b"/>
              <a:pathLst>
                <a:path w="1331595" h="0">
                  <a:moveTo>
                    <a:pt x="0" y="0"/>
                  </a:moveTo>
                  <a:lnTo>
                    <a:pt x="1331328" y="0"/>
                  </a:lnTo>
                </a:path>
              </a:pathLst>
            </a:custGeom>
            <a:ln w="40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743515" y="1380933"/>
              <a:ext cx="1335405" cy="4445"/>
            </a:xfrm>
            <a:custGeom>
              <a:avLst/>
              <a:gdLst/>
              <a:ahLst/>
              <a:cxnLst/>
              <a:rect l="l" t="t" r="r" b="b"/>
              <a:pathLst>
                <a:path w="1335405" h="4444">
                  <a:moveTo>
                    <a:pt x="1335361" y="0"/>
                  </a:moveTo>
                  <a:lnTo>
                    <a:pt x="0" y="0"/>
                  </a:lnTo>
                  <a:lnTo>
                    <a:pt x="0" y="4031"/>
                  </a:lnTo>
                  <a:lnTo>
                    <a:pt x="1335361" y="4031"/>
                  </a:lnTo>
                  <a:lnTo>
                    <a:pt x="13353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745531" y="1487778"/>
              <a:ext cx="1331595" cy="0"/>
            </a:xfrm>
            <a:custGeom>
              <a:avLst/>
              <a:gdLst/>
              <a:ahLst/>
              <a:cxnLst/>
              <a:rect l="l" t="t" r="r" b="b"/>
              <a:pathLst>
                <a:path w="1331595" h="0">
                  <a:moveTo>
                    <a:pt x="0" y="0"/>
                  </a:moveTo>
                  <a:lnTo>
                    <a:pt x="1331328" y="0"/>
                  </a:lnTo>
                </a:path>
              </a:pathLst>
            </a:custGeom>
            <a:ln w="40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743515" y="1485762"/>
              <a:ext cx="1335405" cy="4445"/>
            </a:xfrm>
            <a:custGeom>
              <a:avLst/>
              <a:gdLst/>
              <a:ahLst/>
              <a:cxnLst/>
              <a:rect l="l" t="t" r="r" b="b"/>
              <a:pathLst>
                <a:path w="1335405" h="4444">
                  <a:moveTo>
                    <a:pt x="1335361" y="0"/>
                  </a:moveTo>
                  <a:lnTo>
                    <a:pt x="0" y="0"/>
                  </a:lnTo>
                  <a:lnTo>
                    <a:pt x="0" y="4031"/>
                  </a:lnTo>
                  <a:lnTo>
                    <a:pt x="1335361" y="4031"/>
                  </a:lnTo>
                  <a:lnTo>
                    <a:pt x="13353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741498" y="1382949"/>
              <a:ext cx="0" cy="105410"/>
            </a:xfrm>
            <a:custGeom>
              <a:avLst/>
              <a:gdLst/>
              <a:ahLst/>
              <a:cxnLst/>
              <a:rect l="l" t="t" r="r" b="b"/>
              <a:pathLst>
                <a:path w="0" h="105409">
                  <a:moveTo>
                    <a:pt x="0" y="0"/>
                  </a:moveTo>
                  <a:lnTo>
                    <a:pt x="0" y="104829"/>
                  </a:lnTo>
                </a:path>
              </a:pathLst>
            </a:custGeom>
            <a:ln w="4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739482" y="1380933"/>
              <a:ext cx="4445" cy="109220"/>
            </a:xfrm>
            <a:custGeom>
              <a:avLst/>
              <a:gdLst/>
              <a:ahLst/>
              <a:cxnLst/>
              <a:rect l="l" t="t" r="r" b="b"/>
              <a:pathLst>
                <a:path w="4444" h="109219">
                  <a:moveTo>
                    <a:pt x="4032" y="0"/>
                  </a:moveTo>
                  <a:lnTo>
                    <a:pt x="0" y="0"/>
                  </a:lnTo>
                  <a:lnTo>
                    <a:pt x="0" y="108861"/>
                  </a:lnTo>
                  <a:lnTo>
                    <a:pt x="4032" y="108861"/>
                  </a:lnTo>
                  <a:lnTo>
                    <a:pt x="40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076859" y="1386981"/>
              <a:ext cx="0" cy="100965"/>
            </a:xfrm>
            <a:custGeom>
              <a:avLst/>
              <a:gdLst/>
              <a:ahLst/>
              <a:cxnLst/>
              <a:rect l="l" t="t" r="r" b="b"/>
              <a:pathLst>
                <a:path w="0" h="100965">
                  <a:moveTo>
                    <a:pt x="0" y="0"/>
                  </a:moveTo>
                  <a:lnTo>
                    <a:pt x="0" y="100797"/>
                  </a:lnTo>
                </a:path>
              </a:pathLst>
            </a:custGeom>
            <a:ln w="4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3074843" y="1384965"/>
              <a:ext cx="4445" cy="105410"/>
            </a:xfrm>
            <a:custGeom>
              <a:avLst/>
              <a:gdLst/>
              <a:ahLst/>
              <a:cxnLst/>
              <a:rect l="l" t="t" r="r" b="b"/>
              <a:pathLst>
                <a:path w="4444" h="105409">
                  <a:moveTo>
                    <a:pt x="4032" y="0"/>
                  </a:moveTo>
                  <a:lnTo>
                    <a:pt x="0" y="0"/>
                  </a:lnTo>
                  <a:lnTo>
                    <a:pt x="0" y="104829"/>
                  </a:lnTo>
                  <a:lnTo>
                    <a:pt x="4032" y="104829"/>
                  </a:lnTo>
                  <a:lnTo>
                    <a:pt x="40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" name="object 25" descr=""/>
          <p:cNvGrpSpPr/>
          <p:nvPr/>
        </p:nvGrpSpPr>
        <p:grpSpPr>
          <a:xfrm>
            <a:off x="4753151" y="1380933"/>
            <a:ext cx="1682750" cy="109220"/>
            <a:chOff x="4753151" y="1380933"/>
            <a:chExt cx="1682750" cy="109220"/>
          </a:xfrm>
        </p:grpSpPr>
        <p:sp>
          <p:nvSpPr>
            <p:cNvPr id="26" name="object 26" descr=""/>
            <p:cNvSpPr/>
            <p:nvPr/>
          </p:nvSpPr>
          <p:spPr>
            <a:xfrm>
              <a:off x="4759132" y="1382949"/>
              <a:ext cx="1674495" cy="0"/>
            </a:xfrm>
            <a:custGeom>
              <a:avLst/>
              <a:gdLst/>
              <a:ahLst/>
              <a:cxnLst/>
              <a:rect l="l" t="t" r="r" b="b"/>
              <a:pathLst>
                <a:path w="1674495" h="0">
                  <a:moveTo>
                    <a:pt x="0" y="0"/>
                  </a:moveTo>
                  <a:lnTo>
                    <a:pt x="1674140" y="0"/>
                  </a:lnTo>
                </a:path>
              </a:pathLst>
            </a:custGeom>
            <a:ln w="40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4757183" y="1380933"/>
              <a:ext cx="1678305" cy="4445"/>
            </a:xfrm>
            <a:custGeom>
              <a:avLst/>
              <a:gdLst/>
              <a:ahLst/>
              <a:cxnLst/>
              <a:rect l="l" t="t" r="r" b="b"/>
              <a:pathLst>
                <a:path w="1678304" h="4444">
                  <a:moveTo>
                    <a:pt x="1678105" y="0"/>
                  </a:moveTo>
                  <a:lnTo>
                    <a:pt x="0" y="0"/>
                  </a:lnTo>
                  <a:lnTo>
                    <a:pt x="0" y="4031"/>
                  </a:lnTo>
                  <a:lnTo>
                    <a:pt x="1678105" y="4031"/>
                  </a:lnTo>
                  <a:lnTo>
                    <a:pt x="16781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4759132" y="1487778"/>
              <a:ext cx="1674495" cy="0"/>
            </a:xfrm>
            <a:custGeom>
              <a:avLst/>
              <a:gdLst/>
              <a:ahLst/>
              <a:cxnLst/>
              <a:rect l="l" t="t" r="r" b="b"/>
              <a:pathLst>
                <a:path w="1674495" h="0">
                  <a:moveTo>
                    <a:pt x="0" y="0"/>
                  </a:moveTo>
                  <a:lnTo>
                    <a:pt x="1674140" y="0"/>
                  </a:lnTo>
                </a:path>
              </a:pathLst>
            </a:custGeom>
            <a:ln w="40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4757183" y="1485762"/>
              <a:ext cx="1678305" cy="4445"/>
            </a:xfrm>
            <a:custGeom>
              <a:avLst/>
              <a:gdLst/>
              <a:ahLst/>
              <a:cxnLst/>
              <a:rect l="l" t="t" r="r" b="b"/>
              <a:pathLst>
                <a:path w="1678304" h="4444">
                  <a:moveTo>
                    <a:pt x="1678105" y="0"/>
                  </a:moveTo>
                  <a:lnTo>
                    <a:pt x="0" y="0"/>
                  </a:lnTo>
                  <a:lnTo>
                    <a:pt x="0" y="4031"/>
                  </a:lnTo>
                  <a:lnTo>
                    <a:pt x="1678105" y="4031"/>
                  </a:lnTo>
                  <a:lnTo>
                    <a:pt x="16781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755167" y="1382949"/>
              <a:ext cx="0" cy="105410"/>
            </a:xfrm>
            <a:custGeom>
              <a:avLst/>
              <a:gdLst/>
              <a:ahLst/>
              <a:cxnLst/>
              <a:rect l="l" t="t" r="r" b="b"/>
              <a:pathLst>
                <a:path w="0" h="105409">
                  <a:moveTo>
                    <a:pt x="0" y="0"/>
                  </a:moveTo>
                  <a:lnTo>
                    <a:pt x="0" y="104829"/>
                  </a:lnTo>
                </a:path>
              </a:pathLst>
            </a:custGeom>
            <a:ln w="4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4753151" y="1380933"/>
              <a:ext cx="4445" cy="109220"/>
            </a:xfrm>
            <a:custGeom>
              <a:avLst/>
              <a:gdLst/>
              <a:ahLst/>
              <a:cxnLst/>
              <a:rect l="l" t="t" r="r" b="b"/>
              <a:pathLst>
                <a:path w="4445" h="109219">
                  <a:moveTo>
                    <a:pt x="4032" y="0"/>
                  </a:moveTo>
                  <a:lnTo>
                    <a:pt x="0" y="0"/>
                  </a:lnTo>
                  <a:lnTo>
                    <a:pt x="0" y="108861"/>
                  </a:lnTo>
                  <a:lnTo>
                    <a:pt x="4032" y="108861"/>
                  </a:lnTo>
                  <a:lnTo>
                    <a:pt x="40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6433273" y="1386981"/>
              <a:ext cx="0" cy="100965"/>
            </a:xfrm>
            <a:custGeom>
              <a:avLst/>
              <a:gdLst/>
              <a:ahLst/>
              <a:cxnLst/>
              <a:rect l="l" t="t" r="r" b="b"/>
              <a:pathLst>
                <a:path w="0" h="100965">
                  <a:moveTo>
                    <a:pt x="0" y="0"/>
                  </a:moveTo>
                  <a:lnTo>
                    <a:pt x="0" y="100797"/>
                  </a:lnTo>
                </a:path>
              </a:pathLst>
            </a:custGeom>
            <a:ln w="4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6431257" y="1384965"/>
              <a:ext cx="4445" cy="105410"/>
            </a:xfrm>
            <a:custGeom>
              <a:avLst/>
              <a:gdLst/>
              <a:ahLst/>
              <a:cxnLst/>
              <a:rect l="l" t="t" r="r" b="b"/>
              <a:pathLst>
                <a:path w="4445" h="105409">
                  <a:moveTo>
                    <a:pt x="4032" y="0"/>
                  </a:moveTo>
                  <a:lnTo>
                    <a:pt x="0" y="0"/>
                  </a:lnTo>
                  <a:lnTo>
                    <a:pt x="0" y="104829"/>
                  </a:lnTo>
                  <a:lnTo>
                    <a:pt x="4032" y="104829"/>
                  </a:lnTo>
                  <a:lnTo>
                    <a:pt x="40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4" name="object 34" descr=""/>
          <p:cNvGrpSpPr/>
          <p:nvPr/>
        </p:nvGrpSpPr>
        <p:grpSpPr>
          <a:xfrm>
            <a:off x="1739482" y="1590793"/>
            <a:ext cx="1339850" cy="109220"/>
            <a:chOff x="1739482" y="1590793"/>
            <a:chExt cx="1339850" cy="109220"/>
          </a:xfrm>
        </p:grpSpPr>
        <p:sp>
          <p:nvSpPr>
            <p:cNvPr id="35" name="object 35" descr=""/>
            <p:cNvSpPr/>
            <p:nvPr/>
          </p:nvSpPr>
          <p:spPr>
            <a:xfrm>
              <a:off x="1745531" y="1697638"/>
              <a:ext cx="1331595" cy="0"/>
            </a:xfrm>
            <a:custGeom>
              <a:avLst/>
              <a:gdLst/>
              <a:ahLst/>
              <a:cxnLst/>
              <a:rect l="l" t="t" r="r" b="b"/>
              <a:pathLst>
                <a:path w="1331595" h="0">
                  <a:moveTo>
                    <a:pt x="0" y="0"/>
                  </a:moveTo>
                  <a:lnTo>
                    <a:pt x="1331328" y="0"/>
                  </a:lnTo>
                </a:path>
              </a:pathLst>
            </a:custGeom>
            <a:ln w="40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1743515" y="1695622"/>
              <a:ext cx="1335405" cy="4445"/>
            </a:xfrm>
            <a:custGeom>
              <a:avLst/>
              <a:gdLst/>
              <a:ahLst/>
              <a:cxnLst/>
              <a:rect l="l" t="t" r="r" b="b"/>
              <a:pathLst>
                <a:path w="1335405" h="4444">
                  <a:moveTo>
                    <a:pt x="1335361" y="0"/>
                  </a:moveTo>
                  <a:lnTo>
                    <a:pt x="0" y="0"/>
                  </a:lnTo>
                  <a:lnTo>
                    <a:pt x="0" y="4031"/>
                  </a:lnTo>
                  <a:lnTo>
                    <a:pt x="1335361" y="4031"/>
                  </a:lnTo>
                  <a:lnTo>
                    <a:pt x="13353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1741499" y="1592809"/>
              <a:ext cx="0" cy="105410"/>
            </a:xfrm>
            <a:custGeom>
              <a:avLst/>
              <a:gdLst/>
              <a:ahLst/>
              <a:cxnLst/>
              <a:rect l="l" t="t" r="r" b="b"/>
              <a:pathLst>
                <a:path w="0" h="105410">
                  <a:moveTo>
                    <a:pt x="0" y="0"/>
                  </a:moveTo>
                  <a:lnTo>
                    <a:pt x="0" y="104829"/>
                  </a:lnTo>
                </a:path>
              </a:pathLst>
            </a:custGeom>
            <a:ln w="4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1739482" y="1590793"/>
              <a:ext cx="4445" cy="109220"/>
            </a:xfrm>
            <a:custGeom>
              <a:avLst/>
              <a:gdLst/>
              <a:ahLst/>
              <a:cxnLst/>
              <a:rect l="l" t="t" r="r" b="b"/>
              <a:pathLst>
                <a:path w="4444" h="109219">
                  <a:moveTo>
                    <a:pt x="4032" y="0"/>
                  </a:moveTo>
                  <a:lnTo>
                    <a:pt x="0" y="0"/>
                  </a:lnTo>
                  <a:lnTo>
                    <a:pt x="0" y="108861"/>
                  </a:lnTo>
                  <a:lnTo>
                    <a:pt x="4032" y="108861"/>
                  </a:lnTo>
                  <a:lnTo>
                    <a:pt x="40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3076860" y="1596841"/>
              <a:ext cx="0" cy="100965"/>
            </a:xfrm>
            <a:custGeom>
              <a:avLst/>
              <a:gdLst/>
              <a:ahLst/>
              <a:cxnLst/>
              <a:rect l="l" t="t" r="r" b="b"/>
              <a:pathLst>
                <a:path w="0" h="100964">
                  <a:moveTo>
                    <a:pt x="0" y="0"/>
                  </a:moveTo>
                  <a:lnTo>
                    <a:pt x="0" y="100797"/>
                  </a:lnTo>
                </a:path>
              </a:pathLst>
            </a:custGeom>
            <a:ln w="4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3074844" y="1594825"/>
              <a:ext cx="4445" cy="105410"/>
            </a:xfrm>
            <a:custGeom>
              <a:avLst/>
              <a:gdLst/>
              <a:ahLst/>
              <a:cxnLst/>
              <a:rect l="l" t="t" r="r" b="b"/>
              <a:pathLst>
                <a:path w="4444" h="105410">
                  <a:moveTo>
                    <a:pt x="4032" y="0"/>
                  </a:moveTo>
                  <a:lnTo>
                    <a:pt x="0" y="0"/>
                  </a:lnTo>
                  <a:lnTo>
                    <a:pt x="0" y="104829"/>
                  </a:lnTo>
                  <a:lnTo>
                    <a:pt x="4032" y="104829"/>
                  </a:lnTo>
                  <a:lnTo>
                    <a:pt x="40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1745531" y="1592809"/>
              <a:ext cx="1331595" cy="0"/>
            </a:xfrm>
            <a:custGeom>
              <a:avLst/>
              <a:gdLst/>
              <a:ahLst/>
              <a:cxnLst/>
              <a:rect l="l" t="t" r="r" b="b"/>
              <a:pathLst>
                <a:path w="1331595" h="0">
                  <a:moveTo>
                    <a:pt x="0" y="0"/>
                  </a:moveTo>
                  <a:lnTo>
                    <a:pt x="1331328" y="0"/>
                  </a:lnTo>
                </a:path>
              </a:pathLst>
            </a:custGeom>
            <a:ln w="40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1743515" y="1590793"/>
              <a:ext cx="1335405" cy="4445"/>
            </a:xfrm>
            <a:custGeom>
              <a:avLst/>
              <a:gdLst/>
              <a:ahLst/>
              <a:cxnLst/>
              <a:rect l="l" t="t" r="r" b="b"/>
              <a:pathLst>
                <a:path w="1335405" h="4444">
                  <a:moveTo>
                    <a:pt x="1335361" y="0"/>
                  </a:moveTo>
                  <a:lnTo>
                    <a:pt x="0" y="0"/>
                  </a:lnTo>
                  <a:lnTo>
                    <a:pt x="0" y="4031"/>
                  </a:lnTo>
                  <a:lnTo>
                    <a:pt x="1335361" y="4031"/>
                  </a:lnTo>
                  <a:lnTo>
                    <a:pt x="13353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3" name="object 43" descr=""/>
          <p:cNvGrpSpPr/>
          <p:nvPr/>
        </p:nvGrpSpPr>
        <p:grpSpPr>
          <a:xfrm>
            <a:off x="1739482" y="1800586"/>
            <a:ext cx="1339850" cy="109220"/>
            <a:chOff x="1739482" y="1800586"/>
            <a:chExt cx="1339850" cy="109220"/>
          </a:xfrm>
        </p:grpSpPr>
        <p:sp>
          <p:nvSpPr>
            <p:cNvPr id="44" name="object 44" descr=""/>
            <p:cNvSpPr/>
            <p:nvPr/>
          </p:nvSpPr>
          <p:spPr>
            <a:xfrm>
              <a:off x="1745531" y="1802602"/>
              <a:ext cx="1331595" cy="0"/>
            </a:xfrm>
            <a:custGeom>
              <a:avLst/>
              <a:gdLst/>
              <a:ahLst/>
              <a:cxnLst/>
              <a:rect l="l" t="t" r="r" b="b"/>
              <a:pathLst>
                <a:path w="1331595" h="0">
                  <a:moveTo>
                    <a:pt x="0" y="0"/>
                  </a:moveTo>
                  <a:lnTo>
                    <a:pt x="1331328" y="0"/>
                  </a:lnTo>
                </a:path>
              </a:pathLst>
            </a:custGeom>
            <a:ln w="40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1743515" y="1800586"/>
              <a:ext cx="1335405" cy="4445"/>
            </a:xfrm>
            <a:custGeom>
              <a:avLst/>
              <a:gdLst/>
              <a:ahLst/>
              <a:cxnLst/>
              <a:rect l="l" t="t" r="r" b="b"/>
              <a:pathLst>
                <a:path w="1335405" h="4444">
                  <a:moveTo>
                    <a:pt x="1335361" y="0"/>
                  </a:moveTo>
                  <a:lnTo>
                    <a:pt x="0" y="0"/>
                  </a:lnTo>
                  <a:lnTo>
                    <a:pt x="0" y="4031"/>
                  </a:lnTo>
                  <a:lnTo>
                    <a:pt x="1335361" y="4031"/>
                  </a:lnTo>
                  <a:lnTo>
                    <a:pt x="13353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1741499" y="1802602"/>
              <a:ext cx="0" cy="105410"/>
            </a:xfrm>
            <a:custGeom>
              <a:avLst/>
              <a:gdLst/>
              <a:ahLst/>
              <a:cxnLst/>
              <a:rect l="l" t="t" r="r" b="b"/>
              <a:pathLst>
                <a:path w="0" h="105410">
                  <a:moveTo>
                    <a:pt x="0" y="0"/>
                  </a:moveTo>
                  <a:lnTo>
                    <a:pt x="0" y="104829"/>
                  </a:lnTo>
                </a:path>
              </a:pathLst>
            </a:custGeom>
            <a:ln w="4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1739482" y="1800586"/>
              <a:ext cx="4445" cy="109220"/>
            </a:xfrm>
            <a:custGeom>
              <a:avLst/>
              <a:gdLst/>
              <a:ahLst/>
              <a:cxnLst/>
              <a:rect l="l" t="t" r="r" b="b"/>
              <a:pathLst>
                <a:path w="4444" h="109219">
                  <a:moveTo>
                    <a:pt x="4032" y="0"/>
                  </a:moveTo>
                  <a:lnTo>
                    <a:pt x="0" y="0"/>
                  </a:lnTo>
                  <a:lnTo>
                    <a:pt x="0" y="108861"/>
                  </a:lnTo>
                  <a:lnTo>
                    <a:pt x="4032" y="108861"/>
                  </a:lnTo>
                  <a:lnTo>
                    <a:pt x="40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3076860" y="1806634"/>
              <a:ext cx="0" cy="100965"/>
            </a:xfrm>
            <a:custGeom>
              <a:avLst/>
              <a:gdLst/>
              <a:ahLst/>
              <a:cxnLst/>
              <a:rect l="l" t="t" r="r" b="b"/>
              <a:pathLst>
                <a:path w="0" h="100964">
                  <a:moveTo>
                    <a:pt x="0" y="0"/>
                  </a:moveTo>
                  <a:lnTo>
                    <a:pt x="0" y="100797"/>
                  </a:lnTo>
                </a:path>
              </a:pathLst>
            </a:custGeom>
            <a:ln w="4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3074844" y="1804618"/>
              <a:ext cx="4445" cy="105410"/>
            </a:xfrm>
            <a:custGeom>
              <a:avLst/>
              <a:gdLst/>
              <a:ahLst/>
              <a:cxnLst/>
              <a:rect l="l" t="t" r="r" b="b"/>
              <a:pathLst>
                <a:path w="4444" h="105410">
                  <a:moveTo>
                    <a:pt x="4032" y="0"/>
                  </a:moveTo>
                  <a:lnTo>
                    <a:pt x="0" y="0"/>
                  </a:lnTo>
                  <a:lnTo>
                    <a:pt x="0" y="104829"/>
                  </a:lnTo>
                  <a:lnTo>
                    <a:pt x="4032" y="104829"/>
                  </a:lnTo>
                  <a:lnTo>
                    <a:pt x="40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1745531" y="1907431"/>
              <a:ext cx="1331595" cy="0"/>
            </a:xfrm>
            <a:custGeom>
              <a:avLst/>
              <a:gdLst/>
              <a:ahLst/>
              <a:cxnLst/>
              <a:rect l="l" t="t" r="r" b="b"/>
              <a:pathLst>
                <a:path w="1331595" h="0">
                  <a:moveTo>
                    <a:pt x="0" y="0"/>
                  </a:moveTo>
                  <a:lnTo>
                    <a:pt x="1331328" y="0"/>
                  </a:lnTo>
                </a:path>
              </a:pathLst>
            </a:custGeom>
            <a:ln w="40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1743515" y="1905415"/>
              <a:ext cx="1335405" cy="4445"/>
            </a:xfrm>
            <a:custGeom>
              <a:avLst/>
              <a:gdLst/>
              <a:ahLst/>
              <a:cxnLst/>
              <a:rect l="l" t="t" r="r" b="b"/>
              <a:pathLst>
                <a:path w="1335405" h="4444">
                  <a:moveTo>
                    <a:pt x="1335361" y="0"/>
                  </a:moveTo>
                  <a:lnTo>
                    <a:pt x="0" y="0"/>
                  </a:lnTo>
                  <a:lnTo>
                    <a:pt x="0" y="4031"/>
                  </a:lnTo>
                  <a:lnTo>
                    <a:pt x="1335361" y="4031"/>
                  </a:lnTo>
                  <a:lnTo>
                    <a:pt x="13353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2" name="object 52" descr=""/>
          <p:cNvGrpSpPr/>
          <p:nvPr/>
        </p:nvGrpSpPr>
        <p:grpSpPr>
          <a:xfrm>
            <a:off x="4753151" y="1695589"/>
            <a:ext cx="1682750" cy="109220"/>
            <a:chOff x="4753151" y="1695589"/>
            <a:chExt cx="1682750" cy="109220"/>
          </a:xfrm>
        </p:grpSpPr>
        <p:sp>
          <p:nvSpPr>
            <p:cNvPr id="53" name="object 53" descr=""/>
            <p:cNvSpPr/>
            <p:nvPr/>
          </p:nvSpPr>
          <p:spPr>
            <a:xfrm>
              <a:off x="4755167" y="1697638"/>
              <a:ext cx="0" cy="105410"/>
            </a:xfrm>
            <a:custGeom>
              <a:avLst/>
              <a:gdLst/>
              <a:ahLst/>
              <a:cxnLst/>
              <a:rect l="l" t="t" r="r" b="b"/>
              <a:pathLst>
                <a:path w="0" h="105410">
                  <a:moveTo>
                    <a:pt x="0" y="0"/>
                  </a:moveTo>
                  <a:lnTo>
                    <a:pt x="0" y="104963"/>
                  </a:lnTo>
                </a:path>
              </a:pathLst>
            </a:custGeom>
            <a:ln w="4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4753151" y="1695589"/>
              <a:ext cx="4445" cy="109220"/>
            </a:xfrm>
            <a:custGeom>
              <a:avLst/>
              <a:gdLst/>
              <a:ahLst/>
              <a:cxnLst/>
              <a:rect l="l" t="t" r="r" b="b"/>
              <a:pathLst>
                <a:path w="4445" h="109219">
                  <a:moveTo>
                    <a:pt x="4032" y="0"/>
                  </a:moveTo>
                  <a:lnTo>
                    <a:pt x="0" y="0"/>
                  </a:lnTo>
                  <a:lnTo>
                    <a:pt x="0" y="109029"/>
                  </a:lnTo>
                  <a:lnTo>
                    <a:pt x="4032" y="109029"/>
                  </a:lnTo>
                  <a:lnTo>
                    <a:pt x="40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6433273" y="1701670"/>
              <a:ext cx="0" cy="100965"/>
            </a:xfrm>
            <a:custGeom>
              <a:avLst/>
              <a:gdLst/>
              <a:ahLst/>
              <a:cxnLst/>
              <a:rect l="l" t="t" r="r" b="b"/>
              <a:pathLst>
                <a:path w="0" h="100964">
                  <a:moveTo>
                    <a:pt x="0" y="0"/>
                  </a:moveTo>
                  <a:lnTo>
                    <a:pt x="0" y="100931"/>
                  </a:lnTo>
                </a:path>
              </a:pathLst>
            </a:custGeom>
            <a:ln w="4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6431257" y="1699621"/>
              <a:ext cx="4445" cy="105410"/>
            </a:xfrm>
            <a:custGeom>
              <a:avLst/>
              <a:gdLst/>
              <a:ahLst/>
              <a:cxnLst/>
              <a:rect l="l" t="t" r="r" b="b"/>
              <a:pathLst>
                <a:path w="4445" h="105410">
                  <a:moveTo>
                    <a:pt x="4032" y="0"/>
                  </a:moveTo>
                  <a:lnTo>
                    <a:pt x="0" y="0"/>
                  </a:lnTo>
                  <a:lnTo>
                    <a:pt x="0" y="104997"/>
                  </a:lnTo>
                  <a:lnTo>
                    <a:pt x="4032" y="104997"/>
                  </a:lnTo>
                  <a:lnTo>
                    <a:pt x="40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4759132" y="1697638"/>
              <a:ext cx="1674495" cy="0"/>
            </a:xfrm>
            <a:custGeom>
              <a:avLst/>
              <a:gdLst/>
              <a:ahLst/>
              <a:cxnLst/>
              <a:rect l="l" t="t" r="r" b="b"/>
              <a:pathLst>
                <a:path w="1674495" h="0">
                  <a:moveTo>
                    <a:pt x="0" y="0"/>
                  </a:moveTo>
                  <a:lnTo>
                    <a:pt x="1674140" y="0"/>
                  </a:lnTo>
                </a:path>
              </a:pathLst>
            </a:custGeom>
            <a:ln w="40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4757183" y="1695622"/>
              <a:ext cx="1678305" cy="4445"/>
            </a:xfrm>
            <a:custGeom>
              <a:avLst/>
              <a:gdLst/>
              <a:ahLst/>
              <a:cxnLst/>
              <a:rect l="l" t="t" r="r" b="b"/>
              <a:pathLst>
                <a:path w="1678304" h="4444">
                  <a:moveTo>
                    <a:pt x="1678105" y="0"/>
                  </a:moveTo>
                  <a:lnTo>
                    <a:pt x="0" y="0"/>
                  </a:lnTo>
                  <a:lnTo>
                    <a:pt x="0" y="4031"/>
                  </a:lnTo>
                  <a:lnTo>
                    <a:pt x="1678105" y="4031"/>
                  </a:lnTo>
                  <a:lnTo>
                    <a:pt x="16781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4759132" y="1802602"/>
              <a:ext cx="1674495" cy="0"/>
            </a:xfrm>
            <a:custGeom>
              <a:avLst/>
              <a:gdLst/>
              <a:ahLst/>
              <a:cxnLst/>
              <a:rect l="l" t="t" r="r" b="b"/>
              <a:pathLst>
                <a:path w="1674495" h="0">
                  <a:moveTo>
                    <a:pt x="0" y="0"/>
                  </a:moveTo>
                  <a:lnTo>
                    <a:pt x="1674140" y="0"/>
                  </a:lnTo>
                </a:path>
              </a:pathLst>
            </a:custGeom>
            <a:ln w="40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4757183" y="1800586"/>
              <a:ext cx="1678305" cy="4445"/>
            </a:xfrm>
            <a:custGeom>
              <a:avLst/>
              <a:gdLst/>
              <a:ahLst/>
              <a:cxnLst/>
              <a:rect l="l" t="t" r="r" b="b"/>
              <a:pathLst>
                <a:path w="1678304" h="4444">
                  <a:moveTo>
                    <a:pt x="1678105" y="0"/>
                  </a:moveTo>
                  <a:lnTo>
                    <a:pt x="0" y="0"/>
                  </a:lnTo>
                  <a:lnTo>
                    <a:pt x="0" y="4031"/>
                  </a:lnTo>
                  <a:lnTo>
                    <a:pt x="1678105" y="4031"/>
                  </a:lnTo>
                  <a:lnTo>
                    <a:pt x="16781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1" name="object 61" descr=""/>
          <p:cNvGrpSpPr/>
          <p:nvPr/>
        </p:nvGrpSpPr>
        <p:grpSpPr>
          <a:xfrm>
            <a:off x="7690005" y="1380933"/>
            <a:ext cx="1682750" cy="109220"/>
            <a:chOff x="7690005" y="1380933"/>
            <a:chExt cx="1682750" cy="109220"/>
          </a:xfrm>
        </p:grpSpPr>
        <p:sp>
          <p:nvSpPr>
            <p:cNvPr id="62" name="object 62" descr=""/>
            <p:cNvSpPr/>
            <p:nvPr/>
          </p:nvSpPr>
          <p:spPr>
            <a:xfrm>
              <a:off x="7692021" y="1382949"/>
              <a:ext cx="0" cy="105410"/>
            </a:xfrm>
            <a:custGeom>
              <a:avLst/>
              <a:gdLst/>
              <a:ahLst/>
              <a:cxnLst/>
              <a:rect l="l" t="t" r="r" b="b"/>
              <a:pathLst>
                <a:path w="0" h="105409">
                  <a:moveTo>
                    <a:pt x="0" y="0"/>
                  </a:moveTo>
                  <a:lnTo>
                    <a:pt x="0" y="104829"/>
                  </a:lnTo>
                </a:path>
              </a:pathLst>
            </a:custGeom>
            <a:ln w="4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7690005" y="1380933"/>
              <a:ext cx="4445" cy="109220"/>
            </a:xfrm>
            <a:custGeom>
              <a:avLst/>
              <a:gdLst/>
              <a:ahLst/>
              <a:cxnLst/>
              <a:rect l="l" t="t" r="r" b="b"/>
              <a:pathLst>
                <a:path w="4445" h="109219">
                  <a:moveTo>
                    <a:pt x="4032" y="0"/>
                  </a:moveTo>
                  <a:lnTo>
                    <a:pt x="0" y="0"/>
                  </a:lnTo>
                  <a:lnTo>
                    <a:pt x="0" y="108861"/>
                  </a:lnTo>
                  <a:lnTo>
                    <a:pt x="4032" y="108861"/>
                  </a:lnTo>
                  <a:lnTo>
                    <a:pt x="40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9370127" y="1386981"/>
              <a:ext cx="0" cy="100965"/>
            </a:xfrm>
            <a:custGeom>
              <a:avLst/>
              <a:gdLst/>
              <a:ahLst/>
              <a:cxnLst/>
              <a:rect l="l" t="t" r="r" b="b"/>
              <a:pathLst>
                <a:path w="0" h="100965">
                  <a:moveTo>
                    <a:pt x="0" y="0"/>
                  </a:moveTo>
                  <a:lnTo>
                    <a:pt x="0" y="100797"/>
                  </a:lnTo>
                </a:path>
              </a:pathLst>
            </a:custGeom>
            <a:ln w="4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9368043" y="1384965"/>
              <a:ext cx="4445" cy="105410"/>
            </a:xfrm>
            <a:custGeom>
              <a:avLst/>
              <a:gdLst/>
              <a:ahLst/>
              <a:cxnLst/>
              <a:rect l="l" t="t" r="r" b="b"/>
              <a:pathLst>
                <a:path w="4445" h="105409">
                  <a:moveTo>
                    <a:pt x="4032" y="0"/>
                  </a:moveTo>
                  <a:lnTo>
                    <a:pt x="0" y="0"/>
                  </a:lnTo>
                  <a:lnTo>
                    <a:pt x="0" y="104829"/>
                  </a:lnTo>
                  <a:lnTo>
                    <a:pt x="4032" y="104829"/>
                  </a:lnTo>
                  <a:lnTo>
                    <a:pt x="40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7695986" y="1382949"/>
              <a:ext cx="1674495" cy="0"/>
            </a:xfrm>
            <a:custGeom>
              <a:avLst/>
              <a:gdLst/>
              <a:ahLst/>
              <a:cxnLst/>
              <a:rect l="l" t="t" r="r" b="b"/>
              <a:pathLst>
                <a:path w="1674495" h="0">
                  <a:moveTo>
                    <a:pt x="0" y="0"/>
                  </a:moveTo>
                  <a:lnTo>
                    <a:pt x="1674140" y="0"/>
                  </a:lnTo>
                </a:path>
              </a:pathLst>
            </a:custGeom>
            <a:ln w="40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7694037" y="1380933"/>
              <a:ext cx="1678305" cy="4445"/>
            </a:xfrm>
            <a:custGeom>
              <a:avLst/>
              <a:gdLst/>
              <a:ahLst/>
              <a:cxnLst/>
              <a:rect l="l" t="t" r="r" b="b"/>
              <a:pathLst>
                <a:path w="1678304" h="4444">
                  <a:moveTo>
                    <a:pt x="1678105" y="0"/>
                  </a:moveTo>
                  <a:lnTo>
                    <a:pt x="0" y="0"/>
                  </a:lnTo>
                  <a:lnTo>
                    <a:pt x="0" y="4031"/>
                  </a:lnTo>
                  <a:lnTo>
                    <a:pt x="1678105" y="4031"/>
                  </a:lnTo>
                  <a:lnTo>
                    <a:pt x="16781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7695986" y="1487778"/>
              <a:ext cx="1674495" cy="0"/>
            </a:xfrm>
            <a:custGeom>
              <a:avLst/>
              <a:gdLst/>
              <a:ahLst/>
              <a:cxnLst/>
              <a:rect l="l" t="t" r="r" b="b"/>
              <a:pathLst>
                <a:path w="1674495" h="0">
                  <a:moveTo>
                    <a:pt x="0" y="0"/>
                  </a:moveTo>
                  <a:lnTo>
                    <a:pt x="1674140" y="0"/>
                  </a:lnTo>
                </a:path>
              </a:pathLst>
            </a:custGeom>
            <a:ln w="40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7694037" y="1485762"/>
              <a:ext cx="1678305" cy="4445"/>
            </a:xfrm>
            <a:custGeom>
              <a:avLst/>
              <a:gdLst/>
              <a:ahLst/>
              <a:cxnLst/>
              <a:rect l="l" t="t" r="r" b="b"/>
              <a:pathLst>
                <a:path w="1678304" h="4444">
                  <a:moveTo>
                    <a:pt x="1678105" y="0"/>
                  </a:moveTo>
                  <a:lnTo>
                    <a:pt x="0" y="0"/>
                  </a:lnTo>
                  <a:lnTo>
                    <a:pt x="0" y="4031"/>
                  </a:lnTo>
                  <a:lnTo>
                    <a:pt x="1678105" y="4031"/>
                  </a:lnTo>
                  <a:lnTo>
                    <a:pt x="16781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86761" y="1972741"/>
            <a:ext cx="2845165" cy="368320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0109707" y="3569335"/>
            <a:ext cx="165735" cy="238125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 spc="-25">
                <a:latin typeface="Calibri"/>
                <a:cs typeface="Calibri"/>
              </a:rPr>
              <a:t>114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30655" y="956817"/>
            <a:ext cx="3848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Calibri"/>
                <a:cs typeface="Calibri"/>
              </a:rPr>
              <a:t>Apéndice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2.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Ficha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control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ajuste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cuñas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en</a:t>
            </a:r>
            <a:r>
              <a:rPr dirty="0" sz="1200" spc="-1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el</a:t>
            </a:r>
            <a:r>
              <a:rPr dirty="0" sz="1200" spc="-1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estator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900429" y="2140799"/>
          <a:ext cx="8966200" cy="4883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7535"/>
                <a:gridCol w="414020"/>
                <a:gridCol w="414019"/>
                <a:gridCol w="414019"/>
                <a:gridCol w="414019"/>
                <a:gridCol w="414019"/>
                <a:gridCol w="414019"/>
                <a:gridCol w="414020"/>
                <a:gridCol w="414020"/>
                <a:gridCol w="414020"/>
                <a:gridCol w="414020"/>
                <a:gridCol w="414020"/>
                <a:gridCol w="414020"/>
                <a:gridCol w="414020"/>
                <a:gridCol w="414020"/>
                <a:gridCol w="414020"/>
                <a:gridCol w="414020"/>
                <a:gridCol w="414020"/>
                <a:gridCol w="414020"/>
                <a:gridCol w="414020"/>
                <a:gridCol w="414020"/>
              </a:tblGrid>
              <a:tr h="1035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9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14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16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17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18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19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</a:tr>
              <a:tr h="99060">
                <a:tc>
                  <a:txBody>
                    <a:bodyPr/>
                    <a:lstStyle/>
                    <a:p>
                      <a:pPr marL="13335">
                        <a:lnSpc>
                          <a:spcPts val="625"/>
                        </a:lnSpc>
                        <a:spcBef>
                          <a:spcPts val="60"/>
                        </a:spcBef>
                      </a:pPr>
                      <a:r>
                        <a:rPr dirty="0" sz="550">
                          <a:latin typeface="Calibri"/>
                          <a:cs typeface="Calibri"/>
                        </a:rPr>
                        <a:t>Extremo</a:t>
                      </a:r>
                      <a:r>
                        <a:rPr dirty="0" sz="550" spc="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10">
                          <a:latin typeface="Calibri"/>
                          <a:cs typeface="Calibri"/>
                        </a:rPr>
                        <a:t>superior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5250">
                <a:tc>
                  <a:txBody>
                    <a:bodyPr/>
                    <a:lstStyle/>
                    <a:p>
                      <a:pPr marL="13335">
                        <a:lnSpc>
                          <a:spcPts val="620"/>
                        </a:lnSpc>
                        <a:spcBef>
                          <a:spcPts val="30"/>
                        </a:spcBef>
                      </a:pPr>
                      <a:r>
                        <a:rPr dirty="0" sz="550">
                          <a:latin typeface="Calibri"/>
                          <a:cs typeface="Calibri"/>
                        </a:rPr>
                        <a:t>Interior</a:t>
                      </a:r>
                      <a:r>
                        <a:rPr dirty="0" sz="55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10">
                          <a:latin typeface="Calibri"/>
                          <a:cs typeface="Calibri"/>
                        </a:rPr>
                        <a:t>superior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5250">
                <a:tc>
                  <a:txBody>
                    <a:bodyPr/>
                    <a:lstStyle/>
                    <a:p>
                      <a:pPr marL="13335">
                        <a:lnSpc>
                          <a:spcPts val="620"/>
                        </a:lnSpc>
                        <a:spcBef>
                          <a:spcPts val="30"/>
                        </a:spcBef>
                      </a:pPr>
                      <a:r>
                        <a:rPr dirty="0" sz="550">
                          <a:latin typeface="Calibri"/>
                          <a:cs typeface="Calibri"/>
                        </a:rPr>
                        <a:t>Interior</a:t>
                      </a:r>
                      <a:r>
                        <a:rPr dirty="0" sz="55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10">
                          <a:latin typeface="Calibri"/>
                          <a:cs typeface="Calibri"/>
                        </a:rPr>
                        <a:t>inferior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5250">
                <a:tc>
                  <a:txBody>
                    <a:bodyPr/>
                    <a:lstStyle/>
                    <a:p>
                      <a:pPr marL="13335">
                        <a:lnSpc>
                          <a:spcPts val="620"/>
                        </a:lnSpc>
                        <a:spcBef>
                          <a:spcPts val="30"/>
                        </a:spcBef>
                      </a:pPr>
                      <a:r>
                        <a:rPr dirty="0" sz="550">
                          <a:latin typeface="Calibri"/>
                          <a:cs typeface="Calibri"/>
                        </a:rPr>
                        <a:t>Extremo</a:t>
                      </a:r>
                      <a:r>
                        <a:rPr dirty="0" sz="550" spc="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10">
                          <a:latin typeface="Calibri"/>
                          <a:cs typeface="Calibri"/>
                        </a:rPr>
                        <a:t>inferior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object 6" descr=""/>
          <p:cNvGraphicFramePr>
            <a:graphicFrameLocks noGrp="1"/>
          </p:cNvGraphicFramePr>
          <p:nvPr/>
        </p:nvGraphicFramePr>
        <p:xfrm>
          <a:off x="900429" y="2826096"/>
          <a:ext cx="8966200" cy="4883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7535"/>
                <a:gridCol w="414020"/>
                <a:gridCol w="414019"/>
                <a:gridCol w="414019"/>
                <a:gridCol w="414019"/>
                <a:gridCol w="414019"/>
                <a:gridCol w="414019"/>
                <a:gridCol w="414020"/>
                <a:gridCol w="414020"/>
                <a:gridCol w="414020"/>
                <a:gridCol w="414020"/>
                <a:gridCol w="414020"/>
                <a:gridCol w="414020"/>
                <a:gridCol w="414020"/>
                <a:gridCol w="414020"/>
                <a:gridCol w="414020"/>
                <a:gridCol w="414020"/>
                <a:gridCol w="414020"/>
                <a:gridCol w="414020"/>
                <a:gridCol w="414020"/>
                <a:gridCol w="414020"/>
              </a:tblGrid>
              <a:tr h="1035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24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26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27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28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29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30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34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36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37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38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39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40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</a:tr>
              <a:tr h="99060">
                <a:tc>
                  <a:txBody>
                    <a:bodyPr/>
                    <a:lstStyle/>
                    <a:p>
                      <a:pPr marL="13335">
                        <a:lnSpc>
                          <a:spcPts val="625"/>
                        </a:lnSpc>
                        <a:spcBef>
                          <a:spcPts val="60"/>
                        </a:spcBef>
                      </a:pPr>
                      <a:r>
                        <a:rPr dirty="0" sz="550">
                          <a:latin typeface="Calibri"/>
                          <a:cs typeface="Calibri"/>
                        </a:rPr>
                        <a:t>Extremo</a:t>
                      </a:r>
                      <a:r>
                        <a:rPr dirty="0" sz="550" spc="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10">
                          <a:latin typeface="Calibri"/>
                          <a:cs typeface="Calibri"/>
                        </a:rPr>
                        <a:t>superior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5250">
                <a:tc>
                  <a:txBody>
                    <a:bodyPr/>
                    <a:lstStyle/>
                    <a:p>
                      <a:pPr marL="13335">
                        <a:lnSpc>
                          <a:spcPts val="625"/>
                        </a:lnSpc>
                        <a:spcBef>
                          <a:spcPts val="30"/>
                        </a:spcBef>
                      </a:pPr>
                      <a:r>
                        <a:rPr dirty="0" sz="550">
                          <a:latin typeface="Calibri"/>
                          <a:cs typeface="Calibri"/>
                        </a:rPr>
                        <a:t>Interior</a:t>
                      </a:r>
                      <a:r>
                        <a:rPr dirty="0" sz="55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10">
                          <a:latin typeface="Calibri"/>
                          <a:cs typeface="Calibri"/>
                        </a:rPr>
                        <a:t>superior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5250">
                <a:tc>
                  <a:txBody>
                    <a:bodyPr/>
                    <a:lstStyle/>
                    <a:p>
                      <a:pPr marL="13335">
                        <a:lnSpc>
                          <a:spcPts val="620"/>
                        </a:lnSpc>
                        <a:spcBef>
                          <a:spcPts val="30"/>
                        </a:spcBef>
                      </a:pPr>
                      <a:r>
                        <a:rPr dirty="0" sz="550">
                          <a:latin typeface="Calibri"/>
                          <a:cs typeface="Calibri"/>
                        </a:rPr>
                        <a:t>Interior</a:t>
                      </a:r>
                      <a:r>
                        <a:rPr dirty="0" sz="55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10">
                          <a:latin typeface="Calibri"/>
                          <a:cs typeface="Calibri"/>
                        </a:rPr>
                        <a:t>inferior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5250">
                <a:tc>
                  <a:txBody>
                    <a:bodyPr/>
                    <a:lstStyle/>
                    <a:p>
                      <a:pPr marL="13335">
                        <a:lnSpc>
                          <a:spcPts val="620"/>
                        </a:lnSpc>
                        <a:spcBef>
                          <a:spcPts val="30"/>
                        </a:spcBef>
                      </a:pPr>
                      <a:r>
                        <a:rPr dirty="0" sz="550">
                          <a:latin typeface="Calibri"/>
                          <a:cs typeface="Calibri"/>
                        </a:rPr>
                        <a:t>Extremo</a:t>
                      </a:r>
                      <a:r>
                        <a:rPr dirty="0" sz="550" spc="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10">
                          <a:latin typeface="Calibri"/>
                          <a:cs typeface="Calibri"/>
                        </a:rPr>
                        <a:t>inferior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900429" y="3511374"/>
          <a:ext cx="8966200" cy="4883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7535"/>
                <a:gridCol w="414020"/>
                <a:gridCol w="414019"/>
                <a:gridCol w="414019"/>
                <a:gridCol w="414019"/>
                <a:gridCol w="414019"/>
                <a:gridCol w="414019"/>
                <a:gridCol w="414020"/>
                <a:gridCol w="414020"/>
                <a:gridCol w="414020"/>
                <a:gridCol w="414020"/>
                <a:gridCol w="414020"/>
                <a:gridCol w="414020"/>
                <a:gridCol w="414020"/>
                <a:gridCol w="414020"/>
                <a:gridCol w="414020"/>
                <a:gridCol w="414020"/>
                <a:gridCol w="414020"/>
                <a:gridCol w="414020"/>
                <a:gridCol w="414020"/>
                <a:gridCol w="414020"/>
              </a:tblGrid>
              <a:tr h="1035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44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46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47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48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49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50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51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52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53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54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55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56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57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58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59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655"/>
                        </a:lnSpc>
                        <a:spcBef>
                          <a:spcPts val="60"/>
                        </a:spcBef>
                      </a:pPr>
                      <a:r>
                        <a:rPr dirty="0" sz="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55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60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3E3E3E"/>
                      </a:solidFill>
                      <a:prstDash val="solid"/>
                    </a:lnL>
                    <a:lnR w="6350">
                      <a:solidFill>
                        <a:srgbClr val="3E3E3E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3E3E3E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</a:tr>
              <a:tr h="99060">
                <a:tc>
                  <a:txBody>
                    <a:bodyPr/>
                    <a:lstStyle/>
                    <a:p>
                      <a:pPr marL="13335">
                        <a:lnSpc>
                          <a:spcPts val="620"/>
                        </a:lnSpc>
                        <a:spcBef>
                          <a:spcPts val="60"/>
                        </a:spcBef>
                      </a:pPr>
                      <a:r>
                        <a:rPr dirty="0" sz="550">
                          <a:latin typeface="Calibri"/>
                          <a:cs typeface="Calibri"/>
                        </a:rPr>
                        <a:t>Extremo</a:t>
                      </a:r>
                      <a:r>
                        <a:rPr dirty="0" sz="550" spc="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10">
                          <a:latin typeface="Calibri"/>
                          <a:cs typeface="Calibri"/>
                        </a:rPr>
                        <a:t>superior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76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3E3E3E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5250">
                <a:tc>
                  <a:txBody>
                    <a:bodyPr/>
                    <a:lstStyle/>
                    <a:p>
                      <a:pPr marL="13335">
                        <a:lnSpc>
                          <a:spcPts val="625"/>
                        </a:lnSpc>
                        <a:spcBef>
                          <a:spcPts val="30"/>
                        </a:spcBef>
                      </a:pPr>
                      <a:r>
                        <a:rPr dirty="0" sz="550">
                          <a:latin typeface="Calibri"/>
                          <a:cs typeface="Calibri"/>
                        </a:rPr>
                        <a:t>Interior</a:t>
                      </a:r>
                      <a:r>
                        <a:rPr dirty="0" sz="55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10">
                          <a:latin typeface="Calibri"/>
                          <a:cs typeface="Calibri"/>
                        </a:rPr>
                        <a:t>superior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5250">
                <a:tc>
                  <a:txBody>
                    <a:bodyPr/>
                    <a:lstStyle/>
                    <a:p>
                      <a:pPr marL="13335">
                        <a:lnSpc>
                          <a:spcPts val="620"/>
                        </a:lnSpc>
                        <a:spcBef>
                          <a:spcPts val="30"/>
                        </a:spcBef>
                      </a:pPr>
                      <a:r>
                        <a:rPr dirty="0" sz="550">
                          <a:latin typeface="Calibri"/>
                          <a:cs typeface="Calibri"/>
                        </a:rPr>
                        <a:t>Interior</a:t>
                      </a:r>
                      <a:r>
                        <a:rPr dirty="0" sz="55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10">
                          <a:latin typeface="Calibri"/>
                          <a:cs typeface="Calibri"/>
                        </a:rPr>
                        <a:t>inferior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5250">
                <a:tc>
                  <a:txBody>
                    <a:bodyPr/>
                    <a:lstStyle/>
                    <a:p>
                      <a:pPr marL="13335">
                        <a:lnSpc>
                          <a:spcPts val="620"/>
                        </a:lnSpc>
                        <a:spcBef>
                          <a:spcPts val="30"/>
                        </a:spcBef>
                      </a:pPr>
                      <a:r>
                        <a:rPr dirty="0" sz="550">
                          <a:latin typeface="Calibri"/>
                          <a:cs typeface="Calibri"/>
                        </a:rPr>
                        <a:t>Extremo</a:t>
                      </a:r>
                      <a:r>
                        <a:rPr dirty="0" sz="550" spc="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50" spc="-10">
                          <a:latin typeface="Calibri"/>
                          <a:cs typeface="Calibri"/>
                        </a:rPr>
                        <a:t>inferior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8" name="object 8" descr=""/>
          <p:cNvSpPr txBox="1"/>
          <p:nvPr/>
        </p:nvSpPr>
        <p:spPr>
          <a:xfrm>
            <a:off x="903661" y="1363066"/>
            <a:ext cx="234315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 spc="-10">
                <a:latin typeface="Calibri"/>
                <a:cs typeface="Calibri"/>
              </a:rPr>
              <a:t>Unidad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987741" y="1363066"/>
            <a:ext cx="195580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 spc="-10">
                <a:latin typeface="Calibri"/>
                <a:cs typeface="Calibri"/>
              </a:rPr>
              <a:t>Fecha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474190" y="1363066"/>
            <a:ext cx="701040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>
                <a:latin typeface="Calibri"/>
                <a:cs typeface="Calibri"/>
              </a:rPr>
              <a:t>Tipo</a:t>
            </a:r>
            <a:r>
              <a:rPr dirty="0" sz="550" spc="20">
                <a:latin typeface="Calibri"/>
                <a:cs typeface="Calibri"/>
              </a:rPr>
              <a:t> </a:t>
            </a:r>
            <a:r>
              <a:rPr dirty="0" sz="550">
                <a:latin typeface="Calibri"/>
                <a:cs typeface="Calibri"/>
              </a:rPr>
              <a:t>de</a:t>
            </a:r>
            <a:r>
              <a:rPr dirty="0" sz="550" spc="10">
                <a:latin typeface="Calibri"/>
                <a:cs typeface="Calibri"/>
              </a:rPr>
              <a:t> </a:t>
            </a:r>
            <a:r>
              <a:rPr dirty="0" sz="550" spc="-10">
                <a:latin typeface="Calibri"/>
                <a:cs typeface="Calibri"/>
              </a:rPr>
              <a:t>mantenimiento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903661" y="1554166"/>
            <a:ext cx="237490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 spc="-10">
                <a:latin typeface="Calibri"/>
                <a:cs typeface="Calibri"/>
              </a:rPr>
              <a:t>Central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987741" y="1649850"/>
            <a:ext cx="329565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>
                <a:latin typeface="Calibri"/>
                <a:cs typeface="Calibri"/>
              </a:rPr>
              <a:t>Hecho</a:t>
            </a:r>
            <a:r>
              <a:rPr dirty="0" sz="550" spc="35">
                <a:latin typeface="Calibri"/>
                <a:cs typeface="Calibri"/>
              </a:rPr>
              <a:t> </a:t>
            </a:r>
            <a:r>
              <a:rPr dirty="0" sz="550" spc="-25">
                <a:latin typeface="Calibri"/>
                <a:cs typeface="Calibri"/>
              </a:rPr>
              <a:t>por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03661" y="1745466"/>
            <a:ext cx="290195" cy="1117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50">
                <a:latin typeface="Calibri"/>
                <a:cs typeface="Calibri"/>
              </a:rPr>
              <a:t>N°</a:t>
            </a:r>
            <a:r>
              <a:rPr dirty="0" sz="550" spc="20">
                <a:latin typeface="Calibri"/>
                <a:cs typeface="Calibri"/>
              </a:rPr>
              <a:t> </a:t>
            </a:r>
            <a:r>
              <a:rPr dirty="0" sz="550" spc="-10">
                <a:latin typeface="Calibri"/>
                <a:cs typeface="Calibri"/>
              </a:rPr>
              <a:t>activo</a:t>
            </a:r>
            <a:endParaRPr sz="550">
              <a:latin typeface="Calibri"/>
              <a:cs typeface="Calibri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1498194" y="1371754"/>
            <a:ext cx="1247775" cy="99695"/>
            <a:chOff x="1498194" y="1371754"/>
            <a:chExt cx="1247775" cy="99695"/>
          </a:xfrm>
        </p:grpSpPr>
        <p:sp>
          <p:nvSpPr>
            <p:cNvPr id="15" name="object 15" descr=""/>
            <p:cNvSpPr/>
            <p:nvPr/>
          </p:nvSpPr>
          <p:spPr>
            <a:xfrm>
              <a:off x="1504168" y="1373743"/>
              <a:ext cx="1239520" cy="0"/>
            </a:xfrm>
            <a:custGeom>
              <a:avLst/>
              <a:gdLst/>
              <a:ahLst/>
              <a:cxnLst/>
              <a:rect l="l" t="t" r="r" b="b"/>
              <a:pathLst>
                <a:path w="1239520" h="0">
                  <a:moveTo>
                    <a:pt x="0" y="0"/>
                  </a:moveTo>
                  <a:lnTo>
                    <a:pt x="1239208" y="0"/>
                  </a:lnTo>
                </a:path>
              </a:pathLst>
            </a:custGeom>
            <a:ln w="3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502177" y="1371754"/>
              <a:ext cx="1243330" cy="4445"/>
            </a:xfrm>
            <a:custGeom>
              <a:avLst/>
              <a:gdLst/>
              <a:ahLst/>
              <a:cxnLst/>
              <a:rect l="l" t="t" r="r" b="b"/>
              <a:pathLst>
                <a:path w="1243330" h="4444">
                  <a:moveTo>
                    <a:pt x="1243190" y="0"/>
                  </a:moveTo>
                  <a:lnTo>
                    <a:pt x="0" y="0"/>
                  </a:lnTo>
                  <a:lnTo>
                    <a:pt x="0" y="3978"/>
                  </a:lnTo>
                  <a:lnTo>
                    <a:pt x="1243190" y="3978"/>
                  </a:lnTo>
                  <a:lnTo>
                    <a:pt x="12431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504168" y="1469426"/>
              <a:ext cx="1239520" cy="0"/>
            </a:xfrm>
            <a:custGeom>
              <a:avLst/>
              <a:gdLst/>
              <a:ahLst/>
              <a:cxnLst/>
              <a:rect l="l" t="t" r="r" b="b"/>
              <a:pathLst>
                <a:path w="1239520" h="0">
                  <a:moveTo>
                    <a:pt x="0" y="0"/>
                  </a:moveTo>
                  <a:lnTo>
                    <a:pt x="1239208" y="0"/>
                  </a:lnTo>
                </a:path>
              </a:pathLst>
            </a:custGeom>
            <a:ln w="3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502177" y="1467437"/>
              <a:ext cx="1243330" cy="4445"/>
            </a:xfrm>
            <a:custGeom>
              <a:avLst/>
              <a:gdLst/>
              <a:ahLst/>
              <a:cxnLst/>
              <a:rect l="l" t="t" r="r" b="b"/>
              <a:pathLst>
                <a:path w="1243330" h="4444">
                  <a:moveTo>
                    <a:pt x="1243190" y="0"/>
                  </a:moveTo>
                  <a:lnTo>
                    <a:pt x="0" y="0"/>
                  </a:lnTo>
                  <a:lnTo>
                    <a:pt x="0" y="3978"/>
                  </a:lnTo>
                  <a:lnTo>
                    <a:pt x="1243190" y="3978"/>
                  </a:lnTo>
                  <a:lnTo>
                    <a:pt x="12431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500185" y="1373743"/>
              <a:ext cx="0" cy="95885"/>
            </a:xfrm>
            <a:custGeom>
              <a:avLst/>
              <a:gdLst/>
              <a:ahLst/>
              <a:cxnLst/>
              <a:rect l="l" t="t" r="r" b="b"/>
              <a:pathLst>
                <a:path w="0" h="95884">
                  <a:moveTo>
                    <a:pt x="0" y="0"/>
                  </a:moveTo>
                  <a:lnTo>
                    <a:pt x="0" y="95683"/>
                  </a:lnTo>
                </a:path>
              </a:pathLst>
            </a:custGeom>
            <a:ln w="39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498194" y="1371787"/>
              <a:ext cx="4445" cy="99695"/>
            </a:xfrm>
            <a:custGeom>
              <a:avLst/>
              <a:gdLst/>
              <a:ahLst/>
              <a:cxnLst/>
              <a:rect l="l" t="t" r="r" b="b"/>
              <a:pathLst>
                <a:path w="4444" h="99694">
                  <a:moveTo>
                    <a:pt x="3982" y="0"/>
                  </a:moveTo>
                  <a:lnTo>
                    <a:pt x="0" y="0"/>
                  </a:lnTo>
                  <a:lnTo>
                    <a:pt x="0" y="99628"/>
                  </a:lnTo>
                  <a:lnTo>
                    <a:pt x="3982" y="99628"/>
                  </a:lnTo>
                  <a:lnTo>
                    <a:pt x="39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2743376" y="1377722"/>
              <a:ext cx="0" cy="92075"/>
            </a:xfrm>
            <a:custGeom>
              <a:avLst/>
              <a:gdLst/>
              <a:ahLst/>
              <a:cxnLst/>
              <a:rect l="l" t="t" r="r" b="b"/>
              <a:pathLst>
                <a:path w="0" h="92075">
                  <a:moveTo>
                    <a:pt x="0" y="0"/>
                  </a:moveTo>
                  <a:lnTo>
                    <a:pt x="0" y="91704"/>
                  </a:lnTo>
                </a:path>
              </a:pathLst>
            </a:custGeom>
            <a:ln w="39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2741385" y="1375766"/>
              <a:ext cx="4445" cy="95885"/>
            </a:xfrm>
            <a:custGeom>
              <a:avLst/>
              <a:gdLst/>
              <a:ahLst/>
              <a:cxnLst/>
              <a:rect l="l" t="t" r="r" b="b"/>
              <a:pathLst>
                <a:path w="4444" h="95884">
                  <a:moveTo>
                    <a:pt x="3982" y="0"/>
                  </a:moveTo>
                  <a:lnTo>
                    <a:pt x="0" y="0"/>
                  </a:lnTo>
                  <a:lnTo>
                    <a:pt x="0" y="95649"/>
                  </a:lnTo>
                  <a:lnTo>
                    <a:pt x="3982" y="95649"/>
                  </a:lnTo>
                  <a:lnTo>
                    <a:pt x="39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" name="object 23" descr=""/>
          <p:cNvGrpSpPr/>
          <p:nvPr/>
        </p:nvGrpSpPr>
        <p:grpSpPr>
          <a:xfrm>
            <a:off x="4399061" y="1371754"/>
            <a:ext cx="1661795" cy="99695"/>
            <a:chOff x="4399061" y="1371754"/>
            <a:chExt cx="1661795" cy="99695"/>
          </a:xfrm>
        </p:grpSpPr>
        <p:sp>
          <p:nvSpPr>
            <p:cNvPr id="24" name="object 24" descr=""/>
            <p:cNvSpPr/>
            <p:nvPr/>
          </p:nvSpPr>
          <p:spPr>
            <a:xfrm>
              <a:off x="4405036" y="1373743"/>
              <a:ext cx="1654175" cy="0"/>
            </a:xfrm>
            <a:custGeom>
              <a:avLst/>
              <a:gdLst/>
              <a:ahLst/>
              <a:cxnLst/>
              <a:rect l="l" t="t" r="r" b="b"/>
              <a:pathLst>
                <a:path w="1654175" h="0">
                  <a:moveTo>
                    <a:pt x="0" y="0"/>
                  </a:moveTo>
                  <a:lnTo>
                    <a:pt x="1653560" y="0"/>
                  </a:lnTo>
                </a:path>
              </a:pathLst>
            </a:custGeom>
            <a:ln w="3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403044" y="1371754"/>
              <a:ext cx="1657985" cy="4445"/>
            </a:xfrm>
            <a:custGeom>
              <a:avLst/>
              <a:gdLst/>
              <a:ahLst/>
              <a:cxnLst/>
              <a:rect l="l" t="t" r="r" b="b"/>
              <a:pathLst>
                <a:path w="1657985" h="4444">
                  <a:moveTo>
                    <a:pt x="1657543" y="0"/>
                  </a:moveTo>
                  <a:lnTo>
                    <a:pt x="0" y="0"/>
                  </a:lnTo>
                  <a:lnTo>
                    <a:pt x="0" y="3978"/>
                  </a:lnTo>
                  <a:lnTo>
                    <a:pt x="1657543" y="3978"/>
                  </a:lnTo>
                  <a:lnTo>
                    <a:pt x="16575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4405036" y="1469426"/>
              <a:ext cx="1654175" cy="0"/>
            </a:xfrm>
            <a:custGeom>
              <a:avLst/>
              <a:gdLst/>
              <a:ahLst/>
              <a:cxnLst/>
              <a:rect l="l" t="t" r="r" b="b"/>
              <a:pathLst>
                <a:path w="1654175" h="0">
                  <a:moveTo>
                    <a:pt x="0" y="0"/>
                  </a:moveTo>
                  <a:lnTo>
                    <a:pt x="1653560" y="0"/>
                  </a:lnTo>
                </a:path>
              </a:pathLst>
            </a:custGeom>
            <a:ln w="3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4403044" y="1467437"/>
              <a:ext cx="1657985" cy="4445"/>
            </a:xfrm>
            <a:custGeom>
              <a:avLst/>
              <a:gdLst/>
              <a:ahLst/>
              <a:cxnLst/>
              <a:rect l="l" t="t" r="r" b="b"/>
              <a:pathLst>
                <a:path w="1657985" h="4444">
                  <a:moveTo>
                    <a:pt x="1657543" y="0"/>
                  </a:moveTo>
                  <a:lnTo>
                    <a:pt x="0" y="0"/>
                  </a:lnTo>
                  <a:lnTo>
                    <a:pt x="0" y="3978"/>
                  </a:lnTo>
                  <a:lnTo>
                    <a:pt x="1657543" y="3978"/>
                  </a:lnTo>
                  <a:lnTo>
                    <a:pt x="16575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4401053" y="1373743"/>
              <a:ext cx="0" cy="95885"/>
            </a:xfrm>
            <a:custGeom>
              <a:avLst/>
              <a:gdLst/>
              <a:ahLst/>
              <a:cxnLst/>
              <a:rect l="l" t="t" r="r" b="b"/>
              <a:pathLst>
                <a:path w="0" h="95884">
                  <a:moveTo>
                    <a:pt x="0" y="0"/>
                  </a:moveTo>
                  <a:lnTo>
                    <a:pt x="0" y="95683"/>
                  </a:lnTo>
                </a:path>
              </a:pathLst>
            </a:custGeom>
            <a:ln w="39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4399061" y="1371787"/>
              <a:ext cx="4445" cy="99695"/>
            </a:xfrm>
            <a:custGeom>
              <a:avLst/>
              <a:gdLst/>
              <a:ahLst/>
              <a:cxnLst/>
              <a:rect l="l" t="t" r="r" b="b"/>
              <a:pathLst>
                <a:path w="4445" h="99694">
                  <a:moveTo>
                    <a:pt x="3983" y="0"/>
                  </a:moveTo>
                  <a:lnTo>
                    <a:pt x="0" y="0"/>
                  </a:lnTo>
                  <a:lnTo>
                    <a:pt x="0" y="99628"/>
                  </a:lnTo>
                  <a:lnTo>
                    <a:pt x="3983" y="99628"/>
                  </a:lnTo>
                  <a:lnTo>
                    <a:pt x="39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6058596" y="1377722"/>
              <a:ext cx="0" cy="92075"/>
            </a:xfrm>
            <a:custGeom>
              <a:avLst/>
              <a:gdLst/>
              <a:ahLst/>
              <a:cxnLst/>
              <a:rect l="l" t="t" r="r" b="b"/>
              <a:pathLst>
                <a:path w="0" h="92075">
                  <a:moveTo>
                    <a:pt x="0" y="0"/>
                  </a:moveTo>
                  <a:lnTo>
                    <a:pt x="0" y="91704"/>
                  </a:lnTo>
                </a:path>
              </a:pathLst>
            </a:custGeom>
            <a:ln w="39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6056605" y="1375766"/>
              <a:ext cx="4445" cy="95885"/>
            </a:xfrm>
            <a:custGeom>
              <a:avLst/>
              <a:gdLst/>
              <a:ahLst/>
              <a:cxnLst/>
              <a:rect l="l" t="t" r="r" b="b"/>
              <a:pathLst>
                <a:path w="4445" h="95884">
                  <a:moveTo>
                    <a:pt x="3983" y="0"/>
                  </a:moveTo>
                  <a:lnTo>
                    <a:pt x="0" y="0"/>
                  </a:lnTo>
                  <a:lnTo>
                    <a:pt x="0" y="95649"/>
                  </a:lnTo>
                  <a:lnTo>
                    <a:pt x="3983" y="95649"/>
                  </a:lnTo>
                  <a:lnTo>
                    <a:pt x="39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2" name="object 32" descr=""/>
          <p:cNvGrpSpPr/>
          <p:nvPr/>
        </p:nvGrpSpPr>
        <p:grpSpPr>
          <a:xfrm>
            <a:off x="1498194" y="1563054"/>
            <a:ext cx="1247775" cy="99695"/>
            <a:chOff x="1498194" y="1563054"/>
            <a:chExt cx="1247775" cy="99695"/>
          </a:xfrm>
        </p:grpSpPr>
        <p:sp>
          <p:nvSpPr>
            <p:cNvPr id="33" name="object 33" descr=""/>
            <p:cNvSpPr/>
            <p:nvPr/>
          </p:nvSpPr>
          <p:spPr>
            <a:xfrm>
              <a:off x="1504168" y="1660527"/>
              <a:ext cx="1239520" cy="0"/>
            </a:xfrm>
            <a:custGeom>
              <a:avLst/>
              <a:gdLst/>
              <a:ahLst/>
              <a:cxnLst/>
              <a:rect l="l" t="t" r="r" b="b"/>
              <a:pathLst>
                <a:path w="1239520" h="0">
                  <a:moveTo>
                    <a:pt x="0" y="0"/>
                  </a:moveTo>
                  <a:lnTo>
                    <a:pt x="1239208" y="0"/>
                  </a:lnTo>
                </a:path>
              </a:pathLst>
            </a:custGeom>
            <a:ln w="3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502177" y="1658538"/>
              <a:ext cx="1243330" cy="4445"/>
            </a:xfrm>
            <a:custGeom>
              <a:avLst/>
              <a:gdLst/>
              <a:ahLst/>
              <a:cxnLst/>
              <a:rect l="l" t="t" r="r" b="b"/>
              <a:pathLst>
                <a:path w="1243330" h="4444">
                  <a:moveTo>
                    <a:pt x="1243190" y="0"/>
                  </a:moveTo>
                  <a:lnTo>
                    <a:pt x="0" y="0"/>
                  </a:lnTo>
                  <a:lnTo>
                    <a:pt x="0" y="3978"/>
                  </a:lnTo>
                  <a:lnTo>
                    <a:pt x="1243190" y="3978"/>
                  </a:lnTo>
                  <a:lnTo>
                    <a:pt x="12431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1500185" y="1565043"/>
              <a:ext cx="0" cy="95885"/>
            </a:xfrm>
            <a:custGeom>
              <a:avLst/>
              <a:gdLst/>
              <a:ahLst/>
              <a:cxnLst/>
              <a:rect l="l" t="t" r="r" b="b"/>
              <a:pathLst>
                <a:path w="0" h="95885">
                  <a:moveTo>
                    <a:pt x="0" y="0"/>
                  </a:moveTo>
                  <a:lnTo>
                    <a:pt x="0" y="95484"/>
                  </a:lnTo>
                </a:path>
              </a:pathLst>
            </a:custGeom>
            <a:ln w="39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1498194" y="1563054"/>
              <a:ext cx="4445" cy="99695"/>
            </a:xfrm>
            <a:custGeom>
              <a:avLst/>
              <a:gdLst/>
              <a:ahLst/>
              <a:cxnLst/>
              <a:rect l="l" t="t" r="r" b="b"/>
              <a:pathLst>
                <a:path w="4444" h="99694">
                  <a:moveTo>
                    <a:pt x="3982" y="0"/>
                  </a:moveTo>
                  <a:lnTo>
                    <a:pt x="0" y="0"/>
                  </a:lnTo>
                  <a:lnTo>
                    <a:pt x="0" y="99462"/>
                  </a:lnTo>
                  <a:lnTo>
                    <a:pt x="3982" y="99462"/>
                  </a:lnTo>
                  <a:lnTo>
                    <a:pt x="39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2743376" y="1569022"/>
              <a:ext cx="0" cy="92075"/>
            </a:xfrm>
            <a:custGeom>
              <a:avLst/>
              <a:gdLst/>
              <a:ahLst/>
              <a:cxnLst/>
              <a:rect l="l" t="t" r="r" b="b"/>
              <a:pathLst>
                <a:path w="0" h="92075">
                  <a:moveTo>
                    <a:pt x="0" y="0"/>
                  </a:moveTo>
                  <a:lnTo>
                    <a:pt x="0" y="91505"/>
                  </a:lnTo>
                </a:path>
              </a:pathLst>
            </a:custGeom>
            <a:ln w="39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2741385" y="1567032"/>
              <a:ext cx="4445" cy="95885"/>
            </a:xfrm>
            <a:custGeom>
              <a:avLst/>
              <a:gdLst/>
              <a:ahLst/>
              <a:cxnLst/>
              <a:rect l="l" t="t" r="r" b="b"/>
              <a:pathLst>
                <a:path w="4444" h="95885">
                  <a:moveTo>
                    <a:pt x="3982" y="0"/>
                  </a:moveTo>
                  <a:lnTo>
                    <a:pt x="0" y="0"/>
                  </a:lnTo>
                  <a:lnTo>
                    <a:pt x="0" y="95484"/>
                  </a:lnTo>
                  <a:lnTo>
                    <a:pt x="3982" y="95484"/>
                  </a:lnTo>
                  <a:lnTo>
                    <a:pt x="39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1504168" y="1565043"/>
              <a:ext cx="1239520" cy="0"/>
            </a:xfrm>
            <a:custGeom>
              <a:avLst/>
              <a:gdLst/>
              <a:ahLst/>
              <a:cxnLst/>
              <a:rect l="l" t="t" r="r" b="b"/>
              <a:pathLst>
                <a:path w="1239520" h="0">
                  <a:moveTo>
                    <a:pt x="0" y="0"/>
                  </a:moveTo>
                  <a:lnTo>
                    <a:pt x="1239208" y="0"/>
                  </a:lnTo>
                </a:path>
              </a:pathLst>
            </a:custGeom>
            <a:ln w="3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1502177" y="1563054"/>
              <a:ext cx="1243330" cy="4445"/>
            </a:xfrm>
            <a:custGeom>
              <a:avLst/>
              <a:gdLst/>
              <a:ahLst/>
              <a:cxnLst/>
              <a:rect l="l" t="t" r="r" b="b"/>
              <a:pathLst>
                <a:path w="1243330" h="4444">
                  <a:moveTo>
                    <a:pt x="1243190" y="0"/>
                  </a:moveTo>
                  <a:lnTo>
                    <a:pt x="0" y="0"/>
                  </a:lnTo>
                  <a:lnTo>
                    <a:pt x="0" y="3978"/>
                  </a:lnTo>
                  <a:lnTo>
                    <a:pt x="1243190" y="3978"/>
                  </a:lnTo>
                  <a:lnTo>
                    <a:pt x="12431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1" name="object 41" descr=""/>
          <p:cNvGrpSpPr/>
          <p:nvPr/>
        </p:nvGrpSpPr>
        <p:grpSpPr>
          <a:xfrm>
            <a:off x="1498194" y="1754188"/>
            <a:ext cx="1247775" cy="99695"/>
            <a:chOff x="1498194" y="1754188"/>
            <a:chExt cx="1247775" cy="99695"/>
          </a:xfrm>
        </p:grpSpPr>
        <p:sp>
          <p:nvSpPr>
            <p:cNvPr id="42" name="object 42" descr=""/>
            <p:cNvSpPr/>
            <p:nvPr/>
          </p:nvSpPr>
          <p:spPr>
            <a:xfrm>
              <a:off x="1504168" y="1756210"/>
              <a:ext cx="1239520" cy="0"/>
            </a:xfrm>
            <a:custGeom>
              <a:avLst/>
              <a:gdLst/>
              <a:ahLst/>
              <a:cxnLst/>
              <a:rect l="l" t="t" r="r" b="b"/>
              <a:pathLst>
                <a:path w="1239520" h="0">
                  <a:moveTo>
                    <a:pt x="0" y="0"/>
                  </a:moveTo>
                  <a:lnTo>
                    <a:pt x="1239208" y="0"/>
                  </a:lnTo>
                </a:path>
              </a:pathLst>
            </a:custGeom>
            <a:ln w="3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1502177" y="1754221"/>
              <a:ext cx="1243330" cy="4445"/>
            </a:xfrm>
            <a:custGeom>
              <a:avLst/>
              <a:gdLst/>
              <a:ahLst/>
              <a:cxnLst/>
              <a:rect l="l" t="t" r="r" b="b"/>
              <a:pathLst>
                <a:path w="1243330" h="4444">
                  <a:moveTo>
                    <a:pt x="1243190" y="0"/>
                  </a:moveTo>
                  <a:lnTo>
                    <a:pt x="0" y="0"/>
                  </a:lnTo>
                  <a:lnTo>
                    <a:pt x="0" y="3978"/>
                  </a:lnTo>
                  <a:lnTo>
                    <a:pt x="1243190" y="3978"/>
                  </a:lnTo>
                  <a:lnTo>
                    <a:pt x="12431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1500185" y="1756210"/>
              <a:ext cx="0" cy="95885"/>
            </a:xfrm>
            <a:custGeom>
              <a:avLst/>
              <a:gdLst/>
              <a:ahLst/>
              <a:cxnLst/>
              <a:rect l="l" t="t" r="r" b="b"/>
              <a:pathLst>
                <a:path w="0" h="95885">
                  <a:moveTo>
                    <a:pt x="0" y="0"/>
                  </a:moveTo>
                  <a:lnTo>
                    <a:pt x="0" y="95616"/>
                  </a:lnTo>
                </a:path>
              </a:pathLst>
            </a:custGeom>
            <a:ln w="39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1498194" y="1754188"/>
              <a:ext cx="4445" cy="99695"/>
            </a:xfrm>
            <a:custGeom>
              <a:avLst/>
              <a:gdLst/>
              <a:ahLst/>
              <a:cxnLst/>
              <a:rect l="l" t="t" r="r" b="b"/>
              <a:pathLst>
                <a:path w="4444" h="99694">
                  <a:moveTo>
                    <a:pt x="3982" y="0"/>
                  </a:moveTo>
                  <a:lnTo>
                    <a:pt x="0" y="0"/>
                  </a:lnTo>
                  <a:lnTo>
                    <a:pt x="0" y="99628"/>
                  </a:lnTo>
                  <a:lnTo>
                    <a:pt x="3982" y="99628"/>
                  </a:lnTo>
                  <a:lnTo>
                    <a:pt x="39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2743376" y="1760189"/>
              <a:ext cx="0" cy="92075"/>
            </a:xfrm>
            <a:custGeom>
              <a:avLst/>
              <a:gdLst/>
              <a:ahLst/>
              <a:cxnLst/>
              <a:rect l="l" t="t" r="r" b="b"/>
              <a:pathLst>
                <a:path w="0" h="92075">
                  <a:moveTo>
                    <a:pt x="0" y="0"/>
                  </a:moveTo>
                  <a:lnTo>
                    <a:pt x="0" y="91638"/>
                  </a:lnTo>
                </a:path>
              </a:pathLst>
            </a:custGeom>
            <a:ln w="39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2741385" y="1758166"/>
              <a:ext cx="4445" cy="95885"/>
            </a:xfrm>
            <a:custGeom>
              <a:avLst/>
              <a:gdLst/>
              <a:ahLst/>
              <a:cxnLst/>
              <a:rect l="l" t="t" r="r" b="b"/>
              <a:pathLst>
                <a:path w="4444" h="95885">
                  <a:moveTo>
                    <a:pt x="3982" y="0"/>
                  </a:moveTo>
                  <a:lnTo>
                    <a:pt x="0" y="0"/>
                  </a:lnTo>
                  <a:lnTo>
                    <a:pt x="0" y="95649"/>
                  </a:lnTo>
                  <a:lnTo>
                    <a:pt x="3982" y="95649"/>
                  </a:lnTo>
                  <a:lnTo>
                    <a:pt x="39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1504168" y="1851827"/>
              <a:ext cx="1239520" cy="0"/>
            </a:xfrm>
            <a:custGeom>
              <a:avLst/>
              <a:gdLst/>
              <a:ahLst/>
              <a:cxnLst/>
              <a:rect l="l" t="t" r="r" b="b"/>
              <a:pathLst>
                <a:path w="1239520" h="0">
                  <a:moveTo>
                    <a:pt x="0" y="0"/>
                  </a:moveTo>
                  <a:lnTo>
                    <a:pt x="1239208" y="0"/>
                  </a:lnTo>
                </a:path>
              </a:pathLst>
            </a:custGeom>
            <a:ln w="3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1502177" y="1849838"/>
              <a:ext cx="1243330" cy="4445"/>
            </a:xfrm>
            <a:custGeom>
              <a:avLst/>
              <a:gdLst/>
              <a:ahLst/>
              <a:cxnLst/>
              <a:rect l="l" t="t" r="r" b="b"/>
              <a:pathLst>
                <a:path w="1243330" h="4444">
                  <a:moveTo>
                    <a:pt x="1243190" y="0"/>
                  </a:moveTo>
                  <a:lnTo>
                    <a:pt x="0" y="0"/>
                  </a:lnTo>
                  <a:lnTo>
                    <a:pt x="0" y="3978"/>
                  </a:lnTo>
                  <a:lnTo>
                    <a:pt x="1243190" y="3978"/>
                  </a:lnTo>
                  <a:lnTo>
                    <a:pt x="12431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0" name="object 50" descr=""/>
          <p:cNvGrpSpPr/>
          <p:nvPr/>
        </p:nvGrpSpPr>
        <p:grpSpPr>
          <a:xfrm>
            <a:off x="4399061" y="1658538"/>
            <a:ext cx="1661795" cy="99695"/>
            <a:chOff x="4399061" y="1658538"/>
            <a:chExt cx="1661795" cy="99695"/>
          </a:xfrm>
        </p:grpSpPr>
        <p:sp>
          <p:nvSpPr>
            <p:cNvPr id="51" name="object 51" descr=""/>
            <p:cNvSpPr/>
            <p:nvPr/>
          </p:nvSpPr>
          <p:spPr>
            <a:xfrm>
              <a:off x="4401053" y="1660527"/>
              <a:ext cx="0" cy="95885"/>
            </a:xfrm>
            <a:custGeom>
              <a:avLst/>
              <a:gdLst/>
              <a:ahLst/>
              <a:cxnLst/>
              <a:rect l="l" t="t" r="r" b="b"/>
              <a:pathLst>
                <a:path w="0" h="95885">
                  <a:moveTo>
                    <a:pt x="0" y="0"/>
                  </a:moveTo>
                  <a:lnTo>
                    <a:pt x="0" y="95683"/>
                  </a:lnTo>
                </a:path>
              </a:pathLst>
            </a:custGeom>
            <a:ln w="39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4399061" y="1658571"/>
              <a:ext cx="4445" cy="99695"/>
            </a:xfrm>
            <a:custGeom>
              <a:avLst/>
              <a:gdLst/>
              <a:ahLst/>
              <a:cxnLst/>
              <a:rect l="l" t="t" r="r" b="b"/>
              <a:pathLst>
                <a:path w="4445" h="99694">
                  <a:moveTo>
                    <a:pt x="3983" y="0"/>
                  </a:moveTo>
                  <a:lnTo>
                    <a:pt x="0" y="0"/>
                  </a:lnTo>
                  <a:lnTo>
                    <a:pt x="0" y="99628"/>
                  </a:lnTo>
                  <a:lnTo>
                    <a:pt x="3983" y="99628"/>
                  </a:lnTo>
                  <a:lnTo>
                    <a:pt x="39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6058596" y="1664506"/>
              <a:ext cx="0" cy="92075"/>
            </a:xfrm>
            <a:custGeom>
              <a:avLst/>
              <a:gdLst/>
              <a:ahLst/>
              <a:cxnLst/>
              <a:rect l="l" t="t" r="r" b="b"/>
              <a:pathLst>
                <a:path w="0" h="92075">
                  <a:moveTo>
                    <a:pt x="0" y="0"/>
                  </a:moveTo>
                  <a:lnTo>
                    <a:pt x="0" y="91704"/>
                  </a:lnTo>
                </a:path>
              </a:pathLst>
            </a:custGeom>
            <a:ln w="39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6056605" y="1662550"/>
              <a:ext cx="4445" cy="95885"/>
            </a:xfrm>
            <a:custGeom>
              <a:avLst/>
              <a:gdLst/>
              <a:ahLst/>
              <a:cxnLst/>
              <a:rect l="l" t="t" r="r" b="b"/>
              <a:pathLst>
                <a:path w="4445" h="95885">
                  <a:moveTo>
                    <a:pt x="3983" y="0"/>
                  </a:moveTo>
                  <a:lnTo>
                    <a:pt x="0" y="0"/>
                  </a:lnTo>
                  <a:lnTo>
                    <a:pt x="0" y="95649"/>
                  </a:lnTo>
                  <a:lnTo>
                    <a:pt x="3983" y="95649"/>
                  </a:lnTo>
                  <a:lnTo>
                    <a:pt x="39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4405036" y="1660527"/>
              <a:ext cx="1654175" cy="0"/>
            </a:xfrm>
            <a:custGeom>
              <a:avLst/>
              <a:gdLst/>
              <a:ahLst/>
              <a:cxnLst/>
              <a:rect l="l" t="t" r="r" b="b"/>
              <a:pathLst>
                <a:path w="1654175" h="0">
                  <a:moveTo>
                    <a:pt x="0" y="0"/>
                  </a:moveTo>
                  <a:lnTo>
                    <a:pt x="1653560" y="0"/>
                  </a:lnTo>
                </a:path>
              </a:pathLst>
            </a:custGeom>
            <a:ln w="3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4403044" y="1658538"/>
              <a:ext cx="1657985" cy="4445"/>
            </a:xfrm>
            <a:custGeom>
              <a:avLst/>
              <a:gdLst/>
              <a:ahLst/>
              <a:cxnLst/>
              <a:rect l="l" t="t" r="r" b="b"/>
              <a:pathLst>
                <a:path w="1657985" h="4444">
                  <a:moveTo>
                    <a:pt x="1657543" y="0"/>
                  </a:moveTo>
                  <a:lnTo>
                    <a:pt x="0" y="0"/>
                  </a:lnTo>
                  <a:lnTo>
                    <a:pt x="0" y="3978"/>
                  </a:lnTo>
                  <a:lnTo>
                    <a:pt x="1657543" y="3978"/>
                  </a:lnTo>
                  <a:lnTo>
                    <a:pt x="16575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4405036" y="1756210"/>
              <a:ext cx="1654175" cy="0"/>
            </a:xfrm>
            <a:custGeom>
              <a:avLst/>
              <a:gdLst/>
              <a:ahLst/>
              <a:cxnLst/>
              <a:rect l="l" t="t" r="r" b="b"/>
              <a:pathLst>
                <a:path w="1654175" h="0">
                  <a:moveTo>
                    <a:pt x="0" y="0"/>
                  </a:moveTo>
                  <a:lnTo>
                    <a:pt x="1653560" y="0"/>
                  </a:lnTo>
                </a:path>
              </a:pathLst>
            </a:custGeom>
            <a:ln w="3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4403044" y="1754221"/>
              <a:ext cx="1657985" cy="4445"/>
            </a:xfrm>
            <a:custGeom>
              <a:avLst/>
              <a:gdLst/>
              <a:ahLst/>
              <a:cxnLst/>
              <a:rect l="l" t="t" r="r" b="b"/>
              <a:pathLst>
                <a:path w="1657985" h="4444">
                  <a:moveTo>
                    <a:pt x="1657543" y="0"/>
                  </a:moveTo>
                  <a:lnTo>
                    <a:pt x="0" y="0"/>
                  </a:lnTo>
                  <a:lnTo>
                    <a:pt x="0" y="3978"/>
                  </a:lnTo>
                  <a:lnTo>
                    <a:pt x="1657543" y="3978"/>
                  </a:lnTo>
                  <a:lnTo>
                    <a:pt x="16575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9" name="object 59" descr=""/>
          <p:cNvGrpSpPr/>
          <p:nvPr/>
        </p:nvGrpSpPr>
        <p:grpSpPr>
          <a:xfrm>
            <a:off x="7299796" y="1371754"/>
            <a:ext cx="1661795" cy="99695"/>
            <a:chOff x="7299796" y="1371754"/>
            <a:chExt cx="1661795" cy="99695"/>
          </a:xfrm>
        </p:grpSpPr>
        <p:sp>
          <p:nvSpPr>
            <p:cNvPr id="60" name="object 60" descr=""/>
            <p:cNvSpPr/>
            <p:nvPr/>
          </p:nvSpPr>
          <p:spPr>
            <a:xfrm>
              <a:off x="7301787" y="1373743"/>
              <a:ext cx="0" cy="95885"/>
            </a:xfrm>
            <a:custGeom>
              <a:avLst/>
              <a:gdLst/>
              <a:ahLst/>
              <a:cxnLst/>
              <a:rect l="l" t="t" r="r" b="b"/>
              <a:pathLst>
                <a:path w="0" h="95884">
                  <a:moveTo>
                    <a:pt x="0" y="0"/>
                  </a:moveTo>
                  <a:lnTo>
                    <a:pt x="0" y="95683"/>
                  </a:lnTo>
                </a:path>
              </a:pathLst>
            </a:custGeom>
            <a:ln w="39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7299796" y="1371787"/>
              <a:ext cx="4445" cy="99695"/>
            </a:xfrm>
            <a:custGeom>
              <a:avLst/>
              <a:gdLst/>
              <a:ahLst/>
              <a:cxnLst/>
              <a:rect l="l" t="t" r="r" b="b"/>
              <a:pathLst>
                <a:path w="4445" h="99694">
                  <a:moveTo>
                    <a:pt x="3982" y="0"/>
                  </a:moveTo>
                  <a:lnTo>
                    <a:pt x="0" y="0"/>
                  </a:lnTo>
                  <a:lnTo>
                    <a:pt x="0" y="99628"/>
                  </a:lnTo>
                  <a:lnTo>
                    <a:pt x="3982" y="99628"/>
                  </a:lnTo>
                  <a:lnTo>
                    <a:pt x="39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8959464" y="1377722"/>
              <a:ext cx="0" cy="92075"/>
            </a:xfrm>
            <a:custGeom>
              <a:avLst/>
              <a:gdLst/>
              <a:ahLst/>
              <a:cxnLst/>
              <a:rect l="l" t="t" r="r" b="b"/>
              <a:pathLst>
                <a:path w="0" h="92075">
                  <a:moveTo>
                    <a:pt x="0" y="0"/>
                  </a:moveTo>
                  <a:lnTo>
                    <a:pt x="0" y="91704"/>
                  </a:lnTo>
                </a:path>
              </a:pathLst>
            </a:custGeom>
            <a:ln w="39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8957472" y="1375766"/>
              <a:ext cx="4445" cy="95885"/>
            </a:xfrm>
            <a:custGeom>
              <a:avLst/>
              <a:gdLst/>
              <a:ahLst/>
              <a:cxnLst/>
              <a:rect l="l" t="t" r="r" b="b"/>
              <a:pathLst>
                <a:path w="4445" h="95884">
                  <a:moveTo>
                    <a:pt x="3982" y="0"/>
                  </a:moveTo>
                  <a:lnTo>
                    <a:pt x="0" y="0"/>
                  </a:lnTo>
                  <a:lnTo>
                    <a:pt x="0" y="95649"/>
                  </a:lnTo>
                  <a:lnTo>
                    <a:pt x="3982" y="95649"/>
                  </a:lnTo>
                  <a:lnTo>
                    <a:pt x="39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7305704" y="1373743"/>
              <a:ext cx="1654175" cy="0"/>
            </a:xfrm>
            <a:custGeom>
              <a:avLst/>
              <a:gdLst/>
              <a:ahLst/>
              <a:cxnLst/>
              <a:rect l="l" t="t" r="r" b="b"/>
              <a:pathLst>
                <a:path w="1654175" h="0">
                  <a:moveTo>
                    <a:pt x="0" y="0"/>
                  </a:moveTo>
                  <a:lnTo>
                    <a:pt x="1653759" y="0"/>
                  </a:lnTo>
                </a:path>
              </a:pathLst>
            </a:custGeom>
            <a:ln w="3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7303779" y="1371754"/>
              <a:ext cx="1657985" cy="4445"/>
            </a:xfrm>
            <a:custGeom>
              <a:avLst/>
              <a:gdLst/>
              <a:ahLst/>
              <a:cxnLst/>
              <a:rect l="l" t="t" r="r" b="b"/>
              <a:pathLst>
                <a:path w="1657984" h="4444">
                  <a:moveTo>
                    <a:pt x="1657676" y="0"/>
                  </a:moveTo>
                  <a:lnTo>
                    <a:pt x="0" y="0"/>
                  </a:lnTo>
                  <a:lnTo>
                    <a:pt x="0" y="3978"/>
                  </a:lnTo>
                  <a:lnTo>
                    <a:pt x="1657676" y="3978"/>
                  </a:lnTo>
                  <a:lnTo>
                    <a:pt x="16576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7305704" y="1469427"/>
              <a:ext cx="1654175" cy="0"/>
            </a:xfrm>
            <a:custGeom>
              <a:avLst/>
              <a:gdLst/>
              <a:ahLst/>
              <a:cxnLst/>
              <a:rect l="l" t="t" r="r" b="b"/>
              <a:pathLst>
                <a:path w="1654175" h="0">
                  <a:moveTo>
                    <a:pt x="0" y="0"/>
                  </a:moveTo>
                  <a:lnTo>
                    <a:pt x="1653759" y="0"/>
                  </a:lnTo>
                </a:path>
              </a:pathLst>
            </a:custGeom>
            <a:ln w="39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7303779" y="1467437"/>
              <a:ext cx="1657985" cy="4445"/>
            </a:xfrm>
            <a:custGeom>
              <a:avLst/>
              <a:gdLst/>
              <a:ahLst/>
              <a:cxnLst/>
              <a:rect l="l" t="t" r="r" b="b"/>
              <a:pathLst>
                <a:path w="1657984" h="4444">
                  <a:moveTo>
                    <a:pt x="1657676" y="0"/>
                  </a:moveTo>
                  <a:lnTo>
                    <a:pt x="0" y="0"/>
                  </a:lnTo>
                  <a:lnTo>
                    <a:pt x="0" y="3978"/>
                  </a:lnTo>
                  <a:lnTo>
                    <a:pt x="1657676" y="3978"/>
                  </a:lnTo>
                  <a:lnTo>
                    <a:pt x="16576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5052" y="435356"/>
            <a:ext cx="3889375" cy="1197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888365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115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4"/>
              </a:spcBef>
            </a:pPr>
            <a:endParaRPr sz="110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</a:pPr>
            <a:r>
              <a:rPr dirty="0" sz="1200" b="1">
                <a:latin typeface="Calibri"/>
                <a:cs typeface="Calibri"/>
              </a:rPr>
              <a:t>Apéndice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3.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Formato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pruebas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eléctricas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para</a:t>
            </a:r>
            <a:r>
              <a:rPr dirty="0" sz="1200" spc="-4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generadores</a:t>
            </a:r>
            <a:endParaRPr sz="1200">
              <a:latin typeface="Calibri"/>
              <a:cs typeface="Calibri"/>
            </a:endParaRPr>
          </a:p>
          <a:p>
            <a:pPr marL="12700" marR="3307079">
              <a:lnSpc>
                <a:spcPct val="135600"/>
              </a:lnSpc>
              <a:spcBef>
                <a:spcPts val="755"/>
              </a:spcBef>
            </a:pPr>
            <a:r>
              <a:rPr dirty="0" sz="900" b="1">
                <a:latin typeface="Calibri"/>
                <a:cs typeface="Calibri"/>
              </a:rPr>
              <a:t>Técnico</a:t>
            </a:r>
            <a:r>
              <a:rPr dirty="0" sz="900" spc="-50" b="1">
                <a:latin typeface="Calibri"/>
                <a:cs typeface="Calibri"/>
              </a:rPr>
              <a:t> :</a:t>
            </a:r>
            <a:r>
              <a:rPr dirty="0" sz="900" spc="500" b="1">
                <a:latin typeface="Calibri"/>
                <a:cs typeface="Calibri"/>
              </a:rPr>
              <a:t> </a:t>
            </a:r>
            <a:r>
              <a:rPr dirty="0" sz="900" spc="-10" b="1">
                <a:latin typeface="Calibri"/>
                <a:cs typeface="Calibri"/>
              </a:rPr>
              <a:t>Supervisor</a:t>
            </a:r>
            <a:r>
              <a:rPr dirty="0" sz="900" spc="30" b="1">
                <a:latin typeface="Calibri"/>
                <a:cs typeface="Calibri"/>
              </a:rPr>
              <a:t> </a:t>
            </a:r>
            <a:r>
              <a:rPr dirty="0" sz="900" spc="-50" b="1">
                <a:latin typeface="Calibri"/>
                <a:cs typeface="Calibri"/>
              </a:rPr>
              <a:t>: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1714754" y="1455673"/>
            <a:ext cx="4946650" cy="6350"/>
          </a:xfrm>
          <a:custGeom>
            <a:avLst/>
            <a:gdLst/>
            <a:ahLst/>
            <a:cxnLst/>
            <a:rect l="l" t="t" r="r" b="b"/>
            <a:pathLst>
              <a:path w="4946650" h="6350">
                <a:moveTo>
                  <a:pt x="4946269" y="0"/>
                </a:moveTo>
                <a:lnTo>
                  <a:pt x="0" y="0"/>
                </a:lnTo>
                <a:lnTo>
                  <a:pt x="0" y="6096"/>
                </a:lnTo>
                <a:lnTo>
                  <a:pt x="4946269" y="6096"/>
                </a:lnTo>
                <a:lnTo>
                  <a:pt x="49462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1714754" y="1641601"/>
            <a:ext cx="4946650" cy="6350"/>
          </a:xfrm>
          <a:custGeom>
            <a:avLst/>
            <a:gdLst/>
            <a:ahLst/>
            <a:cxnLst/>
            <a:rect l="l" t="t" r="r" b="b"/>
            <a:pathLst>
              <a:path w="4946650" h="6350">
                <a:moveTo>
                  <a:pt x="1202740" y="0"/>
                </a:moveTo>
                <a:lnTo>
                  <a:pt x="192024" y="0"/>
                </a:lnTo>
                <a:lnTo>
                  <a:pt x="185928" y="0"/>
                </a:lnTo>
                <a:lnTo>
                  <a:pt x="0" y="0"/>
                </a:lnTo>
                <a:lnTo>
                  <a:pt x="0" y="6096"/>
                </a:lnTo>
                <a:lnTo>
                  <a:pt x="185928" y="6096"/>
                </a:lnTo>
                <a:lnTo>
                  <a:pt x="192024" y="6096"/>
                </a:lnTo>
                <a:lnTo>
                  <a:pt x="1202740" y="6096"/>
                </a:lnTo>
                <a:lnTo>
                  <a:pt x="1202740" y="0"/>
                </a:lnTo>
                <a:close/>
              </a:path>
              <a:path w="4946650" h="6350">
                <a:moveTo>
                  <a:pt x="2341486" y="0"/>
                </a:moveTo>
                <a:lnTo>
                  <a:pt x="2341486" y="0"/>
                </a:lnTo>
                <a:lnTo>
                  <a:pt x="1202817" y="0"/>
                </a:lnTo>
                <a:lnTo>
                  <a:pt x="1202817" y="6096"/>
                </a:lnTo>
                <a:lnTo>
                  <a:pt x="2341486" y="6096"/>
                </a:lnTo>
                <a:lnTo>
                  <a:pt x="2341486" y="0"/>
                </a:lnTo>
                <a:close/>
              </a:path>
              <a:path w="4946650" h="6350">
                <a:moveTo>
                  <a:pt x="3318370" y="0"/>
                </a:moveTo>
                <a:lnTo>
                  <a:pt x="2852039" y="0"/>
                </a:lnTo>
                <a:lnTo>
                  <a:pt x="2845943" y="0"/>
                </a:lnTo>
                <a:lnTo>
                  <a:pt x="2341499" y="0"/>
                </a:lnTo>
                <a:lnTo>
                  <a:pt x="2341499" y="6096"/>
                </a:lnTo>
                <a:lnTo>
                  <a:pt x="2845943" y="6096"/>
                </a:lnTo>
                <a:lnTo>
                  <a:pt x="2852039" y="6096"/>
                </a:lnTo>
                <a:lnTo>
                  <a:pt x="3318370" y="6096"/>
                </a:lnTo>
                <a:lnTo>
                  <a:pt x="3318370" y="0"/>
                </a:lnTo>
                <a:close/>
              </a:path>
              <a:path w="4946650" h="6350">
                <a:moveTo>
                  <a:pt x="3324466" y="0"/>
                </a:moveTo>
                <a:lnTo>
                  <a:pt x="3318383" y="0"/>
                </a:lnTo>
                <a:lnTo>
                  <a:pt x="3318383" y="6096"/>
                </a:lnTo>
                <a:lnTo>
                  <a:pt x="3324466" y="6096"/>
                </a:lnTo>
                <a:lnTo>
                  <a:pt x="3324466" y="0"/>
                </a:lnTo>
                <a:close/>
              </a:path>
              <a:path w="4946650" h="6350">
                <a:moveTo>
                  <a:pt x="3742042" y="0"/>
                </a:moveTo>
                <a:lnTo>
                  <a:pt x="3735959" y="0"/>
                </a:lnTo>
                <a:lnTo>
                  <a:pt x="3324479" y="0"/>
                </a:lnTo>
                <a:lnTo>
                  <a:pt x="3324479" y="6096"/>
                </a:lnTo>
                <a:lnTo>
                  <a:pt x="3735959" y="6096"/>
                </a:lnTo>
                <a:lnTo>
                  <a:pt x="3742042" y="6096"/>
                </a:lnTo>
                <a:lnTo>
                  <a:pt x="3742042" y="0"/>
                </a:lnTo>
                <a:close/>
              </a:path>
              <a:path w="4946650" h="6350">
                <a:moveTo>
                  <a:pt x="4181271" y="0"/>
                </a:moveTo>
                <a:lnTo>
                  <a:pt x="3742055" y="0"/>
                </a:lnTo>
                <a:lnTo>
                  <a:pt x="3742055" y="6096"/>
                </a:lnTo>
                <a:lnTo>
                  <a:pt x="4181271" y="6096"/>
                </a:lnTo>
                <a:lnTo>
                  <a:pt x="4181271" y="0"/>
                </a:lnTo>
                <a:close/>
              </a:path>
              <a:path w="4946650" h="6350">
                <a:moveTo>
                  <a:pt x="4187431" y="0"/>
                </a:moveTo>
                <a:lnTo>
                  <a:pt x="4181348" y="0"/>
                </a:lnTo>
                <a:lnTo>
                  <a:pt x="4181348" y="6096"/>
                </a:lnTo>
                <a:lnTo>
                  <a:pt x="4187431" y="6096"/>
                </a:lnTo>
                <a:lnTo>
                  <a:pt x="4187431" y="0"/>
                </a:lnTo>
                <a:close/>
              </a:path>
              <a:path w="4946650" h="6350">
                <a:moveTo>
                  <a:pt x="4644631" y="0"/>
                </a:moveTo>
                <a:lnTo>
                  <a:pt x="4638548" y="0"/>
                </a:lnTo>
                <a:lnTo>
                  <a:pt x="4187444" y="0"/>
                </a:lnTo>
                <a:lnTo>
                  <a:pt x="4187444" y="6096"/>
                </a:lnTo>
                <a:lnTo>
                  <a:pt x="4638548" y="6096"/>
                </a:lnTo>
                <a:lnTo>
                  <a:pt x="4644631" y="6096"/>
                </a:lnTo>
                <a:lnTo>
                  <a:pt x="4644631" y="0"/>
                </a:lnTo>
                <a:close/>
              </a:path>
              <a:path w="4946650" h="6350">
                <a:moveTo>
                  <a:pt x="4946396" y="0"/>
                </a:moveTo>
                <a:lnTo>
                  <a:pt x="4644644" y="0"/>
                </a:lnTo>
                <a:lnTo>
                  <a:pt x="4644644" y="6096"/>
                </a:lnTo>
                <a:lnTo>
                  <a:pt x="4946396" y="6096"/>
                </a:lnTo>
                <a:lnTo>
                  <a:pt x="49463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2914522" y="1845817"/>
          <a:ext cx="2615565" cy="18116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3380"/>
                <a:gridCol w="890269"/>
              </a:tblGrid>
              <a:tr h="20574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900" spc="-10" b="1">
                          <a:latin typeface="Calibri"/>
                          <a:cs typeface="Calibri"/>
                        </a:rPr>
                        <a:t>UBICACIÓN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349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3835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CÓDIGO</a:t>
                      </a:r>
                      <a:r>
                        <a:rPr dirty="0" sz="9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ACTIVO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330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3835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VOLTAJE</a:t>
                      </a:r>
                      <a:r>
                        <a:rPr dirty="0" sz="9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NOMINAL</a:t>
                      </a:r>
                      <a:r>
                        <a:rPr dirty="0" sz="9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(V)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336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3835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POTENCIA</a:t>
                      </a:r>
                      <a:r>
                        <a:rPr dirty="0" sz="900" spc="-5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NOMINAL</a:t>
                      </a:r>
                      <a:r>
                        <a:rPr dirty="0" sz="9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0" b="1">
                          <a:latin typeface="Calibri"/>
                          <a:cs typeface="Calibri"/>
                        </a:rPr>
                        <a:t>(KVA)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330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900" spc="-10" b="1">
                          <a:latin typeface="Calibri"/>
                          <a:cs typeface="Calibri"/>
                        </a:rPr>
                        <a:t>CORRIENTE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NOMINAL</a:t>
                      </a:r>
                      <a:r>
                        <a:rPr dirty="0" sz="900" spc="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(A)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438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86715">
                <a:tc>
                  <a:txBody>
                    <a:bodyPr/>
                    <a:lstStyle/>
                    <a:p>
                      <a:pPr marL="17780" marR="347345">
                        <a:lnSpc>
                          <a:spcPct val="111100"/>
                        </a:lnSpc>
                        <a:spcBef>
                          <a:spcPts val="265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VOLTAJE</a:t>
                      </a:r>
                      <a:r>
                        <a:rPr dirty="0" sz="9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PRUEBA</a:t>
                      </a:r>
                      <a:r>
                        <a:rPr dirty="0" sz="9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0" b="1"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900" spc="5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ESTATOR</a:t>
                      </a:r>
                      <a:r>
                        <a:rPr dirty="0" sz="900" spc="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0" b="1">
                          <a:latin typeface="Calibri"/>
                          <a:cs typeface="Calibri"/>
                        </a:rPr>
                        <a:t>(KV)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336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82270">
                <a:tc>
                  <a:txBody>
                    <a:bodyPr/>
                    <a:lstStyle/>
                    <a:p>
                      <a:pPr marL="17780" marR="347345">
                        <a:lnSpc>
                          <a:spcPct val="111100"/>
                        </a:lnSpc>
                        <a:spcBef>
                          <a:spcPts val="254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VOLTAJE</a:t>
                      </a:r>
                      <a:r>
                        <a:rPr dirty="0" sz="9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PRUEBA</a:t>
                      </a:r>
                      <a:r>
                        <a:rPr dirty="0" sz="9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0" b="1"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900" spc="5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ROTOR</a:t>
                      </a:r>
                      <a:r>
                        <a:rPr dirty="0" sz="900" spc="-4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(V)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32384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 descr=""/>
          <p:cNvSpPr txBox="1"/>
          <p:nvPr/>
        </p:nvSpPr>
        <p:spPr>
          <a:xfrm>
            <a:off x="1311910" y="3683634"/>
            <a:ext cx="79819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9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ANTES</a:t>
            </a:r>
            <a:r>
              <a:rPr dirty="0" u="sng" sz="900" spc="-2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9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DEL</a:t>
            </a:r>
            <a:r>
              <a:rPr dirty="0" u="sng" sz="900" spc="-2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900" spc="-2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MTO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5033137" y="4187062"/>
            <a:ext cx="858519" cy="3417570"/>
          </a:xfrm>
          <a:custGeom>
            <a:avLst/>
            <a:gdLst/>
            <a:ahLst/>
            <a:cxnLst/>
            <a:rect l="l" t="t" r="r" b="b"/>
            <a:pathLst>
              <a:path w="858520" h="3417570">
                <a:moveTo>
                  <a:pt x="858316" y="3112274"/>
                </a:moveTo>
                <a:lnTo>
                  <a:pt x="0" y="3112274"/>
                </a:lnTo>
                <a:lnTo>
                  <a:pt x="0" y="3417062"/>
                </a:lnTo>
                <a:lnTo>
                  <a:pt x="858316" y="3417062"/>
                </a:lnTo>
                <a:lnTo>
                  <a:pt x="858316" y="3112274"/>
                </a:lnTo>
                <a:close/>
              </a:path>
              <a:path w="858520" h="3417570">
                <a:moveTo>
                  <a:pt x="858316" y="2801366"/>
                </a:moveTo>
                <a:lnTo>
                  <a:pt x="0" y="2801366"/>
                </a:lnTo>
                <a:lnTo>
                  <a:pt x="0" y="3106166"/>
                </a:lnTo>
                <a:lnTo>
                  <a:pt x="858316" y="3106166"/>
                </a:lnTo>
                <a:lnTo>
                  <a:pt x="858316" y="2801366"/>
                </a:lnTo>
                <a:close/>
              </a:path>
              <a:path w="858520" h="3417570">
                <a:moveTo>
                  <a:pt x="858316" y="2490470"/>
                </a:moveTo>
                <a:lnTo>
                  <a:pt x="0" y="2490470"/>
                </a:lnTo>
                <a:lnTo>
                  <a:pt x="0" y="2795270"/>
                </a:lnTo>
                <a:lnTo>
                  <a:pt x="858316" y="2795270"/>
                </a:lnTo>
                <a:lnTo>
                  <a:pt x="858316" y="2490470"/>
                </a:lnTo>
                <a:close/>
              </a:path>
              <a:path w="858520" h="3417570">
                <a:moveTo>
                  <a:pt x="858316" y="2178050"/>
                </a:moveTo>
                <a:lnTo>
                  <a:pt x="0" y="2178050"/>
                </a:lnTo>
                <a:lnTo>
                  <a:pt x="0" y="2482850"/>
                </a:lnTo>
                <a:lnTo>
                  <a:pt x="858316" y="2482850"/>
                </a:lnTo>
                <a:lnTo>
                  <a:pt x="858316" y="2178050"/>
                </a:lnTo>
                <a:close/>
              </a:path>
              <a:path w="858520" h="3417570">
                <a:moveTo>
                  <a:pt x="858316" y="1867154"/>
                </a:moveTo>
                <a:lnTo>
                  <a:pt x="0" y="1867154"/>
                </a:lnTo>
                <a:lnTo>
                  <a:pt x="0" y="2171954"/>
                </a:lnTo>
                <a:lnTo>
                  <a:pt x="858316" y="2171954"/>
                </a:lnTo>
                <a:lnTo>
                  <a:pt x="858316" y="1867154"/>
                </a:lnTo>
                <a:close/>
              </a:path>
              <a:path w="858520" h="3417570">
                <a:moveTo>
                  <a:pt x="858316" y="1556258"/>
                </a:moveTo>
                <a:lnTo>
                  <a:pt x="0" y="1556258"/>
                </a:lnTo>
                <a:lnTo>
                  <a:pt x="0" y="1861058"/>
                </a:lnTo>
                <a:lnTo>
                  <a:pt x="858316" y="1861058"/>
                </a:lnTo>
                <a:lnTo>
                  <a:pt x="858316" y="1556258"/>
                </a:lnTo>
                <a:close/>
              </a:path>
              <a:path w="858520" h="3417570">
                <a:moveTo>
                  <a:pt x="858316" y="1245057"/>
                </a:moveTo>
                <a:lnTo>
                  <a:pt x="0" y="1245057"/>
                </a:lnTo>
                <a:lnTo>
                  <a:pt x="0" y="1550162"/>
                </a:lnTo>
                <a:lnTo>
                  <a:pt x="858316" y="1550162"/>
                </a:lnTo>
                <a:lnTo>
                  <a:pt x="858316" y="1245057"/>
                </a:lnTo>
                <a:close/>
              </a:path>
              <a:path w="858520" h="3417570">
                <a:moveTo>
                  <a:pt x="858316" y="934212"/>
                </a:moveTo>
                <a:lnTo>
                  <a:pt x="0" y="934212"/>
                </a:lnTo>
                <a:lnTo>
                  <a:pt x="0" y="1239012"/>
                </a:lnTo>
                <a:lnTo>
                  <a:pt x="858316" y="1239012"/>
                </a:lnTo>
                <a:lnTo>
                  <a:pt x="858316" y="934212"/>
                </a:lnTo>
                <a:close/>
              </a:path>
              <a:path w="858520" h="3417570">
                <a:moveTo>
                  <a:pt x="858316" y="623316"/>
                </a:moveTo>
                <a:lnTo>
                  <a:pt x="0" y="623316"/>
                </a:lnTo>
                <a:lnTo>
                  <a:pt x="0" y="928116"/>
                </a:lnTo>
                <a:lnTo>
                  <a:pt x="858316" y="928116"/>
                </a:lnTo>
                <a:lnTo>
                  <a:pt x="858316" y="623316"/>
                </a:lnTo>
                <a:close/>
              </a:path>
              <a:path w="858520" h="3417570">
                <a:moveTo>
                  <a:pt x="858316" y="310896"/>
                </a:moveTo>
                <a:lnTo>
                  <a:pt x="0" y="310896"/>
                </a:lnTo>
                <a:lnTo>
                  <a:pt x="0" y="615696"/>
                </a:lnTo>
                <a:lnTo>
                  <a:pt x="858316" y="615696"/>
                </a:lnTo>
                <a:lnTo>
                  <a:pt x="858316" y="310896"/>
                </a:lnTo>
                <a:close/>
              </a:path>
              <a:path w="858520" h="3417570">
                <a:moveTo>
                  <a:pt x="858316" y="0"/>
                </a:moveTo>
                <a:lnTo>
                  <a:pt x="0" y="0"/>
                </a:lnTo>
                <a:lnTo>
                  <a:pt x="0" y="304800"/>
                </a:lnTo>
                <a:lnTo>
                  <a:pt x="858316" y="304800"/>
                </a:lnTo>
                <a:lnTo>
                  <a:pt x="8583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1304797" y="3863974"/>
          <a:ext cx="5435600" cy="59105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9725"/>
                <a:gridCol w="1132839"/>
                <a:gridCol w="982980"/>
                <a:gridCol w="862964"/>
                <a:gridCol w="765175"/>
              </a:tblGrid>
              <a:tr h="158115">
                <a:tc rowSpan="2">
                  <a:txBody>
                    <a:bodyPr/>
                    <a:lstStyle/>
                    <a:p>
                      <a:pPr marL="35179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9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PRUEBAS</a:t>
                      </a:r>
                      <a:r>
                        <a:rPr dirty="0" sz="900" spc="1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ESTATOR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8953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ts val="1065"/>
                        </a:lnSpc>
                        <a:spcBef>
                          <a:spcPts val="80"/>
                        </a:spcBef>
                      </a:pPr>
                      <a:r>
                        <a:rPr dirty="0" sz="9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FECHA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5811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953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</a:tr>
              <a:tr h="310515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TEMP.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PRUEBA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°C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863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0515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RESISTENCIA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AISLAMIENTO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16510">
                        <a:lnSpc>
                          <a:spcPts val="1065"/>
                        </a:lnSpc>
                        <a:spcBef>
                          <a:spcPts val="12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GΩ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R-TIERRA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(TOMADA)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07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1785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RESISTENCIA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AISLAMIENTO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16510">
                        <a:lnSpc>
                          <a:spcPts val="1065"/>
                        </a:lnSpc>
                        <a:spcBef>
                          <a:spcPts val="12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GΩ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S-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TIERRA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(TOMADA)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0515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RESISTENCIA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AISLAMIENTO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16510">
                        <a:lnSpc>
                          <a:spcPts val="1065"/>
                        </a:lnSpc>
                        <a:spcBef>
                          <a:spcPts val="12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GΩ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T-TIERRA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(TOMADA)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RESISTENCIA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AISLAMIENTO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16510">
                        <a:lnSpc>
                          <a:spcPts val="1065"/>
                        </a:lnSpc>
                        <a:spcBef>
                          <a:spcPts val="1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GΩ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R-TIERRA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(CORREGIDA)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0515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RESISTENCIA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AISLAMIENTO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16510">
                        <a:lnSpc>
                          <a:spcPts val="1065"/>
                        </a:lnSpc>
                        <a:spcBef>
                          <a:spcPts val="12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GΩ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S-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TIERRA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(CORREGIDA)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0515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RESISTENCIA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AISLAMIENTO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16510">
                        <a:lnSpc>
                          <a:spcPts val="1065"/>
                        </a:lnSpc>
                        <a:spcBef>
                          <a:spcPts val="12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GΩ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T-TIERRA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(CORREGIDA)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07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0515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INDICE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POLARIZACIÓN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FASE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869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1785">
                <a:tc>
                  <a:txBody>
                    <a:bodyPr/>
                    <a:lstStyle/>
                    <a:p>
                      <a:pPr marL="16510" marR="377190">
                        <a:lnSpc>
                          <a:spcPts val="1200"/>
                        </a:lnSpc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RELACIÓN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ABSORCION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DIELECTRICA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FASE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0515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INDICE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POLARIZACIÓN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FASE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869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0515">
                <a:tc>
                  <a:txBody>
                    <a:bodyPr/>
                    <a:lstStyle/>
                    <a:p>
                      <a:pPr marL="16510" marR="377190">
                        <a:lnSpc>
                          <a:spcPts val="1200"/>
                        </a:lnSpc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RELACIÓN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ABSORCION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DIELECTRICA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FASE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INDICE DE</a:t>
                      </a:r>
                      <a:r>
                        <a:rPr dirty="0" sz="9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POLARIZACIÓN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FASE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T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863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0515">
                <a:tc>
                  <a:txBody>
                    <a:bodyPr/>
                    <a:lstStyle/>
                    <a:p>
                      <a:pPr marL="16510" marR="377190">
                        <a:lnSpc>
                          <a:spcPts val="1200"/>
                        </a:lnSpc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RELACIÓN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ABSORCION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DIELECTRICA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FASE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T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0515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RESISTENCIA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BOBINADO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R-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S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16510">
                        <a:lnSpc>
                          <a:spcPts val="1065"/>
                        </a:lnSpc>
                        <a:spcBef>
                          <a:spcPts val="12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EN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Ω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1785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RESISTENCIA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BOBINADO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S-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T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16510">
                        <a:lnSpc>
                          <a:spcPts val="1065"/>
                        </a:lnSpc>
                        <a:spcBef>
                          <a:spcPts val="12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EN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Ω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0515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RESISTENCIA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BOBINADO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T-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R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16510">
                        <a:lnSpc>
                          <a:spcPts val="1065"/>
                        </a:lnSpc>
                        <a:spcBef>
                          <a:spcPts val="12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EN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Ω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07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0515">
                <a:tc>
                  <a:txBody>
                    <a:bodyPr/>
                    <a:lstStyle/>
                    <a:p>
                      <a:pPr marL="16510" marR="161290">
                        <a:lnSpc>
                          <a:spcPts val="1200"/>
                        </a:lnSpc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DESCARGAS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PARCIALES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FASE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R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(NC)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0515">
                <a:tc>
                  <a:txBody>
                    <a:bodyPr/>
                    <a:lstStyle/>
                    <a:p>
                      <a:pPr marL="16510" marR="170815">
                        <a:lnSpc>
                          <a:spcPts val="1200"/>
                        </a:lnSpc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DESCARGAS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PARCIALES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FASE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S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(NC)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51630" y="435356"/>
            <a:ext cx="259079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116</a:t>
            </a:r>
            <a:endParaRPr sz="1100">
              <a:latin typeface="Arial MT"/>
              <a:cs typeface="Arial MT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1304797" y="900683"/>
          <a:ext cx="5435600" cy="3111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9725"/>
                <a:gridCol w="1132839"/>
                <a:gridCol w="982980"/>
                <a:gridCol w="862964"/>
                <a:gridCol w="765175"/>
              </a:tblGrid>
              <a:tr h="311150">
                <a:tc>
                  <a:txBody>
                    <a:bodyPr/>
                    <a:lstStyle/>
                    <a:p>
                      <a:pPr marL="16510" marR="167640">
                        <a:lnSpc>
                          <a:spcPts val="1200"/>
                        </a:lnSpc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DESCARGAS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PARCIALES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FASE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T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(NC)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1304797" y="1400809"/>
          <a:ext cx="5435600" cy="22752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9725"/>
                <a:gridCol w="1132839"/>
                <a:gridCol w="982980"/>
                <a:gridCol w="862964"/>
                <a:gridCol w="765175"/>
              </a:tblGrid>
              <a:tr h="188595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9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PRUEBAS</a:t>
                      </a:r>
                      <a:r>
                        <a:rPr dirty="0" sz="900" spc="1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ROTOR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</a:tr>
              <a:tr h="348615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RESISTENCIA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AISLAMIENTO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1651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GΩ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(TOMADA)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304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47345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TEM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PRUEBA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0477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47345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RESISTENCIA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AISLAMIENTO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1651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GΩ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(CORREGIDA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40°C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857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48615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INDICE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POLARIZACIÓN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066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47345">
                <a:tc>
                  <a:txBody>
                    <a:bodyPr/>
                    <a:lstStyle/>
                    <a:p>
                      <a:pPr marL="16510" marR="377190">
                        <a:lnSpc>
                          <a:spcPct val="111100"/>
                        </a:lnSpc>
                        <a:spcBef>
                          <a:spcPts val="10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RELACIÓN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ABSORCION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DIELECTRICA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333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47345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RESISTENCIA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BOBINADO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Ω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0477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 descr=""/>
          <p:cNvSpPr txBox="1"/>
          <p:nvPr/>
        </p:nvSpPr>
        <p:spPr>
          <a:xfrm>
            <a:off x="1311910" y="3694302"/>
            <a:ext cx="9150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9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DESPUÉS</a:t>
            </a:r>
            <a:r>
              <a:rPr dirty="0" u="sng" sz="900" spc="-1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9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DEL</a:t>
            </a:r>
            <a:r>
              <a:rPr dirty="0" u="sng" sz="9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900" spc="-2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MTO</a:t>
            </a:r>
            <a:endParaRPr sz="900">
              <a:latin typeface="Calibri"/>
              <a:cs typeface="Calibri"/>
            </a:endParaRPr>
          </a:p>
        </p:txBody>
      </p:sp>
      <p:graphicFrame>
        <p:nvGraphicFramePr>
          <p:cNvPr id="6" name="object 6" descr=""/>
          <p:cNvGraphicFramePr>
            <a:graphicFrameLocks noGrp="1"/>
          </p:cNvGraphicFramePr>
          <p:nvPr/>
        </p:nvGraphicFramePr>
        <p:xfrm>
          <a:off x="1304797" y="3867022"/>
          <a:ext cx="5435600" cy="55772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9725"/>
                <a:gridCol w="1132839"/>
                <a:gridCol w="982980"/>
                <a:gridCol w="862964"/>
                <a:gridCol w="765175"/>
              </a:tblGrid>
              <a:tr h="190500">
                <a:tc>
                  <a:txBody>
                    <a:bodyPr/>
                    <a:lstStyle/>
                    <a:p>
                      <a:pPr marL="3517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9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PRUEBAS</a:t>
                      </a:r>
                      <a:r>
                        <a:rPr dirty="0" sz="900" spc="1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ESTATOR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730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</a:tr>
              <a:tr h="4629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65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TEM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PRUEBA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°C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62915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RESISTENCIA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AISLAMIENTO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1651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GΩ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R-TIERRA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(TOMADA)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863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62915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RESISTENCIA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AISLAMIENTO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1651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GΩ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S-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TIERRA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(TOMADA)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863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62915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RESISTENCIA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AISLAMIENTO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1651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GΩ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T-TIERRA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(TOMADA)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869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62915">
                <a:tc>
                  <a:txBody>
                    <a:bodyPr/>
                    <a:lstStyle/>
                    <a:p>
                      <a:pPr marL="16510" marR="122555">
                        <a:lnSpc>
                          <a:spcPts val="1200"/>
                        </a:lnSpc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RESISTENCIA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AISLAMIENTO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GΩ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R-TIERRA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(CORREGIDA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40°C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marL="16510" marR="131445">
                        <a:lnSpc>
                          <a:spcPts val="1200"/>
                        </a:lnSpc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RESISTENCIA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AISLAMIENTO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GΩ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S-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TIERRA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(CORREGIDA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40°C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62915">
                <a:tc>
                  <a:txBody>
                    <a:bodyPr/>
                    <a:lstStyle/>
                    <a:p>
                      <a:pPr marL="16510" marR="128270">
                        <a:lnSpc>
                          <a:spcPts val="1200"/>
                        </a:lnSpc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RESISTENCIA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AISLAMIENTO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GΩ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T-TIERRA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(CORREGIDA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40°C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629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65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INDICE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POLARIZACIÓN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FASE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marL="16510" marR="377190">
                        <a:lnSpc>
                          <a:spcPct val="111100"/>
                        </a:lnSpc>
                        <a:spcBef>
                          <a:spcPts val="56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RELACIÓN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ABSORCION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DIELECTRICA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FASE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717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6510">
                        <a:lnSpc>
                          <a:spcPct val="100000"/>
                        </a:lnSpc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INDICE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POLARIZACIÓN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FASE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5130">
                <a:tc>
                  <a:txBody>
                    <a:bodyPr/>
                    <a:lstStyle/>
                    <a:p>
                      <a:pPr marL="16510" marR="377190">
                        <a:lnSpc>
                          <a:spcPct val="111100"/>
                        </a:lnSpc>
                        <a:spcBef>
                          <a:spcPts val="33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RELACIÓN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ABSORCION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DIELECTRICA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FASE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4254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6510">
                        <a:lnSpc>
                          <a:spcPct val="100000"/>
                        </a:lnSpc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INDICE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POLARIZACIÓN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FASE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T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51630" y="435356"/>
            <a:ext cx="259079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117</a:t>
            </a:r>
            <a:endParaRPr sz="1100">
              <a:latin typeface="Arial MT"/>
              <a:cs typeface="Arial MT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1304797" y="900683"/>
          <a:ext cx="5435600" cy="28416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9725"/>
                <a:gridCol w="1132839"/>
                <a:gridCol w="982980"/>
                <a:gridCol w="862964"/>
                <a:gridCol w="765175"/>
              </a:tblGrid>
              <a:tr h="405130">
                <a:tc>
                  <a:txBody>
                    <a:bodyPr/>
                    <a:lstStyle/>
                    <a:p>
                      <a:pPr marL="16510" marR="377190">
                        <a:lnSpc>
                          <a:spcPct val="111100"/>
                        </a:lnSpc>
                        <a:spcBef>
                          <a:spcPts val="33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RELACIÓN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ABSORCION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DIELECTRICA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FASE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T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4254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RESISTENCIA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BOBINADO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R-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S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1651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EN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Ω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RESISTENCIA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BOBINADO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S-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T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1651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EN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Ω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590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5130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RESISTENCIA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BOBINADO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T-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R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1651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EN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Ω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577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16510" marR="160655">
                        <a:lnSpc>
                          <a:spcPct val="111100"/>
                        </a:lnSpc>
                        <a:spcBef>
                          <a:spcPts val="34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DESCARGAS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PARCIALES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FASE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R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(Nc)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438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7034">
                <a:tc>
                  <a:txBody>
                    <a:bodyPr/>
                    <a:lstStyle/>
                    <a:p>
                      <a:pPr marL="16510" marR="170815">
                        <a:lnSpc>
                          <a:spcPct val="111100"/>
                        </a:lnSpc>
                        <a:spcBef>
                          <a:spcPts val="34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DESCARGAS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PARCIALES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FASE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S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(Nc)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438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5130">
                <a:tc>
                  <a:txBody>
                    <a:bodyPr/>
                    <a:lstStyle/>
                    <a:p>
                      <a:pPr marL="16510" marR="167640">
                        <a:lnSpc>
                          <a:spcPct val="111100"/>
                        </a:lnSpc>
                        <a:spcBef>
                          <a:spcPts val="33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DESCARGAS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PARCIALES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FASE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T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(Nc)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4254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1304797" y="3935602"/>
          <a:ext cx="5435600" cy="21024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9725"/>
                <a:gridCol w="1132839"/>
                <a:gridCol w="982980"/>
                <a:gridCol w="862964"/>
                <a:gridCol w="765175"/>
              </a:tblGrid>
              <a:tr h="188595">
                <a:tc>
                  <a:txBody>
                    <a:bodyPr/>
                    <a:lstStyle/>
                    <a:p>
                      <a:pPr marL="39878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9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PRUEBAS</a:t>
                      </a:r>
                      <a:r>
                        <a:rPr dirty="0" sz="900" spc="1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ROTOR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6034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</a:tr>
              <a:tr h="318135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RESISTENCIA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AISLAMIENTO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1651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GΩ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(TOMADA)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52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9405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TEM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PRUEBA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914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RESISTENCIA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AISLAMIENTO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1651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GΩ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(CORREGIDA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40°C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52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8135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INDICE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POLARIZACIÓN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8953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marL="16510" marR="377190">
                        <a:lnSpc>
                          <a:spcPts val="1200"/>
                        </a:lnSpc>
                        <a:spcBef>
                          <a:spcPts val="2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RELACIÓN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ABSORCION</a:t>
                      </a:r>
                      <a:r>
                        <a:rPr dirty="0" sz="9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DIELECTRICA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8135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RESISTENCIA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BOBINADO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0">
                          <a:latin typeface="Calibri"/>
                          <a:cs typeface="Calibri"/>
                        </a:rPr>
                        <a:t>Ω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914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30960" y="435356"/>
            <a:ext cx="3042920" cy="16370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6858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118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4"/>
              </a:spcBef>
            </a:pP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Calibri"/>
                <a:cs typeface="Calibri"/>
              </a:rPr>
              <a:t>Apéndice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4.</a:t>
            </a:r>
            <a:r>
              <a:rPr dirty="0" sz="1200" spc="-4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Pruebas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eléctricas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en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generador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spc="-25" b="1">
                <a:latin typeface="Calibri"/>
                <a:cs typeface="Calibri"/>
              </a:rPr>
              <a:t>U3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dirty="0" sz="1200" b="1" i="1">
                <a:latin typeface="Calibri"/>
                <a:cs typeface="Calibri"/>
              </a:rPr>
              <a:t>Pruebas</a:t>
            </a:r>
            <a:r>
              <a:rPr dirty="0" sz="1200" spc="-4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antes</a:t>
            </a:r>
            <a:r>
              <a:rPr dirty="0" sz="1200" spc="-4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del</a:t>
            </a:r>
            <a:r>
              <a:rPr dirty="0" sz="1200" spc="-3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mantenimiento</a:t>
            </a:r>
            <a:endParaRPr sz="1200">
              <a:latin typeface="Calibri"/>
              <a:cs typeface="Calibri"/>
            </a:endParaRPr>
          </a:p>
          <a:p>
            <a:pPr marL="461645">
              <a:lnSpc>
                <a:spcPct val="100000"/>
              </a:lnSpc>
              <a:spcBef>
                <a:spcPts val="925"/>
              </a:spcBef>
            </a:pPr>
            <a:r>
              <a:rPr dirty="0" sz="1200" spc="-10" b="1">
                <a:latin typeface="Calibri"/>
                <a:cs typeface="Calibri"/>
              </a:rPr>
              <a:t>Estator:</a:t>
            </a:r>
            <a:endParaRPr sz="1200">
              <a:latin typeface="Calibri"/>
              <a:cs typeface="Calibri"/>
            </a:endParaRPr>
          </a:p>
          <a:p>
            <a:pPr marL="531495" indent="-112395">
              <a:lnSpc>
                <a:spcPct val="100000"/>
              </a:lnSpc>
              <a:spcBef>
                <a:spcPts val="985"/>
              </a:spcBef>
              <a:buFont typeface="Symbol"/>
              <a:buChar char=""/>
              <a:tabLst>
                <a:tab pos="531495" algn="l"/>
              </a:tabLst>
            </a:pPr>
            <a:r>
              <a:rPr dirty="0" sz="1200" b="1" i="1">
                <a:latin typeface="Calibri"/>
                <a:cs typeface="Calibri"/>
              </a:rPr>
              <a:t>Prueba</a:t>
            </a:r>
            <a:r>
              <a:rPr dirty="0" sz="1200" spc="-1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resistencia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óhmica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37817" y="3143757"/>
            <a:ext cx="2656840" cy="5073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5095" indent="-112395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125095" algn="l"/>
              </a:tabLst>
            </a:pPr>
            <a:r>
              <a:rPr dirty="0" sz="1200" b="1" i="1">
                <a:latin typeface="Calibri"/>
                <a:cs typeface="Calibri"/>
              </a:rPr>
              <a:t>Prueba</a:t>
            </a:r>
            <a:r>
              <a:rPr dirty="0" sz="1200" spc="-1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resistencia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aislamiento</a:t>
            </a: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915"/>
              </a:spcBef>
            </a:pPr>
            <a:r>
              <a:rPr dirty="0" u="sng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Fase</a:t>
            </a:r>
            <a:r>
              <a:rPr dirty="0" u="sng" sz="12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200" spc="-5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0475" y="2191453"/>
            <a:ext cx="5733512" cy="81019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0308" y="3685805"/>
            <a:ext cx="4139311" cy="2553958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1703641" y="6646989"/>
            <a:ext cx="4158615" cy="2302510"/>
            <a:chOff x="1703641" y="6646989"/>
            <a:chExt cx="4158615" cy="2302510"/>
          </a:xfrm>
        </p:grpSpPr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13230" y="6656456"/>
              <a:ext cx="4131316" cy="228336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708404" y="6651752"/>
              <a:ext cx="4149090" cy="2292985"/>
            </a:xfrm>
            <a:custGeom>
              <a:avLst/>
              <a:gdLst/>
              <a:ahLst/>
              <a:cxnLst/>
              <a:rect l="l" t="t" r="r" b="b"/>
              <a:pathLst>
                <a:path w="4149090" h="2292984">
                  <a:moveTo>
                    <a:pt x="0" y="2292985"/>
                  </a:moveTo>
                  <a:lnTo>
                    <a:pt x="4149090" y="2292985"/>
                  </a:lnTo>
                  <a:lnTo>
                    <a:pt x="4149090" y="0"/>
                  </a:lnTo>
                  <a:lnTo>
                    <a:pt x="0" y="0"/>
                  </a:lnTo>
                  <a:lnTo>
                    <a:pt x="0" y="229298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573907" y="435356"/>
            <a:ext cx="414020" cy="653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119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15"/>
              </a:spcBef>
            </a:pPr>
            <a:endParaRPr sz="11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u="sng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Fase</a:t>
            </a:r>
            <a:r>
              <a:rPr dirty="0" u="sng" sz="12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200" spc="-5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570859" y="6090284"/>
            <a:ext cx="417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Fase</a:t>
            </a:r>
            <a:r>
              <a:rPr dirty="0" u="sng" sz="12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200" spc="-5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703641" y="1133157"/>
            <a:ext cx="4158615" cy="2569845"/>
            <a:chOff x="1703641" y="1133157"/>
            <a:chExt cx="4158615" cy="256984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13230" y="1142745"/>
              <a:ext cx="4133799" cy="255079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708404" y="1137919"/>
              <a:ext cx="4149090" cy="2560320"/>
            </a:xfrm>
            <a:custGeom>
              <a:avLst/>
              <a:gdLst/>
              <a:ahLst/>
              <a:cxnLst/>
              <a:rect l="l" t="t" r="r" b="b"/>
              <a:pathLst>
                <a:path w="4149090" h="2560320">
                  <a:moveTo>
                    <a:pt x="0" y="2560320"/>
                  </a:moveTo>
                  <a:lnTo>
                    <a:pt x="4149090" y="2560320"/>
                  </a:lnTo>
                  <a:lnTo>
                    <a:pt x="4149090" y="0"/>
                  </a:lnTo>
                  <a:lnTo>
                    <a:pt x="0" y="0"/>
                  </a:lnTo>
                  <a:lnTo>
                    <a:pt x="0" y="256032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1703641" y="3969321"/>
            <a:ext cx="4158615" cy="2094230"/>
            <a:chOff x="1703641" y="3969321"/>
            <a:chExt cx="4158615" cy="2094230"/>
          </a:xfrm>
        </p:grpSpPr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3230" y="3979026"/>
              <a:ext cx="4127786" cy="2075062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708404" y="3974083"/>
              <a:ext cx="4149090" cy="2084705"/>
            </a:xfrm>
            <a:custGeom>
              <a:avLst/>
              <a:gdLst/>
              <a:ahLst/>
              <a:cxnLst/>
              <a:rect l="l" t="t" r="r" b="b"/>
              <a:pathLst>
                <a:path w="4149090" h="2084704">
                  <a:moveTo>
                    <a:pt x="0" y="2084704"/>
                  </a:moveTo>
                  <a:lnTo>
                    <a:pt x="4148963" y="2084704"/>
                  </a:lnTo>
                  <a:lnTo>
                    <a:pt x="4148963" y="0"/>
                  </a:lnTo>
                  <a:lnTo>
                    <a:pt x="0" y="0"/>
                  </a:lnTo>
                  <a:lnTo>
                    <a:pt x="0" y="208470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10308" y="6332600"/>
            <a:ext cx="4127854" cy="2533548"/>
          </a:xfrm>
          <a:prstGeom prst="rect">
            <a:avLst/>
          </a:prstGeom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51630" y="435356"/>
            <a:ext cx="259079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120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37817" y="3134614"/>
            <a:ext cx="2656840" cy="5073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5095" indent="-112395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125095" algn="l"/>
              </a:tabLst>
            </a:pPr>
            <a:r>
              <a:rPr dirty="0" sz="1200" b="1" i="1">
                <a:latin typeface="Calibri"/>
                <a:cs typeface="Calibri"/>
              </a:rPr>
              <a:t>Prueba</a:t>
            </a:r>
            <a:r>
              <a:rPr dirty="0" sz="1200" spc="-4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3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impulso</a:t>
            </a:r>
            <a:r>
              <a:rPr dirty="0" sz="1200" spc="-4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(surge)</a:t>
            </a: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915"/>
              </a:spcBef>
            </a:pPr>
            <a:r>
              <a:rPr dirty="0" u="sng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Fase</a:t>
            </a:r>
            <a:r>
              <a:rPr dirty="0" u="sng" sz="12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200" spc="-5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573907" y="6079616"/>
            <a:ext cx="4140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Fase</a:t>
            </a:r>
            <a:r>
              <a:rPr dirty="0" u="sng" sz="12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200" spc="-5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1703641" y="909891"/>
            <a:ext cx="4158615" cy="2120265"/>
            <a:chOff x="1703641" y="909891"/>
            <a:chExt cx="4158615" cy="2120265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13230" y="919560"/>
              <a:ext cx="4135370" cy="2052404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708404" y="914653"/>
              <a:ext cx="4149090" cy="2110740"/>
            </a:xfrm>
            <a:custGeom>
              <a:avLst/>
              <a:gdLst/>
              <a:ahLst/>
              <a:cxnLst/>
              <a:rect l="l" t="t" r="r" b="b"/>
              <a:pathLst>
                <a:path w="4149090" h="2110740">
                  <a:moveTo>
                    <a:pt x="0" y="2110740"/>
                  </a:moveTo>
                  <a:lnTo>
                    <a:pt x="4148836" y="2110740"/>
                  </a:lnTo>
                  <a:lnTo>
                    <a:pt x="4148836" y="0"/>
                  </a:lnTo>
                  <a:lnTo>
                    <a:pt x="0" y="0"/>
                  </a:lnTo>
                  <a:lnTo>
                    <a:pt x="0" y="211074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0308" y="3676031"/>
            <a:ext cx="4138929" cy="2388217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10308" y="6323075"/>
            <a:ext cx="4139036" cy="2421381"/>
          </a:xfrm>
          <a:prstGeom prst="rect">
            <a:avLst/>
          </a:prstGeom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570859" y="435356"/>
            <a:ext cx="417830" cy="653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254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121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15"/>
              </a:spcBef>
            </a:pPr>
            <a:endParaRPr sz="11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u="sng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Fase</a:t>
            </a:r>
            <a:r>
              <a:rPr dirty="0" u="sng" sz="12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200" spc="-5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37817" y="3575430"/>
            <a:ext cx="29584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5095" indent="-112395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125095" algn="l"/>
              </a:tabLst>
            </a:pPr>
            <a:r>
              <a:rPr dirty="0" sz="1200" b="1" i="1">
                <a:latin typeface="Calibri"/>
                <a:cs typeface="Calibri"/>
              </a:rPr>
              <a:t>Tangente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delta,</a:t>
            </a:r>
            <a:r>
              <a:rPr dirty="0" sz="1200" spc="-3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Tip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Up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y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descargas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parciales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37817" y="6616064"/>
            <a:ext cx="1985645" cy="5181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5244">
              <a:lnSpc>
                <a:spcPct val="100000"/>
              </a:lnSpc>
              <a:spcBef>
                <a:spcPts val="100"/>
              </a:spcBef>
            </a:pPr>
            <a:r>
              <a:rPr dirty="0" sz="1200" spc="-20" b="1">
                <a:latin typeface="Calibri"/>
                <a:cs typeface="Calibri"/>
              </a:rPr>
              <a:t>Rotor</a:t>
            </a:r>
            <a:endParaRPr sz="1200">
              <a:latin typeface="Calibri"/>
              <a:cs typeface="Calibri"/>
            </a:endParaRPr>
          </a:p>
          <a:p>
            <a:pPr marL="125095" indent="-112395">
              <a:lnSpc>
                <a:spcPct val="100000"/>
              </a:lnSpc>
              <a:spcBef>
                <a:spcPts val="994"/>
              </a:spcBef>
              <a:buFont typeface="Symbol"/>
              <a:buChar char=""/>
              <a:tabLst>
                <a:tab pos="125095" algn="l"/>
              </a:tabLst>
            </a:pPr>
            <a:r>
              <a:rPr dirty="0" sz="1200" b="1" i="1">
                <a:latin typeface="Calibri"/>
                <a:cs typeface="Calibri"/>
              </a:rPr>
              <a:t>Prueba</a:t>
            </a:r>
            <a:r>
              <a:rPr dirty="0" sz="1200" spc="-1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resistencia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óhmica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88288" y="8657081"/>
            <a:ext cx="5781675" cy="4705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561340">
              <a:lnSpc>
                <a:spcPct val="121700"/>
              </a:lnSpc>
              <a:spcBef>
                <a:spcPts val="100"/>
              </a:spcBef>
              <a:buFont typeface="Symbol"/>
              <a:buChar char=""/>
              <a:tabLst>
                <a:tab pos="574040" algn="l"/>
              </a:tabLst>
            </a:pPr>
            <a:r>
              <a:rPr dirty="0" sz="1200" b="1" i="1">
                <a:latin typeface="Calibri"/>
                <a:cs typeface="Calibri"/>
              </a:rPr>
              <a:t>Prueba</a:t>
            </a:r>
            <a:r>
              <a:rPr dirty="0" sz="1200" spc="15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16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resistencia</a:t>
            </a:r>
            <a:r>
              <a:rPr dirty="0" sz="1200" spc="16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15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aislamiento</a:t>
            </a:r>
            <a:r>
              <a:rPr dirty="0" sz="1200" spc="16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por</a:t>
            </a:r>
            <a:r>
              <a:rPr dirty="0" sz="1200" spc="15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fase,</a:t>
            </a:r>
            <a:r>
              <a:rPr dirty="0" sz="1200" spc="15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índice</a:t>
            </a:r>
            <a:r>
              <a:rPr dirty="0" sz="1200" spc="15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16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absorción</a:t>
            </a:r>
            <a:r>
              <a:rPr dirty="0" sz="1200" spc="16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e</a:t>
            </a:r>
            <a:r>
              <a:rPr dirty="0" sz="1200" spc="15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indicie</a:t>
            </a:r>
            <a:r>
              <a:rPr dirty="0" sz="1200" spc="155" b="1" i="1">
                <a:latin typeface="Calibri"/>
                <a:cs typeface="Calibri"/>
              </a:rPr>
              <a:t> </a:t>
            </a:r>
            <a:r>
              <a:rPr dirty="0" sz="1200" spc="-25" b="1" i="1">
                <a:latin typeface="Calibri"/>
                <a:cs typeface="Calibri"/>
              </a:rPr>
              <a:t>de </a:t>
            </a:r>
            <a:r>
              <a:rPr dirty="0" sz="1200" spc="-10" b="1" i="1">
                <a:latin typeface="Calibri"/>
                <a:cs typeface="Calibri"/>
              </a:rPr>
              <a:t>polarización.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021" y="1123707"/>
            <a:ext cx="4068461" cy="2350758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9330" y="3893819"/>
            <a:ext cx="5567487" cy="2630737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12050" y="7285188"/>
            <a:ext cx="3469045" cy="1206890"/>
          </a:xfrm>
          <a:prstGeom prst="rect">
            <a:avLst/>
          </a:prstGeom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327019" y="435356"/>
            <a:ext cx="909319" cy="653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122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15"/>
              </a:spcBef>
            </a:pPr>
            <a:endParaRPr sz="11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u="sng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Terminales</a:t>
            </a:r>
            <a:r>
              <a:rPr dirty="0" u="sng" sz="1200" spc="-4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200" spc="-2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LK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37817" y="6250304"/>
            <a:ext cx="17907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5095" indent="-112395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125095" algn="l"/>
              </a:tabLst>
            </a:pPr>
            <a:r>
              <a:rPr dirty="0" sz="1200" b="1" i="1">
                <a:latin typeface="Calibri"/>
                <a:cs typeface="Calibri"/>
              </a:rPr>
              <a:t>Prueba</a:t>
            </a:r>
            <a:r>
              <a:rPr dirty="0" sz="1200" spc="-4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3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impulso</a:t>
            </a:r>
            <a:r>
              <a:rPr dirty="0" sz="1200" spc="-4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(surge)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90395" y="1123695"/>
            <a:ext cx="3768691" cy="2779196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1884616" y="3949509"/>
            <a:ext cx="3798570" cy="2189480"/>
            <a:chOff x="1884616" y="3949509"/>
            <a:chExt cx="3798570" cy="2189480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205" y="3959144"/>
              <a:ext cx="3775447" cy="2170256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889379" y="3954271"/>
              <a:ext cx="3789045" cy="2179955"/>
            </a:xfrm>
            <a:custGeom>
              <a:avLst/>
              <a:gdLst/>
              <a:ahLst/>
              <a:cxnLst/>
              <a:rect l="l" t="t" r="r" b="b"/>
              <a:pathLst>
                <a:path w="3789045" h="2179954">
                  <a:moveTo>
                    <a:pt x="0" y="2179827"/>
                  </a:moveTo>
                  <a:lnTo>
                    <a:pt x="3789045" y="2179827"/>
                  </a:lnTo>
                  <a:lnTo>
                    <a:pt x="3789045" y="0"/>
                  </a:lnTo>
                  <a:lnTo>
                    <a:pt x="0" y="0"/>
                  </a:lnTo>
                  <a:lnTo>
                    <a:pt x="0" y="217982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1522666" y="6578155"/>
            <a:ext cx="4518660" cy="2606040"/>
            <a:chOff x="1522666" y="6578155"/>
            <a:chExt cx="4518660" cy="2606040"/>
          </a:xfrm>
        </p:grpSpPr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32254" y="6587616"/>
              <a:ext cx="4481701" cy="2586990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527428" y="6582917"/>
              <a:ext cx="4509135" cy="2596515"/>
            </a:xfrm>
            <a:custGeom>
              <a:avLst/>
              <a:gdLst/>
              <a:ahLst/>
              <a:cxnLst/>
              <a:rect l="l" t="t" r="r" b="b"/>
              <a:pathLst>
                <a:path w="4509135" h="2596515">
                  <a:moveTo>
                    <a:pt x="0" y="2596514"/>
                  </a:moveTo>
                  <a:lnTo>
                    <a:pt x="4509008" y="2596514"/>
                  </a:lnTo>
                  <a:lnTo>
                    <a:pt x="4509008" y="0"/>
                  </a:lnTo>
                  <a:lnTo>
                    <a:pt x="0" y="0"/>
                  </a:lnTo>
                  <a:lnTo>
                    <a:pt x="0" y="259651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30960" y="435356"/>
            <a:ext cx="2979420" cy="12617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123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15"/>
              </a:spcBef>
            </a:pP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b="1" i="1">
                <a:latin typeface="Calibri"/>
                <a:cs typeface="Calibri"/>
              </a:rPr>
              <a:t>Pruebas</a:t>
            </a:r>
            <a:r>
              <a:rPr dirty="0" sz="1200" spc="-4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eléctricas</a:t>
            </a:r>
            <a:r>
              <a:rPr dirty="0" sz="1200" spc="-3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después</a:t>
            </a:r>
            <a:r>
              <a:rPr dirty="0" sz="1200" spc="-4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del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mantenimiento</a:t>
            </a:r>
            <a:endParaRPr sz="1200">
              <a:latin typeface="Calibri"/>
              <a:cs typeface="Calibri"/>
            </a:endParaRPr>
          </a:p>
          <a:p>
            <a:pPr marL="461645">
              <a:lnSpc>
                <a:spcPct val="100000"/>
              </a:lnSpc>
              <a:spcBef>
                <a:spcPts val="910"/>
              </a:spcBef>
            </a:pPr>
            <a:r>
              <a:rPr dirty="0" sz="1200" spc="-10" b="1">
                <a:latin typeface="Calibri"/>
                <a:cs typeface="Calibri"/>
              </a:rPr>
              <a:t>Estator</a:t>
            </a:r>
            <a:endParaRPr sz="1200">
              <a:latin typeface="Calibri"/>
              <a:cs typeface="Calibri"/>
            </a:endParaRPr>
          </a:p>
          <a:p>
            <a:pPr marL="531495" indent="-112395">
              <a:lnSpc>
                <a:spcPct val="100000"/>
              </a:lnSpc>
              <a:spcBef>
                <a:spcPts val="1000"/>
              </a:spcBef>
              <a:buFont typeface="Symbol"/>
              <a:buChar char=""/>
              <a:tabLst>
                <a:tab pos="531495" algn="l"/>
              </a:tabLst>
            </a:pPr>
            <a:r>
              <a:rPr dirty="0" sz="1200" b="1" i="1">
                <a:latin typeface="Calibri"/>
                <a:cs typeface="Calibri"/>
              </a:rPr>
              <a:t>Prueba</a:t>
            </a:r>
            <a:r>
              <a:rPr dirty="0" sz="1200" spc="-1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resistencia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óhmica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37817" y="2860293"/>
            <a:ext cx="423481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5095" indent="-112395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125095" algn="l"/>
              </a:tabLst>
            </a:pPr>
            <a:r>
              <a:rPr dirty="0" sz="1200" b="1" i="1">
                <a:latin typeface="Calibri"/>
                <a:cs typeface="Calibri"/>
              </a:rPr>
              <a:t>Prueba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aislamiento, </a:t>
            </a:r>
            <a:r>
              <a:rPr dirty="0" sz="1200" b="1" i="1">
                <a:latin typeface="Calibri"/>
                <a:cs typeface="Calibri"/>
              </a:rPr>
              <a:t>índice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absorción</a:t>
            </a:r>
            <a:r>
              <a:rPr dirty="0" sz="1200" spc="-3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e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indicie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polaridad</a:t>
            </a:r>
            <a:endParaRPr sz="1200">
              <a:latin typeface="Calibri"/>
              <a:cs typeface="Calibri"/>
            </a:endParaRPr>
          </a:p>
          <a:p>
            <a:pPr algn="ctr" marL="649605">
              <a:lnSpc>
                <a:spcPct val="100000"/>
              </a:lnSpc>
              <a:spcBef>
                <a:spcPts val="900"/>
              </a:spcBef>
            </a:pPr>
            <a:r>
              <a:rPr dirty="0" u="sng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Fase</a:t>
            </a:r>
            <a:r>
              <a:rPr dirty="0" u="sng" sz="12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200" spc="-5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2888" y="1871789"/>
            <a:ext cx="5604038" cy="836726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1703641" y="3410902"/>
            <a:ext cx="4158615" cy="2714625"/>
            <a:chOff x="1703641" y="3410902"/>
            <a:chExt cx="4158615" cy="2714625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3230" y="3420620"/>
              <a:ext cx="4139426" cy="2695444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708404" y="3415664"/>
              <a:ext cx="4149090" cy="2705100"/>
            </a:xfrm>
            <a:custGeom>
              <a:avLst/>
              <a:gdLst/>
              <a:ahLst/>
              <a:cxnLst/>
              <a:rect l="l" t="t" r="r" b="b"/>
              <a:pathLst>
                <a:path w="4149090" h="2705100">
                  <a:moveTo>
                    <a:pt x="0" y="2705100"/>
                  </a:moveTo>
                  <a:lnTo>
                    <a:pt x="4148963" y="2705100"/>
                  </a:lnTo>
                  <a:lnTo>
                    <a:pt x="4148963" y="0"/>
                  </a:lnTo>
                  <a:lnTo>
                    <a:pt x="0" y="0"/>
                  </a:lnTo>
                  <a:lnTo>
                    <a:pt x="0" y="2705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1703641" y="6189154"/>
            <a:ext cx="4157979" cy="2261235"/>
            <a:chOff x="1703641" y="6189154"/>
            <a:chExt cx="4157979" cy="2261235"/>
          </a:xfrm>
        </p:grpSpPr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13230" y="6198742"/>
              <a:ext cx="4127714" cy="2242185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708404" y="6193916"/>
              <a:ext cx="4148454" cy="2251710"/>
            </a:xfrm>
            <a:custGeom>
              <a:avLst/>
              <a:gdLst/>
              <a:ahLst/>
              <a:cxnLst/>
              <a:rect l="l" t="t" r="r" b="b"/>
              <a:pathLst>
                <a:path w="4148454" h="2251709">
                  <a:moveTo>
                    <a:pt x="0" y="2251710"/>
                  </a:moveTo>
                  <a:lnTo>
                    <a:pt x="4148328" y="2251710"/>
                  </a:lnTo>
                  <a:lnTo>
                    <a:pt x="4148328" y="0"/>
                  </a:lnTo>
                  <a:lnTo>
                    <a:pt x="0" y="0"/>
                  </a:lnTo>
                  <a:lnTo>
                    <a:pt x="0" y="225171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573907" y="435356"/>
            <a:ext cx="414020" cy="653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124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15"/>
              </a:spcBef>
            </a:pPr>
            <a:endParaRPr sz="11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u="sng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Fase</a:t>
            </a:r>
            <a:r>
              <a:rPr dirty="0" u="sng" sz="12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200" spc="-5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570859" y="5918072"/>
            <a:ext cx="417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Fase</a:t>
            </a:r>
            <a:r>
              <a:rPr dirty="0" u="sng" sz="12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200" spc="-5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703641" y="1133157"/>
            <a:ext cx="4158615" cy="2477135"/>
            <a:chOff x="1703641" y="1133157"/>
            <a:chExt cx="4158615" cy="247713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13230" y="1142745"/>
              <a:ext cx="4134327" cy="245799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708404" y="1137919"/>
              <a:ext cx="4149090" cy="2467610"/>
            </a:xfrm>
            <a:custGeom>
              <a:avLst/>
              <a:gdLst/>
              <a:ahLst/>
              <a:cxnLst/>
              <a:rect l="l" t="t" r="r" b="b"/>
              <a:pathLst>
                <a:path w="4149090" h="2467610">
                  <a:moveTo>
                    <a:pt x="0" y="2467609"/>
                  </a:moveTo>
                  <a:lnTo>
                    <a:pt x="4148709" y="2467609"/>
                  </a:lnTo>
                  <a:lnTo>
                    <a:pt x="4148709" y="0"/>
                  </a:lnTo>
                  <a:lnTo>
                    <a:pt x="0" y="0"/>
                  </a:lnTo>
                  <a:lnTo>
                    <a:pt x="0" y="246760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1703641" y="3663759"/>
            <a:ext cx="4158615" cy="2235200"/>
            <a:chOff x="1703641" y="3663759"/>
            <a:chExt cx="4158615" cy="2235200"/>
          </a:xfrm>
        </p:grpSpPr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3230" y="3673363"/>
              <a:ext cx="4128255" cy="2216021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708404" y="3668521"/>
              <a:ext cx="4149090" cy="2225675"/>
            </a:xfrm>
            <a:custGeom>
              <a:avLst/>
              <a:gdLst/>
              <a:ahLst/>
              <a:cxnLst/>
              <a:rect l="l" t="t" r="r" b="b"/>
              <a:pathLst>
                <a:path w="4149090" h="2225675">
                  <a:moveTo>
                    <a:pt x="0" y="2225674"/>
                  </a:moveTo>
                  <a:lnTo>
                    <a:pt x="4148836" y="2225674"/>
                  </a:lnTo>
                  <a:lnTo>
                    <a:pt x="4148836" y="0"/>
                  </a:lnTo>
                  <a:lnTo>
                    <a:pt x="0" y="0"/>
                  </a:lnTo>
                  <a:lnTo>
                    <a:pt x="0" y="222567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10308" y="6160515"/>
            <a:ext cx="4138966" cy="2676525"/>
          </a:xfrm>
          <a:prstGeom prst="rect">
            <a:avLst/>
          </a:prstGeom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51630" y="435356"/>
            <a:ext cx="259079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125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37817" y="3363594"/>
            <a:ext cx="2656840" cy="5073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5095" indent="-112395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125095" algn="l"/>
              </a:tabLst>
            </a:pPr>
            <a:r>
              <a:rPr dirty="0" sz="1200" b="1" i="1">
                <a:latin typeface="Calibri"/>
                <a:cs typeface="Calibri"/>
              </a:rPr>
              <a:t>Prueba</a:t>
            </a:r>
            <a:r>
              <a:rPr dirty="0" sz="1200" spc="-4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3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impulso</a:t>
            </a:r>
            <a:r>
              <a:rPr dirty="0" sz="1200" spc="-4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(surge)</a:t>
            </a: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910"/>
              </a:spcBef>
            </a:pPr>
            <a:r>
              <a:rPr dirty="0" u="sng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Fase</a:t>
            </a:r>
            <a:r>
              <a:rPr dirty="0" u="sng" sz="12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200" spc="-5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573907" y="6306692"/>
            <a:ext cx="4140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Fase</a:t>
            </a:r>
            <a:r>
              <a:rPr dirty="0" u="sng" sz="12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200" spc="-5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1703641" y="909891"/>
            <a:ext cx="4158615" cy="2344420"/>
            <a:chOff x="1703641" y="909891"/>
            <a:chExt cx="4158615" cy="2344420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13230" y="943892"/>
              <a:ext cx="4050148" cy="2221527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708404" y="914653"/>
              <a:ext cx="4149090" cy="2334895"/>
            </a:xfrm>
            <a:custGeom>
              <a:avLst/>
              <a:gdLst/>
              <a:ahLst/>
              <a:cxnLst/>
              <a:rect l="l" t="t" r="r" b="b"/>
              <a:pathLst>
                <a:path w="4149090" h="2334895">
                  <a:moveTo>
                    <a:pt x="0" y="2334895"/>
                  </a:moveTo>
                  <a:lnTo>
                    <a:pt x="4148582" y="2334895"/>
                  </a:lnTo>
                  <a:lnTo>
                    <a:pt x="4148582" y="0"/>
                  </a:lnTo>
                  <a:lnTo>
                    <a:pt x="0" y="0"/>
                  </a:lnTo>
                  <a:lnTo>
                    <a:pt x="0" y="233489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0308" y="3904683"/>
            <a:ext cx="4139418" cy="2385626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10308" y="6548627"/>
            <a:ext cx="4139311" cy="2323464"/>
          </a:xfrm>
          <a:prstGeom prst="rect">
            <a:avLst/>
          </a:prstGeom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570859" y="435356"/>
            <a:ext cx="417830" cy="653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254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126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15"/>
              </a:spcBef>
            </a:pPr>
            <a:endParaRPr sz="11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u="sng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Fase</a:t>
            </a:r>
            <a:r>
              <a:rPr dirty="0" u="sng" sz="12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200" spc="-5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37817" y="3587622"/>
            <a:ext cx="34169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5095" indent="-112395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125095" algn="l"/>
              </a:tabLst>
            </a:pPr>
            <a:r>
              <a:rPr dirty="0" sz="1200" b="1" i="1">
                <a:latin typeface="Calibri"/>
                <a:cs typeface="Calibri"/>
              </a:rPr>
              <a:t>Prueba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tangente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delta,</a:t>
            </a:r>
            <a:r>
              <a:rPr dirty="0" sz="1200" spc="-3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Tip</a:t>
            </a:r>
            <a:r>
              <a:rPr dirty="0" sz="1200" spc="-4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Up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y</a:t>
            </a:r>
            <a:r>
              <a:rPr dirty="0" sz="1200" spc="-3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descargas</a:t>
            </a:r>
            <a:r>
              <a:rPr dirty="0" sz="1200" spc="-3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parciales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37817" y="6855332"/>
            <a:ext cx="2028189" cy="516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5244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latin typeface="Calibri"/>
                <a:cs typeface="Calibri"/>
              </a:rPr>
              <a:t>Rotor.</a:t>
            </a:r>
            <a:endParaRPr sz="1200">
              <a:latin typeface="Calibri"/>
              <a:cs typeface="Calibri"/>
            </a:endParaRPr>
          </a:p>
          <a:p>
            <a:pPr marL="125095" indent="-112395">
              <a:lnSpc>
                <a:spcPct val="100000"/>
              </a:lnSpc>
              <a:spcBef>
                <a:spcPts val="980"/>
              </a:spcBef>
              <a:buFont typeface="Symbol"/>
              <a:buChar char=""/>
              <a:tabLst>
                <a:tab pos="125095" algn="l"/>
              </a:tabLst>
            </a:pPr>
            <a:r>
              <a:rPr dirty="0" sz="1200" b="1" i="1">
                <a:latin typeface="Calibri"/>
                <a:cs typeface="Calibri"/>
              </a:rPr>
              <a:t>Prueba</a:t>
            </a:r>
            <a:r>
              <a:rPr dirty="0" sz="1200" spc="-1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10" b="1" i="1">
                <a:latin typeface="Calibri"/>
                <a:cs typeface="Calibri"/>
              </a:rPr>
              <a:t> resistencia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óhmica.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37817" y="8916161"/>
            <a:ext cx="42398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5095" indent="-112395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125095" algn="l"/>
              </a:tabLst>
            </a:pPr>
            <a:r>
              <a:rPr dirty="0" sz="1200" b="1" i="1">
                <a:latin typeface="Calibri"/>
                <a:cs typeface="Calibri"/>
              </a:rPr>
              <a:t>Prueba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aislamiento,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índice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absorción</a:t>
            </a:r>
            <a:r>
              <a:rPr dirty="0" sz="1200" spc="-3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e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índice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polaridad.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10308" y="1123695"/>
            <a:ext cx="4139389" cy="2356717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9330" y="3906011"/>
            <a:ext cx="5570148" cy="2848483"/>
          </a:xfrm>
          <a:prstGeom prst="rect">
            <a:avLst/>
          </a:prstGeom>
        </p:spPr>
      </p:pic>
      <p:grpSp>
        <p:nvGrpSpPr>
          <p:cNvPr id="8" name="object 8" descr=""/>
          <p:cNvGrpSpPr/>
          <p:nvPr/>
        </p:nvGrpSpPr>
        <p:grpSpPr>
          <a:xfrm>
            <a:off x="1703641" y="7491285"/>
            <a:ext cx="4158615" cy="1311910"/>
            <a:chOff x="1703641" y="7491285"/>
            <a:chExt cx="4158615" cy="1311910"/>
          </a:xfrm>
        </p:grpSpPr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96017" y="7541782"/>
              <a:ext cx="4025517" cy="1190027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708404" y="7496047"/>
              <a:ext cx="4149090" cy="1302385"/>
            </a:xfrm>
            <a:custGeom>
              <a:avLst/>
              <a:gdLst/>
              <a:ahLst/>
              <a:cxnLst/>
              <a:rect l="l" t="t" r="r" b="b"/>
              <a:pathLst>
                <a:path w="4149090" h="1302384">
                  <a:moveTo>
                    <a:pt x="0" y="1302258"/>
                  </a:moveTo>
                  <a:lnTo>
                    <a:pt x="4149090" y="1302258"/>
                  </a:lnTo>
                  <a:lnTo>
                    <a:pt x="4149090" y="0"/>
                  </a:lnTo>
                  <a:lnTo>
                    <a:pt x="0" y="0"/>
                  </a:lnTo>
                  <a:lnTo>
                    <a:pt x="0" y="130225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51630" y="435356"/>
            <a:ext cx="259079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127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37817" y="6561201"/>
            <a:ext cx="183133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5095" indent="-112395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125095" algn="l"/>
              </a:tabLst>
            </a:pPr>
            <a:r>
              <a:rPr dirty="0" sz="1200" b="1" i="1">
                <a:latin typeface="Calibri"/>
                <a:cs typeface="Calibri"/>
              </a:rPr>
              <a:t>Prueba</a:t>
            </a:r>
            <a:r>
              <a:rPr dirty="0" sz="1200" spc="-4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3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impulso</a:t>
            </a:r>
            <a:r>
              <a:rPr dirty="0" sz="1200" spc="-4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(surge).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703641" y="909891"/>
            <a:ext cx="4158615" cy="3042285"/>
            <a:chOff x="1703641" y="909891"/>
            <a:chExt cx="4158615" cy="304228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13230" y="919571"/>
              <a:ext cx="4139308" cy="302300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708404" y="914653"/>
              <a:ext cx="4149090" cy="3032760"/>
            </a:xfrm>
            <a:custGeom>
              <a:avLst/>
              <a:gdLst/>
              <a:ahLst/>
              <a:cxnLst/>
              <a:rect l="l" t="t" r="r" b="b"/>
              <a:pathLst>
                <a:path w="4149090" h="3032760">
                  <a:moveTo>
                    <a:pt x="0" y="3032760"/>
                  </a:moveTo>
                  <a:lnTo>
                    <a:pt x="4148836" y="3032760"/>
                  </a:lnTo>
                  <a:lnTo>
                    <a:pt x="4148836" y="0"/>
                  </a:lnTo>
                  <a:lnTo>
                    <a:pt x="0" y="0"/>
                  </a:lnTo>
                  <a:lnTo>
                    <a:pt x="0" y="303276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1703641" y="4011993"/>
            <a:ext cx="4158615" cy="2438400"/>
            <a:chOff x="1703641" y="4011993"/>
            <a:chExt cx="4158615" cy="2438400"/>
          </a:xfrm>
        </p:grpSpPr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3230" y="4021701"/>
              <a:ext cx="4126340" cy="241923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708404" y="4016755"/>
              <a:ext cx="4149090" cy="2428875"/>
            </a:xfrm>
            <a:custGeom>
              <a:avLst/>
              <a:gdLst/>
              <a:ahLst/>
              <a:cxnLst/>
              <a:rect l="l" t="t" r="r" b="b"/>
              <a:pathLst>
                <a:path w="4149090" h="2428875">
                  <a:moveTo>
                    <a:pt x="0" y="2428875"/>
                  </a:moveTo>
                  <a:lnTo>
                    <a:pt x="4148963" y="2428875"/>
                  </a:lnTo>
                  <a:lnTo>
                    <a:pt x="4148963" y="0"/>
                  </a:lnTo>
                  <a:lnTo>
                    <a:pt x="0" y="0"/>
                  </a:lnTo>
                  <a:lnTo>
                    <a:pt x="0" y="242887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10308" y="6879335"/>
            <a:ext cx="4139513" cy="2379218"/>
          </a:xfrm>
          <a:prstGeom prst="rect">
            <a:avLst/>
          </a:prstGeom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30960" y="435356"/>
            <a:ext cx="3022600" cy="952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47625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128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15"/>
              </a:spcBef>
            </a:pP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latin typeface="Calibri"/>
                <a:cs typeface="Calibri"/>
              </a:rPr>
              <a:t>Apéndice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5.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Pruebas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Eléctricas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en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spc="-25" b="1">
                <a:latin typeface="Calibri"/>
                <a:cs typeface="Calibri"/>
              </a:rPr>
              <a:t>U1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dirty="0" sz="1200" b="1" i="1">
                <a:latin typeface="Calibri"/>
                <a:cs typeface="Calibri"/>
              </a:rPr>
              <a:t>Valores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resistencia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antes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del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mantenimiento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30960" y="2377185"/>
            <a:ext cx="31851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latin typeface="Calibri"/>
                <a:cs typeface="Calibri"/>
              </a:rPr>
              <a:t>Valores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</a:t>
            </a:r>
            <a:r>
              <a:rPr dirty="0" sz="1200" spc="-10" b="1" i="1">
                <a:latin typeface="Calibri"/>
                <a:cs typeface="Calibri"/>
              </a:rPr>
              <a:t> resistencia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después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del</a:t>
            </a:r>
            <a:r>
              <a:rPr dirty="0" sz="1200" spc="1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mantenimiento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0430" y="1499666"/>
            <a:ext cx="5403215" cy="77757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0430" y="2697428"/>
            <a:ext cx="5504180" cy="783005"/>
          </a:xfrm>
          <a:prstGeom prst="rect">
            <a:avLst/>
          </a:prstGeom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30960" y="435356"/>
            <a:ext cx="3351529" cy="653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37719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129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15"/>
              </a:spcBef>
            </a:pP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latin typeface="Calibri"/>
                <a:cs typeface="Calibri"/>
              </a:rPr>
              <a:t>Apéndice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6.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Resultados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las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pruebas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resistencia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3630" y="1241479"/>
            <a:ext cx="5147297" cy="2129109"/>
          </a:xfrm>
          <a:prstGeom prst="rect">
            <a:avLst/>
          </a:prstGeom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30960" y="435356"/>
            <a:ext cx="3823970" cy="653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84963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130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15"/>
              </a:spcBef>
            </a:pP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latin typeface="Calibri"/>
                <a:cs typeface="Calibri"/>
              </a:rPr>
              <a:t>Apéndice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7.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Prueba</a:t>
            </a:r>
            <a:r>
              <a:rPr dirty="0" sz="1200" spc="-4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resistencia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aislamiento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fase-</a:t>
            </a:r>
            <a:r>
              <a:rPr dirty="0" sz="1200" spc="-10" b="1">
                <a:latin typeface="Calibri"/>
                <a:cs typeface="Calibri"/>
              </a:rPr>
              <a:t>tierra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46546" y="1249652"/>
            <a:ext cx="3217615" cy="1096049"/>
          </a:xfrm>
          <a:prstGeom prst="rect">
            <a:avLst/>
          </a:prstGeom>
        </p:spPr>
      </p:pic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30960" y="435356"/>
            <a:ext cx="3869690" cy="653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89535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131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15"/>
              </a:spcBef>
            </a:pP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latin typeface="Calibri"/>
                <a:cs typeface="Calibri"/>
              </a:rPr>
              <a:t>Apéndice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8.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Pruebas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resistencia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aislamiento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bobina-tierra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98014" y="1199768"/>
            <a:ext cx="3122930" cy="6356477"/>
          </a:xfrm>
          <a:prstGeom prst="rect">
            <a:avLst/>
          </a:prstGeom>
        </p:spPr>
      </p:pic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30960" y="435356"/>
            <a:ext cx="2979420" cy="653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132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15"/>
              </a:spcBef>
            </a:pP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latin typeface="Calibri"/>
                <a:cs typeface="Calibri"/>
              </a:rPr>
              <a:t>Apéndice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9.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Prueba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impedancia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en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el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spc="-20" b="1">
                <a:latin typeface="Calibri"/>
                <a:cs typeface="Calibri"/>
              </a:rPr>
              <a:t>rotor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52676" y="1199895"/>
            <a:ext cx="4215003" cy="7820025"/>
          </a:xfrm>
          <a:prstGeom prst="rect">
            <a:avLst/>
          </a:prstGeom>
        </p:spPr>
      </p:pic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30960" y="435356"/>
            <a:ext cx="4088129" cy="653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111379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133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15"/>
              </a:spcBef>
            </a:pP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latin typeface="Calibri"/>
                <a:cs typeface="Calibri"/>
              </a:rPr>
              <a:t>Apéndice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10.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Instructivo: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Reparación</a:t>
            </a:r>
            <a:r>
              <a:rPr dirty="0" sz="1200" spc="-4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4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bobina</a:t>
            </a:r>
            <a:r>
              <a:rPr dirty="0" sz="1200" spc="-5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U4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Carhuaquero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9588" y="2226817"/>
            <a:ext cx="103631" cy="103632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4808" y="2598673"/>
            <a:ext cx="103631" cy="103632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1426717" y="2603245"/>
            <a:ext cx="94615" cy="94615"/>
          </a:xfrm>
          <a:custGeom>
            <a:avLst/>
            <a:gdLst/>
            <a:ahLst/>
            <a:cxnLst/>
            <a:rect l="l" t="t" r="r" b="b"/>
            <a:pathLst>
              <a:path w="94615" h="94614">
                <a:moveTo>
                  <a:pt x="0" y="94488"/>
                </a:moveTo>
                <a:lnTo>
                  <a:pt x="94487" y="94488"/>
                </a:lnTo>
                <a:lnTo>
                  <a:pt x="94487" y="0"/>
                </a:lnTo>
                <a:lnTo>
                  <a:pt x="0" y="0"/>
                </a:lnTo>
                <a:lnTo>
                  <a:pt x="0" y="9448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2685923" y="2904997"/>
            <a:ext cx="94615" cy="94615"/>
          </a:xfrm>
          <a:custGeom>
            <a:avLst/>
            <a:gdLst/>
            <a:ahLst/>
            <a:cxnLst/>
            <a:rect l="l" t="t" r="r" b="b"/>
            <a:pathLst>
              <a:path w="94614" h="94614">
                <a:moveTo>
                  <a:pt x="0" y="94488"/>
                </a:moveTo>
                <a:lnTo>
                  <a:pt x="94487" y="94488"/>
                </a:lnTo>
                <a:lnTo>
                  <a:pt x="94487" y="0"/>
                </a:lnTo>
                <a:lnTo>
                  <a:pt x="0" y="0"/>
                </a:lnTo>
                <a:lnTo>
                  <a:pt x="0" y="9448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4676521" y="2904997"/>
            <a:ext cx="94615" cy="94615"/>
          </a:xfrm>
          <a:custGeom>
            <a:avLst/>
            <a:gdLst/>
            <a:ahLst/>
            <a:cxnLst/>
            <a:rect l="l" t="t" r="r" b="b"/>
            <a:pathLst>
              <a:path w="94614" h="94614">
                <a:moveTo>
                  <a:pt x="0" y="94488"/>
                </a:moveTo>
                <a:lnTo>
                  <a:pt x="94487" y="94488"/>
                </a:lnTo>
                <a:lnTo>
                  <a:pt x="94487" y="0"/>
                </a:lnTo>
                <a:lnTo>
                  <a:pt x="0" y="0"/>
                </a:lnTo>
                <a:lnTo>
                  <a:pt x="0" y="9448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2681351" y="3148837"/>
            <a:ext cx="104139" cy="599440"/>
            <a:chOff x="2681351" y="3148837"/>
            <a:chExt cx="104139" cy="599440"/>
          </a:xfrm>
        </p:grpSpPr>
        <p:sp>
          <p:nvSpPr>
            <p:cNvPr id="9" name="object 9" descr=""/>
            <p:cNvSpPr/>
            <p:nvPr/>
          </p:nvSpPr>
          <p:spPr>
            <a:xfrm>
              <a:off x="2685923" y="3153409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4" h="94614">
                  <a:moveTo>
                    <a:pt x="0" y="94488"/>
                  </a:moveTo>
                  <a:lnTo>
                    <a:pt x="94487" y="94488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685923" y="3276930"/>
              <a:ext cx="94615" cy="466725"/>
            </a:xfrm>
            <a:custGeom>
              <a:avLst/>
              <a:gdLst/>
              <a:ahLst/>
              <a:cxnLst/>
              <a:rect l="l" t="t" r="r" b="b"/>
              <a:pathLst>
                <a:path w="94614" h="466725">
                  <a:moveTo>
                    <a:pt x="0" y="94792"/>
                  </a:moveTo>
                  <a:lnTo>
                    <a:pt x="94487" y="94792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792"/>
                  </a:lnTo>
                  <a:close/>
                </a:path>
                <a:path w="94614" h="466725">
                  <a:moveTo>
                    <a:pt x="0" y="218236"/>
                  </a:moveTo>
                  <a:lnTo>
                    <a:pt x="94487" y="218236"/>
                  </a:lnTo>
                  <a:lnTo>
                    <a:pt x="94487" y="123748"/>
                  </a:lnTo>
                  <a:lnTo>
                    <a:pt x="0" y="123748"/>
                  </a:lnTo>
                  <a:lnTo>
                    <a:pt x="0" y="218236"/>
                  </a:lnTo>
                  <a:close/>
                </a:path>
                <a:path w="94614" h="466725">
                  <a:moveTo>
                    <a:pt x="0" y="343204"/>
                  </a:moveTo>
                  <a:lnTo>
                    <a:pt x="94487" y="343204"/>
                  </a:lnTo>
                  <a:lnTo>
                    <a:pt x="94487" y="248716"/>
                  </a:lnTo>
                  <a:lnTo>
                    <a:pt x="0" y="248716"/>
                  </a:lnTo>
                  <a:lnTo>
                    <a:pt x="0" y="343204"/>
                  </a:lnTo>
                  <a:close/>
                </a:path>
                <a:path w="94614" h="466725">
                  <a:moveTo>
                    <a:pt x="0" y="466648"/>
                  </a:moveTo>
                  <a:lnTo>
                    <a:pt x="94487" y="466648"/>
                  </a:lnTo>
                  <a:lnTo>
                    <a:pt x="94487" y="372160"/>
                  </a:lnTo>
                  <a:lnTo>
                    <a:pt x="0" y="372160"/>
                  </a:lnTo>
                  <a:lnTo>
                    <a:pt x="0" y="46664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 descr=""/>
          <p:cNvGrpSpPr/>
          <p:nvPr/>
        </p:nvGrpSpPr>
        <p:grpSpPr>
          <a:xfrm>
            <a:off x="4671948" y="3148837"/>
            <a:ext cx="104139" cy="847725"/>
            <a:chOff x="4671948" y="3148837"/>
            <a:chExt cx="104139" cy="847725"/>
          </a:xfrm>
        </p:grpSpPr>
        <p:pic>
          <p:nvPicPr>
            <p:cNvPr id="12" name="object 1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71948" y="3148837"/>
              <a:ext cx="103632" cy="103632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71948" y="3272281"/>
              <a:ext cx="103632" cy="104013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4676520" y="3400678"/>
              <a:ext cx="94615" cy="219710"/>
            </a:xfrm>
            <a:custGeom>
              <a:avLst/>
              <a:gdLst/>
              <a:ahLst/>
              <a:cxnLst/>
              <a:rect l="l" t="t" r="r" b="b"/>
              <a:pathLst>
                <a:path w="94614" h="219710">
                  <a:moveTo>
                    <a:pt x="0" y="94488"/>
                  </a:moveTo>
                  <a:lnTo>
                    <a:pt x="94487" y="94488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8"/>
                  </a:lnTo>
                  <a:close/>
                </a:path>
                <a:path w="94614" h="219710">
                  <a:moveTo>
                    <a:pt x="0" y="219456"/>
                  </a:moveTo>
                  <a:lnTo>
                    <a:pt x="94487" y="219456"/>
                  </a:lnTo>
                  <a:lnTo>
                    <a:pt x="94487" y="124968"/>
                  </a:lnTo>
                  <a:lnTo>
                    <a:pt x="0" y="124968"/>
                  </a:lnTo>
                  <a:lnTo>
                    <a:pt x="0" y="21945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71948" y="3644518"/>
              <a:ext cx="103632" cy="103632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4676520" y="3772534"/>
              <a:ext cx="94615" cy="219710"/>
            </a:xfrm>
            <a:custGeom>
              <a:avLst/>
              <a:gdLst/>
              <a:ahLst/>
              <a:cxnLst/>
              <a:rect l="l" t="t" r="r" b="b"/>
              <a:pathLst>
                <a:path w="94614" h="219710">
                  <a:moveTo>
                    <a:pt x="0" y="94488"/>
                  </a:moveTo>
                  <a:lnTo>
                    <a:pt x="94487" y="94488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8"/>
                  </a:lnTo>
                  <a:close/>
                </a:path>
                <a:path w="94614" h="219710">
                  <a:moveTo>
                    <a:pt x="0" y="219455"/>
                  </a:moveTo>
                  <a:lnTo>
                    <a:pt x="94487" y="219455"/>
                  </a:lnTo>
                  <a:lnTo>
                    <a:pt x="94487" y="124967"/>
                  </a:lnTo>
                  <a:lnTo>
                    <a:pt x="0" y="124967"/>
                  </a:lnTo>
                  <a:lnTo>
                    <a:pt x="0" y="21945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 descr=""/>
          <p:cNvGrpSpPr/>
          <p:nvPr/>
        </p:nvGrpSpPr>
        <p:grpSpPr>
          <a:xfrm>
            <a:off x="2631058" y="4388230"/>
            <a:ext cx="104139" cy="723900"/>
            <a:chOff x="2631058" y="4388230"/>
            <a:chExt cx="104139" cy="723900"/>
          </a:xfrm>
        </p:grpSpPr>
        <p:pic>
          <p:nvPicPr>
            <p:cNvPr id="18" name="object 1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31058" y="4388230"/>
              <a:ext cx="103632" cy="103632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2635630" y="4517770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4" h="94614">
                  <a:moveTo>
                    <a:pt x="0" y="94487"/>
                  </a:moveTo>
                  <a:lnTo>
                    <a:pt x="94487" y="94487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2635630" y="4641214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4" h="94614">
                  <a:moveTo>
                    <a:pt x="0" y="94487"/>
                  </a:moveTo>
                  <a:lnTo>
                    <a:pt x="94487" y="94487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31058" y="4760086"/>
              <a:ext cx="103632" cy="103632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31058" y="4885054"/>
              <a:ext cx="103632" cy="103632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31058" y="5008498"/>
              <a:ext cx="103632" cy="103632"/>
            </a:xfrm>
            <a:prstGeom prst="rect">
              <a:avLst/>
            </a:prstGeom>
          </p:spPr>
        </p:pic>
      </p:grpSp>
      <p:grpSp>
        <p:nvGrpSpPr>
          <p:cNvPr id="24" name="object 24" descr=""/>
          <p:cNvGrpSpPr/>
          <p:nvPr/>
        </p:nvGrpSpPr>
        <p:grpSpPr>
          <a:xfrm>
            <a:off x="4621657" y="4388230"/>
            <a:ext cx="104139" cy="723900"/>
            <a:chOff x="4621657" y="4388230"/>
            <a:chExt cx="104139" cy="723900"/>
          </a:xfrm>
        </p:grpSpPr>
        <p:pic>
          <p:nvPicPr>
            <p:cNvPr id="25" name="object 2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21657" y="4388230"/>
              <a:ext cx="103632" cy="103632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4626229" y="4517770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4" h="94614">
                  <a:moveTo>
                    <a:pt x="0" y="94487"/>
                  </a:moveTo>
                  <a:lnTo>
                    <a:pt x="94487" y="94487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21657" y="4636642"/>
              <a:ext cx="103632" cy="103632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21657" y="4760086"/>
              <a:ext cx="103632" cy="103632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21657" y="4885054"/>
              <a:ext cx="103632" cy="103632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21657" y="5008498"/>
              <a:ext cx="103632" cy="103632"/>
            </a:xfrm>
            <a:prstGeom prst="rect">
              <a:avLst/>
            </a:prstGeom>
          </p:spPr>
        </p:pic>
      </p:grpSp>
      <p:pic>
        <p:nvPicPr>
          <p:cNvPr id="31" name="object 31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31058" y="5629020"/>
            <a:ext cx="103632" cy="103632"/>
          </a:xfrm>
          <a:prstGeom prst="rect">
            <a:avLst/>
          </a:prstGeom>
        </p:spPr>
      </p:pic>
      <p:grpSp>
        <p:nvGrpSpPr>
          <p:cNvPr id="32" name="object 32" descr=""/>
          <p:cNvGrpSpPr/>
          <p:nvPr/>
        </p:nvGrpSpPr>
        <p:grpSpPr>
          <a:xfrm>
            <a:off x="4621657" y="5629020"/>
            <a:ext cx="104139" cy="723900"/>
            <a:chOff x="4621657" y="5629020"/>
            <a:chExt cx="104139" cy="723900"/>
          </a:xfrm>
        </p:grpSpPr>
        <p:pic>
          <p:nvPicPr>
            <p:cNvPr id="33" name="object 3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21657" y="5629020"/>
              <a:ext cx="103632" cy="103632"/>
            </a:xfrm>
            <a:prstGeom prst="rect">
              <a:avLst/>
            </a:prstGeom>
          </p:spPr>
        </p:pic>
        <p:sp>
          <p:nvSpPr>
            <p:cNvPr id="34" name="object 34" descr=""/>
            <p:cNvSpPr/>
            <p:nvPr/>
          </p:nvSpPr>
          <p:spPr>
            <a:xfrm>
              <a:off x="4626229" y="5758560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4" h="94614">
                  <a:moveTo>
                    <a:pt x="0" y="94487"/>
                  </a:moveTo>
                  <a:lnTo>
                    <a:pt x="94487" y="94487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626229" y="5882004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4" h="94614">
                  <a:moveTo>
                    <a:pt x="0" y="94487"/>
                  </a:moveTo>
                  <a:lnTo>
                    <a:pt x="94487" y="94487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4626229" y="6005448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4" h="94614">
                  <a:moveTo>
                    <a:pt x="0" y="94487"/>
                  </a:moveTo>
                  <a:lnTo>
                    <a:pt x="94487" y="94487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4626229" y="6130416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4" h="94614">
                  <a:moveTo>
                    <a:pt x="0" y="94487"/>
                  </a:moveTo>
                  <a:lnTo>
                    <a:pt x="94487" y="94487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21657" y="6249288"/>
              <a:ext cx="103632" cy="103632"/>
            </a:xfrm>
            <a:prstGeom prst="rect">
              <a:avLst/>
            </a:prstGeom>
          </p:spPr>
        </p:pic>
      </p:grpSp>
      <p:grpSp>
        <p:nvGrpSpPr>
          <p:cNvPr id="39" name="object 39" descr=""/>
          <p:cNvGrpSpPr/>
          <p:nvPr/>
        </p:nvGrpSpPr>
        <p:grpSpPr>
          <a:xfrm>
            <a:off x="2631058" y="5877432"/>
            <a:ext cx="104139" cy="475615"/>
            <a:chOff x="2631058" y="5877432"/>
            <a:chExt cx="104139" cy="475615"/>
          </a:xfrm>
        </p:grpSpPr>
        <p:pic>
          <p:nvPicPr>
            <p:cNvPr id="40" name="object 4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31058" y="5877432"/>
              <a:ext cx="103632" cy="103632"/>
            </a:xfrm>
            <a:prstGeom prst="rect">
              <a:avLst/>
            </a:prstGeom>
          </p:spPr>
        </p:pic>
        <p:sp>
          <p:nvSpPr>
            <p:cNvPr id="41" name="object 41" descr=""/>
            <p:cNvSpPr/>
            <p:nvPr/>
          </p:nvSpPr>
          <p:spPr>
            <a:xfrm>
              <a:off x="2635630" y="6005448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4" h="94614">
                  <a:moveTo>
                    <a:pt x="0" y="94487"/>
                  </a:moveTo>
                  <a:lnTo>
                    <a:pt x="94487" y="94487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2635630" y="6130416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4" h="94614">
                  <a:moveTo>
                    <a:pt x="0" y="94487"/>
                  </a:moveTo>
                  <a:lnTo>
                    <a:pt x="94487" y="94487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2635630" y="6253860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4" h="94614">
                  <a:moveTo>
                    <a:pt x="0" y="94487"/>
                  </a:moveTo>
                  <a:lnTo>
                    <a:pt x="94487" y="94487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4" name="object 44" descr=""/>
          <p:cNvGrpSpPr/>
          <p:nvPr/>
        </p:nvGrpSpPr>
        <p:grpSpPr>
          <a:xfrm>
            <a:off x="2631058" y="6497700"/>
            <a:ext cx="104139" cy="475615"/>
            <a:chOff x="2631058" y="6497700"/>
            <a:chExt cx="104139" cy="475615"/>
          </a:xfrm>
        </p:grpSpPr>
        <p:sp>
          <p:nvSpPr>
            <p:cNvPr id="45" name="object 45" descr=""/>
            <p:cNvSpPr/>
            <p:nvPr/>
          </p:nvSpPr>
          <p:spPr>
            <a:xfrm>
              <a:off x="2635630" y="6502272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4" h="94615">
                  <a:moveTo>
                    <a:pt x="0" y="94487"/>
                  </a:moveTo>
                  <a:lnTo>
                    <a:pt x="94487" y="94487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2635630" y="6625716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4" h="94615">
                  <a:moveTo>
                    <a:pt x="0" y="94488"/>
                  </a:moveTo>
                  <a:lnTo>
                    <a:pt x="94487" y="94488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31058" y="6746112"/>
              <a:ext cx="103632" cy="103632"/>
            </a:xfrm>
            <a:prstGeom prst="rect">
              <a:avLst/>
            </a:prstGeom>
          </p:spPr>
        </p:pic>
        <p:sp>
          <p:nvSpPr>
            <p:cNvPr id="48" name="object 48" descr=""/>
            <p:cNvSpPr/>
            <p:nvPr/>
          </p:nvSpPr>
          <p:spPr>
            <a:xfrm>
              <a:off x="2635630" y="6874129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4" h="94615">
                  <a:moveTo>
                    <a:pt x="0" y="94486"/>
                  </a:moveTo>
                  <a:lnTo>
                    <a:pt x="94487" y="94486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9" name="object 49" descr=""/>
          <p:cNvGrpSpPr/>
          <p:nvPr/>
        </p:nvGrpSpPr>
        <p:grpSpPr>
          <a:xfrm>
            <a:off x="4621657" y="6497700"/>
            <a:ext cx="104139" cy="475615"/>
            <a:chOff x="4621657" y="6497700"/>
            <a:chExt cx="104139" cy="475615"/>
          </a:xfrm>
        </p:grpSpPr>
        <p:sp>
          <p:nvSpPr>
            <p:cNvPr id="50" name="object 50" descr=""/>
            <p:cNvSpPr/>
            <p:nvPr/>
          </p:nvSpPr>
          <p:spPr>
            <a:xfrm>
              <a:off x="4626229" y="6502272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4" h="94615">
                  <a:moveTo>
                    <a:pt x="0" y="94487"/>
                  </a:moveTo>
                  <a:lnTo>
                    <a:pt x="94487" y="94487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4626229" y="6625716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4" h="94615">
                  <a:moveTo>
                    <a:pt x="0" y="94488"/>
                  </a:moveTo>
                  <a:lnTo>
                    <a:pt x="94487" y="94488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4626229" y="6750684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4" h="94615">
                  <a:moveTo>
                    <a:pt x="0" y="94487"/>
                  </a:moveTo>
                  <a:lnTo>
                    <a:pt x="94487" y="94487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4626229" y="6874129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4" h="94615">
                  <a:moveTo>
                    <a:pt x="0" y="94486"/>
                  </a:moveTo>
                  <a:lnTo>
                    <a:pt x="94487" y="94486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4" name="object 54" descr=""/>
          <p:cNvSpPr/>
          <p:nvPr/>
        </p:nvSpPr>
        <p:spPr>
          <a:xfrm>
            <a:off x="1719326" y="7369430"/>
            <a:ext cx="94615" cy="94615"/>
          </a:xfrm>
          <a:custGeom>
            <a:avLst/>
            <a:gdLst/>
            <a:ahLst/>
            <a:cxnLst/>
            <a:rect l="l" t="t" r="r" b="b"/>
            <a:pathLst>
              <a:path w="94614" h="94615">
                <a:moveTo>
                  <a:pt x="0" y="94486"/>
                </a:moveTo>
                <a:lnTo>
                  <a:pt x="94487" y="94486"/>
                </a:lnTo>
                <a:lnTo>
                  <a:pt x="94487" y="0"/>
                </a:lnTo>
                <a:lnTo>
                  <a:pt x="0" y="0"/>
                </a:lnTo>
                <a:lnTo>
                  <a:pt x="0" y="94486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 descr=""/>
          <p:cNvSpPr/>
          <p:nvPr/>
        </p:nvSpPr>
        <p:spPr>
          <a:xfrm>
            <a:off x="2704210" y="7369430"/>
            <a:ext cx="94615" cy="94615"/>
          </a:xfrm>
          <a:custGeom>
            <a:avLst/>
            <a:gdLst/>
            <a:ahLst/>
            <a:cxnLst/>
            <a:rect l="l" t="t" r="r" b="b"/>
            <a:pathLst>
              <a:path w="94614" h="94615">
                <a:moveTo>
                  <a:pt x="0" y="94486"/>
                </a:moveTo>
                <a:lnTo>
                  <a:pt x="94487" y="94486"/>
                </a:lnTo>
                <a:lnTo>
                  <a:pt x="94487" y="0"/>
                </a:lnTo>
                <a:lnTo>
                  <a:pt x="0" y="0"/>
                </a:lnTo>
                <a:lnTo>
                  <a:pt x="0" y="94486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 descr=""/>
          <p:cNvSpPr/>
          <p:nvPr/>
        </p:nvSpPr>
        <p:spPr>
          <a:xfrm>
            <a:off x="4353433" y="7369430"/>
            <a:ext cx="94615" cy="94615"/>
          </a:xfrm>
          <a:custGeom>
            <a:avLst/>
            <a:gdLst/>
            <a:ahLst/>
            <a:cxnLst/>
            <a:rect l="l" t="t" r="r" b="b"/>
            <a:pathLst>
              <a:path w="94614" h="94615">
                <a:moveTo>
                  <a:pt x="0" y="94486"/>
                </a:moveTo>
                <a:lnTo>
                  <a:pt x="94487" y="94486"/>
                </a:lnTo>
                <a:lnTo>
                  <a:pt x="94487" y="0"/>
                </a:lnTo>
                <a:lnTo>
                  <a:pt x="0" y="0"/>
                </a:lnTo>
                <a:lnTo>
                  <a:pt x="0" y="94486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7" name="object 57" descr=""/>
          <p:cNvGrpSpPr/>
          <p:nvPr/>
        </p:nvGrpSpPr>
        <p:grpSpPr>
          <a:xfrm>
            <a:off x="2631058" y="7985505"/>
            <a:ext cx="104139" cy="228600"/>
            <a:chOff x="2631058" y="7985505"/>
            <a:chExt cx="104139" cy="228600"/>
          </a:xfrm>
        </p:grpSpPr>
        <p:pic>
          <p:nvPicPr>
            <p:cNvPr id="58" name="object 5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31058" y="7985505"/>
              <a:ext cx="103632" cy="103632"/>
            </a:xfrm>
            <a:prstGeom prst="rect">
              <a:avLst/>
            </a:prstGeom>
          </p:spPr>
        </p:pic>
        <p:sp>
          <p:nvSpPr>
            <p:cNvPr id="59" name="object 59" descr=""/>
            <p:cNvSpPr/>
            <p:nvPr/>
          </p:nvSpPr>
          <p:spPr>
            <a:xfrm>
              <a:off x="2635630" y="8115045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4" h="94615">
                  <a:moveTo>
                    <a:pt x="0" y="94488"/>
                  </a:moveTo>
                  <a:lnTo>
                    <a:pt x="94487" y="94488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0" name="object 60" descr=""/>
          <p:cNvGrpSpPr/>
          <p:nvPr/>
        </p:nvGrpSpPr>
        <p:grpSpPr>
          <a:xfrm>
            <a:off x="4621657" y="7985505"/>
            <a:ext cx="104139" cy="228600"/>
            <a:chOff x="4621657" y="7985505"/>
            <a:chExt cx="104139" cy="228600"/>
          </a:xfrm>
        </p:grpSpPr>
        <p:sp>
          <p:nvSpPr>
            <p:cNvPr id="61" name="object 61" descr=""/>
            <p:cNvSpPr/>
            <p:nvPr/>
          </p:nvSpPr>
          <p:spPr>
            <a:xfrm>
              <a:off x="4626229" y="7990077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4" h="94615">
                  <a:moveTo>
                    <a:pt x="0" y="94487"/>
                  </a:moveTo>
                  <a:lnTo>
                    <a:pt x="94487" y="94487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2" name="object 6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21657" y="8110473"/>
              <a:ext cx="103632" cy="103632"/>
            </a:xfrm>
            <a:prstGeom prst="rect">
              <a:avLst/>
            </a:prstGeom>
          </p:spPr>
        </p:pic>
      </p:grpSp>
      <p:pic>
        <p:nvPicPr>
          <p:cNvPr id="63" name="object 6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31058" y="8358885"/>
            <a:ext cx="103632" cy="103632"/>
          </a:xfrm>
          <a:prstGeom prst="rect">
            <a:avLst/>
          </a:prstGeom>
        </p:spPr>
      </p:pic>
      <p:sp>
        <p:nvSpPr>
          <p:cNvPr id="64" name="object 64" descr=""/>
          <p:cNvSpPr/>
          <p:nvPr/>
        </p:nvSpPr>
        <p:spPr>
          <a:xfrm>
            <a:off x="4626228" y="8363457"/>
            <a:ext cx="94615" cy="94615"/>
          </a:xfrm>
          <a:custGeom>
            <a:avLst/>
            <a:gdLst/>
            <a:ahLst/>
            <a:cxnLst/>
            <a:rect l="l" t="t" r="r" b="b"/>
            <a:pathLst>
              <a:path w="94614" h="94615">
                <a:moveTo>
                  <a:pt x="0" y="94487"/>
                </a:moveTo>
                <a:lnTo>
                  <a:pt x="94487" y="94487"/>
                </a:lnTo>
                <a:lnTo>
                  <a:pt x="94487" y="0"/>
                </a:lnTo>
                <a:lnTo>
                  <a:pt x="0" y="0"/>
                </a:lnTo>
                <a:lnTo>
                  <a:pt x="0" y="94487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 descr=""/>
          <p:cNvSpPr/>
          <p:nvPr/>
        </p:nvSpPr>
        <p:spPr>
          <a:xfrm>
            <a:off x="2635630" y="8610345"/>
            <a:ext cx="94615" cy="94615"/>
          </a:xfrm>
          <a:custGeom>
            <a:avLst/>
            <a:gdLst/>
            <a:ahLst/>
            <a:cxnLst/>
            <a:rect l="l" t="t" r="r" b="b"/>
            <a:pathLst>
              <a:path w="94614" h="94615">
                <a:moveTo>
                  <a:pt x="0" y="94488"/>
                </a:moveTo>
                <a:lnTo>
                  <a:pt x="94487" y="94488"/>
                </a:lnTo>
                <a:lnTo>
                  <a:pt x="94487" y="0"/>
                </a:lnTo>
                <a:lnTo>
                  <a:pt x="0" y="0"/>
                </a:lnTo>
                <a:lnTo>
                  <a:pt x="0" y="9448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6" name="object 66" descr=""/>
          <p:cNvGrpSpPr/>
          <p:nvPr/>
        </p:nvGrpSpPr>
        <p:grpSpPr>
          <a:xfrm>
            <a:off x="2631058" y="9108693"/>
            <a:ext cx="104139" cy="227329"/>
            <a:chOff x="2631058" y="9108693"/>
            <a:chExt cx="104139" cy="227329"/>
          </a:xfrm>
        </p:grpSpPr>
        <p:pic>
          <p:nvPicPr>
            <p:cNvPr id="67" name="object 6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31058" y="9108693"/>
              <a:ext cx="103632" cy="103631"/>
            </a:xfrm>
            <a:prstGeom prst="rect">
              <a:avLst/>
            </a:prstGeom>
          </p:spPr>
        </p:pic>
        <p:sp>
          <p:nvSpPr>
            <p:cNvPr id="68" name="object 68" descr=""/>
            <p:cNvSpPr/>
            <p:nvPr/>
          </p:nvSpPr>
          <p:spPr>
            <a:xfrm>
              <a:off x="2635630" y="9236709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4" h="94615">
                  <a:moveTo>
                    <a:pt x="0" y="94487"/>
                  </a:moveTo>
                  <a:lnTo>
                    <a:pt x="94487" y="94487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9" name="object 69" descr=""/>
          <p:cNvGrpSpPr/>
          <p:nvPr/>
        </p:nvGrpSpPr>
        <p:grpSpPr>
          <a:xfrm>
            <a:off x="4621657" y="9108693"/>
            <a:ext cx="104139" cy="227329"/>
            <a:chOff x="4621657" y="9108693"/>
            <a:chExt cx="104139" cy="227329"/>
          </a:xfrm>
        </p:grpSpPr>
        <p:sp>
          <p:nvSpPr>
            <p:cNvPr id="70" name="object 70" descr=""/>
            <p:cNvSpPr/>
            <p:nvPr/>
          </p:nvSpPr>
          <p:spPr>
            <a:xfrm>
              <a:off x="4626229" y="9113265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4" h="94615">
                  <a:moveTo>
                    <a:pt x="0" y="94488"/>
                  </a:moveTo>
                  <a:lnTo>
                    <a:pt x="94487" y="94488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4626229" y="9236709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4" h="94615">
                  <a:moveTo>
                    <a:pt x="0" y="94487"/>
                  </a:moveTo>
                  <a:lnTo>
                    <a:pt x="94487" y="94487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72" name="object 72" descr=""/>
          <p:cNvGraphicFramePr>
            <a:graphicFrameLocks noGrp="1"/>
          </p:cNvGraphicFramePr>
          <p:nvPr/>
        </p:nvGraphicFramePr>
        <p:xfrm>
          <a:off x="541019" y="1199641"/>
          <a:ext cx="6557645" cy="8519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75095"/>
              </a:tblGrid>
              <a:tr h="130810">
                <a:tc>
                  <a:txBody>
                    <a:bodyPr/>
                    <a:lstStyle/>
                    <a:p>
                      <a:pPr marL="67945">
                        <a:lnSpc>
                          <a:spcPts val="930"/>
                        </a:lnSpc>
                      </a:pPr>
                      <a:r>
                        <a:rPr dirty="0" sz="800" b="1">
                          <a:latin typeface="Calibri"/>
                          <a:cs typeface="Calibri"/>
                        </a:rPr>
                        <a:t>1.</a:t>
                      </a:r>
                      <a:r>
                        <a:rPr dirty="0" sz="800" spc="210" b="1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800" spc="-10" b="1">
                          <a:latin typeface="Calibri"/>
                          <a:cs typeface="Calibri"/>
                        </a:rPr>
                        <a:t>ALCANCE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7945" marR="222250">
                        <a:lnSpc>
                          <a:spcPct val="102499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Este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instructivo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se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aplica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al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personal</a:t>
                      </a:r>
                      <a:r>
                        <a:rPr dirty="0" sz="80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mantenimiento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mecánico,</a:t>
                      </a:r>
                      <a:r>
                        <a:rPr dirty="0" sz="8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operador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tablerista,</a:t>
                      </a:r>
                      <a:r>
                        <a:rPr dirty="0" sz="8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operador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maquinista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80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personal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apoyo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procedente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otras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áreas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U.P.H.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Carhuaquero.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63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8905">
                <a:tc>
                  <a:txBody>
                    <a:bodyPr/>
                    <a:lstStyle/>
                    <a:p>
                      <a:pPr marL="67945">
                        <a:lnSpc>
                          <a:spcPts val="919"/>
                        </a:lnSpc>
                      </a:pPr>
                      <a:r>
                        <a:rPr dirty="0" sz="800" b="1">
                          <a:latin typeface="Calibri"/>
                          <a:cs typeface="Calibri"/>
                        </a:rPr>
                        <a:t>2.</a:t>
                      </a:r>
                      <a:r>
                        <a:rPr dirty="0" sz="800" spc="220" b="1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800" spc="-10" b="1">
                          <a:latin typeface="Calibri"/>
                          <a:cs typeface="Calibri"/>
                        </a:rPr>
                        <a:t>REQUERIMIENTOS</a:t>
                      </a:r>
                      <a:r>
                        <a:rPr dirty="0" sz="800" spc="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b="1">
                          <a:latin typeface="Calibri"/>
                          <a:cs typeface="Calibri"/>
                        </a:rPr>
                        <a:t>SALUD,</a:t>
                      </a:r>
                      <a:r>
                        <a:rPr dirty="0" sz="8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b="1">
                          <a:latin typeface="Calibri"/>
                          <a:cs typeface="Calibri"/>
                        </a:rPr>
                        <a:t>SEGURIDAD Y</a:t>
                      </a:r>
                      <a:r>
                        <a:rPr dirty="0" sz="8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b="1">
                          <a:latin typeface="Calibri"/>
                          <a:cs typeface="Calibri"/>
                        </a:rPr>
                        <a:t>MEDIO</a:t>
                      </a:r>
                      <a:r>
                        <a:rPr dirty="0" sz="8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 b="1">
                          <a:latin typeface="Calibri"/>
                          <a:cs typeface="Calibri"/>
                        </a:rPr>
                        <a:t>AMBIENTE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77565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800" b="1">
                          <a:latin typeface="Calibri"/>
                          <a:cs typeface="Calibri"/>
                        </a:rPr>
                        <a:t>TIPO</a:t>
                      </a:r>
                      <a:r>
                        <a:rPr dirty="0" sz="8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b="1"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800" spc="-10" b="1">
                          <a:latin typeface="Calibri"/>
                          <a:cs typeface="Calibri"/>
                        </a:rPr>
                        <a:t>TRABAJO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14629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721995" algn="l"/>
                        </a:tabLst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Caliente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Frío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dirty="0" sz="800" b="1">
                          <a:latin typeface="Calibri"/>
                          <a:cs typeface="Calibri"/>
                        </a:rPr>
                        <a:t>NIVEL</a:t>
                      </a:r>
                      <a:r>
                        <a:rPr dirty="0" sz="8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0" b="1">
                          <a:latin typeface="Calibri"/>
                          <a:cs typeface="Calibri"/>
                        </a:rPr>
                        <a:t> RIESGO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31775">
                        <a:lnSpc>
                          <a:spcPct val="100000"/>
                        </a:lnSpc>
                        <a:spcBef>
                          <a:spcPts val="15"/>
                        </a:spcBef>
                        <a:tabLst>
                          <a:tab pos="577215" algn="l"/>
                          <a:tab pos="1014730" algn="l"/>
                        </a:tabLst>
                      </a:pPr>
                      <a:r>
                        <a:rPr dirty="0" sz="800" spc="-20">
                          <a:latin typeface="Calibri"/>
                          <a:cs typeface="Calibri"/>
                        </a:rPr>
                        <a:t>Baja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Medio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Alto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dirty="0" sz="800" b="1">
                          <a:latin typeface="Calibri"/>
                          <a:cs typeface="Calibri"/>
                        </a:rPr>
                        <a:t>EVENTO</a:t>
                      </a:r>
                      <a:r>
                        <a:rPr dirty="0" sz="8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 b="1">
                          <a:latin typeface="Calibri"/>
                          <a:cs typeface="Calibri"/>
                        </a:rPr>
                        <a:t>PELIGROSO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08915">
                        <a:lnSpc>
                          <a:spcPct val="100000"/>
                        </a:lnSpc>
                        <a:spcBef>
                          <a:spcPts val="25"/>
                        </a:spcBef>
                        <a:tabLst>
                          <a:tab pos="2251075" algn="l"/>
                          <a:tab pos="4241800" algn="l"/>
                        </a:tabLst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Contacto</a:t>
                      </a:r>
                      <a:r>
                        <a:rPr dirty="0" sz="8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8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circuitos</a:t>
                      </a:r>
                      <a:r>
                        <a:rPr dirty="0" sz="8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energizados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Atrapamiento</a:t>
                      </a:r>
                      <a:r>
                        <a:rPr dirty="0" sz="8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por</a:t>
                      </a:r>
                      <a:r>
                        <a:rPr dirty="0" sz="8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equipos</a:t>
                      </a:r>
                      <a:r>
                        <a:rPr dirty="0" sz="8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Accidente</a:t>
                      </a:r>
                      <a:r>
                        <a:rPr dirty="0" sz="800" spc="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vehicular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12788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movimiento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08915" marR="1185545">
                        <a:lnSpc>
                          <a:spcPct val="101800"/>
                        </a:lnSpc>
                        <a:spcBef>
                          <a:spcPts val="5"/>
                        </a:spcBef>
                        <a:tabLst>
                          <a:tab pos="2251075" algn="l"/>
                          <a:tab pos="4241800" algn="l"/>
                        </a:tabLst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Objetos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suspendidos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Exposición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ruido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Postura</a:t>
                      </a:r>
                      <a:r>
                        <a:rPr dirty="0" sz="8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inadecuada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Caída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/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desprendimiento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rocas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Exposición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material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particulado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Caída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mismo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nivel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Picadura</a:t>
                      </a:r>
                      <a:r>
                        <a:rPr dirty="0" sz="80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/mordedura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Exposición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gases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vapores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Caída a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diferente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nivel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Exposición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sustancias</a:t>
                      </a:r>
                      <a:r>
                        <a:rPr dirty="0" sz="8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químicas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Contacto</a:t>
                      </a:r>
                      <a:r>
                        <a:rPr dirty="0" sz="8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8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PCB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Caídas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cuerpos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agua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08915" marR="652145">
                        <a:lnSpc>
                          <a:spcPct val="101200"/>
                        </a:lnSpc>
                        <a:spcBef>
                          <a:spcPts val="5"/>
                        </a:spcBef>
                        <a:tabLst>
                          <a:tab pos="2127885" algn="l"/>
                          <a:tab pos="2251075" algn="l"/>
                          <a:tab pos="4241800" algn="l"/>
                        </a:tabLst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Contacto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sustancias químicas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Condiciones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ambientales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adversas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Contacto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superficies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calientes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Exposición</a:t>
                      </a:r>
                      <a:r>
                        <a:rPr dirty="0" sz="8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8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radiaciones</a:t>
                      </a:r>
                      <a:r>
                        <a:rPr dirty="0" sz="8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electromagnéticas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(tormentas,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lluvias,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nieve,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etc.)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Ambientes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con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temperaturas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extrema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08915">
                        <a:lnSpc>
                          <a:spcPct val="100000"/>
                        </a:lnSpc>
                        <a:spcBef>
                          <a:spcPts val="20"/>
                        </a:spcBef>
                        <a:tabLst>
                          <a:tab pos="4241800" algn="l"/>
                        </a:tabLst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Impacto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por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herramientas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Otros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4118610">
                        <a:lnSpc>
                          <a:spcPct val="100000"/>
                        </a:lnSpc>
                        <a:spcBef>
                          <a:spcPts val="15"/>
                        </a:spcBef>
                        <a:tabLst>
                          <a:tab pos="5731510" algn="l"/>
                        </a:tabLst>
                      </a:pPr>
                      <a:r>
                        <a:rPr dirty="0" sz="800" spc="-10">
                          <a:solidFill>
                            <a:srgbClr val="42423B"/>
                          </a:solidFill>
                          <a:latin typeface="Calibri"/>
                          <a:cs typeface="Calibri"/>
                        </a:rPr>
                        <a:t>(especificar)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:</a:t>
                      </a:r>
                      <a:r>
                        <a:rPr dirty="0" u="sng" sz="80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	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dirty="0" sz="800" b="1">
                          <a:latin typeface="Calibri"/>
                          <a:cs typeface="Calibri"/>
                        </a:rPr>
                        <a:t>MEDIDAS</a:t>
                      </a:r>
                      <a:r>
                        <a:rPr dirty="0" sz="8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b="1">
                          <a:latin typeface="Calibri"/>
                          <a:cs typeface="Calibri"/>
                        </a:rPr>
                        <a:t>CONTROL</a:t>
                      </a:r>
                      <a:r>
                        <a:rPr dirty="0" sz="8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b="1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8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 b="1">
                          <a:latin typeface="Calibri"/>
                          <a:cs typeface="Calibri"/>
                        </a:rPr>
                        <a:t>ADOPTAR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08915" marR="839469">
                        <a:lnSpc>
                          <a:spcPts val="980"/>
                        </a:lnSpc>
                        <a:spcBef>
                          <a:spcPts val="30"/>
                        </a:spcBef>
                        <a:tabLst>
                          <a:tab pos="2200910" algn="l"/>
                          <a:tab pos="4191635" algn="l"/>
                        </a:tabLst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EPP's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herramientas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seguridad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(*)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Dar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aviso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todo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personal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involucrado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Pre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uso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máquinas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herramientas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Delimitar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señalizar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área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trabajo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Realizar la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detección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gases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Pre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uso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vehículos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08915" marR="951230">
                        <a:lnSpc>
                          <a:spcPts val="969"/>
                        </a:lnSpc>
                        <a:tabLst>
                          <a:tab pos="2200910" algn="l"/>
                          <a:tab pos="4191635" algn="l"/>
                        </a:tabLst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Obtener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permiso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especial 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(**)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Implementar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ventilación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mecánica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Mantener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Orden y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Limpieza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Disponer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pantallas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protectoras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Disponer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un vigía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el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exterior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Conocer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las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rutas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evacuación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08915" marR="510540">
                        <a:lnSpc>
                          <a:spcPts val="969"/>
                        </a:lnSpc>
                        <a:spcBef>
                          <a:spcPts val="20"/>
                        </a:spcBef>
                        <a:tabLst>
                          <a:tab pos="2200910" algn="l"/>
                          <a:tab pos="2223770" algn="l"/>
                          <a:tab pos="4191635" algn="l"/>
                        </a:tabLst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Efectuar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conexión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tierra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equipos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Bloqueo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etiquetado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por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consignación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Disponer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sistema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comunicación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Inspeccionar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áreas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adyacentes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	Utilizar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iluminación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portátil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Disponer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equipos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extinción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fuego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08915">
                        <a:lnSpc>
                          <a:spcPts val="950"/>
                        </a:lnSpc>
                        <a:tabLst>
                          <a:tab pos="1976120" algn="l"/>
                        </a:tabLst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Otros:</a:t>
                      </a:r>
                      <a:r>
                        <a:rPr dirty="0" sz="8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sng" sz="80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	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800" b="1">
                          <a:latin typeface="Calibri"/>
                          <a:cs typeface="Calibri"/>
                        </a:rPr>
                        <a:t>(*)</a:t>
                      </a:r>
                      <a:r>
                        <a:rPr dirty="0" sz="8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b="1">
                          <a:latin typeface="Calibri"/>
                          <a:cs typeface="Calibri"/>
                        </a:rPr>
                        <a:t>EQUIPOS</a:t>
                      </a:r>
                      <a:r>
                        <a:rPr dirty="0" sz="8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b="1">
                          <a:latin typeface="Calibri"/>
                          <a:cs typeface="Calibri"/>
                        </a:rPr>
                        <a:t>PROTECCION</a:t>
                      </a:r>
                      <a:r>
                        <a:rPr dirty="0" sz="8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b="1">
                          <a:latin typeface="Calibri"/>
                          <a:cs typeface="Calibri"/>
                        </a:rPr>
                        <a:t>PERSONAL</a:t>
                      </a:r>
                      <a:r>
                        <a:rPr dirty="0" sz="8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b="1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8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 b="1">
                          <a:latin typeface="Calibri"/>
                          <a:cs typeface="Calibri"/>
                        </a:rPr>
                        <a:t>HERRAMIENTAS</a:t>
                      </a:r>
                      <a:r>
                        <a:rPr dirty="0" sz="8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b="1"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800" spc="-10" b="1">
                          <a:latin typeface="Calibri"/>
                          <a:cs typeface="Calibri"/>
                        </a:rPr>
                        <a:t>SEGURIDAD </a:t>
                      </a:r>
                      <a:r>
                        <a:rPr dirty="0" sz="800" b="1">
                          <a:latin typeface="Calibri"/>
                          <a:cs typeface="Calibri"/>
                        </a:rPr>
                        <a:t>REQUERIDOS</a:t>
                      </a:r>
                      <a:r>
                        <a:rPr dirty="0" sz="8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b="1">
                          <a:latin typeface="Calibri"/>
                          <a:cs typeface="Calibri"/>
                        </a:rPr>
                        <a:t>PARA LA</a:t>
                      </a:r>
                      <a:r>
                        <a:rPr dirty="0" sz="8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 b="1">
                          <a:latin typeface="Calibri"/>
                          <a:cs typeface="Calibri"/>
                        </a:rPr>
                        <a:t>TAREA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31775" marR="1553845">
                        <a:lnSpc>
                          <a:spcPts val="980"/>
                        </a:lnSpc>
                        <a:spcBef>
                          <a:spcPts val="25"/>
                        </a:spcBef>
                        <a:tabLst>
                          <a:tab pos="2077720" algn="l"/>
                          <a:tab pos="2223770" algn="l"/>
                          <a:tab pos="4191635" algn="l"/>
                        </a:tabLst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Casco</a:t>
                      </a:r>
                      <a:r>
                        <a:rPr dirty="0" sz="8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dieléctrico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	Traje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protección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soldadura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careta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Protección</a:t>
                      </a:r>
                      <a:r>
                        <a:rPr dirty="0" sz="800" spc="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ocular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Barbiquejo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de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soldador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Protección</a:t>
                      </a:r>
                      <a:r>
                        <a:rPr dirty="0" sz="800" spc="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facial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31775">
                        <a:lnSpc>
                          <a:spcPts val="940"/>
                        </a:lnSpc>
                        <a:tabLst>
                          <a:tab pos="2200910" algn="l"/>
                          <a:tab pos="4191635" algn="l"/>
                        </a:tabLst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Calzado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dieléctrico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Mantas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ignifugas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Revelador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tensión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31775">
                        <a:lnSpc>
                          <a:spcPct val="100000"/>
                        </a:lnSpc>
                        <a:spcBef>
                          <a:spcPts val="15"/>
                        </a:spcBef>
                        <a:tabLst>
                          <a:tab pos="2200910" algn="l"/>
                          <a:tab pos="4191635" algn="l"/>
                        </a:tabLst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Calzado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seguridad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Chaleco</a:t>
                      </a:r>
                      <a:r>
                        <a:rPr dirty="0" sz="8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reflexivo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Elementos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contención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derrame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31775">
                        <a:lnSpc>
                          <a:spcPct val="100000"/>
                        </a:lnSpc>
                        <a:spcBef>
                          <a:spcPts val="20"/>
                        </a:spcBef>
                        <a:tabLst>
                          <a:tab pos="2200910" algn="l"/>
                          <a:tab pos="4191635" algn="l"/>
                        </a:tabLst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Botas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neopreno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Arnés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seguridad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Pértigas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4068445" marR="576580" indent="-3836670">
                        <a:lnSpc>
                          <a:spcPct val="101299"/>
                        </a:lnSpc>
                        <a:tabLst>
                          <a:tab pos="2200910" algn="l"/>
                          <a:tab pos="4191635" algn="l"/>
                        </a:tabLst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Guantes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algodón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Equipos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contra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caídas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	Elementos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señalización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(conos,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cintas,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otros)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31775">
                        <a:lnSpc>
                          <a:spcPct val="100000"/>
                        </a:lnSpc>
                        <a:spcBef>
                          <a:spcPts val="25"/>
                        </a:spcBef>
                        <a:tabLst>
                          <a:tab pos="2200910" algn="l"/>
                          <a:tab pos="4191635" algn="l"/>
                        </a:tabLst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Guantes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cuero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/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Badana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Detector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oxigeno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Salvavidas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08915">
                        <a:lnSpc>
                          <a:spcPct val="100000"/>
                        </a:lnSpc>
                        <a:spcBef>
                          <a:spcPts val="15"/>
                        </a:spcBef>
                        <a:tabLst>
                          <a:tab pos="2200910" algn="l"/>
                          <a:tab pos="4191635" algn="l"/>
                        </a:tabLst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Guantes</a:t>
                      </a:r>
                      <a:r>
                        <a:rPr dirty="0" sz="8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dieléctricos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Exposímetro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Radio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transmisor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/</a:t>
                      </a:r>
                      <a:r>
                        <a:rPr dirty="0" sz="80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receptor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08915">
                        <a:lnSpc>
                          <a:spcPct val="100000"/>
                        </a:lnSpc>
                        <a:spcBef>
                          <a:spcPts val="20"/>
                        </a:spcBef>
                        <a:tabLst>
                          <a:tab pos="2200910" algn="l"/>
                          <a:tab pos="4191635" algn="l"/>
                        </a:tabLst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Guantes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Neopreno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Protección</a:t>
                      </a:r>
                      <a:r>
                        <a:rPr dirty="0" sz="800" spc="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auditiva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Botiquín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85090" marR="1574165" indent="146050">
                        <a:lnSpc>
                          <a:spcPct val="101299"/>
                        </a:lnSpc>
                        <a:tabLst>
                          <a:tab pos="1698625" algn="l"/>
                          <a:tab pos="2200910" algn="l"/>
                          <a:tab pos="4191635" algn="l"/>
                        </a:tabLst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Otros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Protección</a:t>
                      </a:r>
                      <a:r>
                        <a:rPr dirty="0" sz="800" spc="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respiratoria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Suero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antiofídico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42423B"/>
                          </a:solidFill>
                          <a:latin typeface="Calibri"/>
                          <a:cs typeface="Calibri"/>
                        </a:rPr>
                        <a:t>(especificar)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:</a:t>
                      </a:r>
                      <a:r>
                        <a:rPr dirty="0" u="sng" sz="80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	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5090" marR="2296795">
                        <a:lnSpc>
                          <a:spcPct val="102499"/>
                        </a:lnSpc>
                        <a:tabLst>
                          <a:tab pos="1284605" algn="l"/>
                          <a:tab pos="2052320" algn="l"/>
                          <a:tab pos="2269490" algn="l"/>
                          <a:tab pos="3941445" algn="l"/>
                        </a:tabLst>
                      </a:pPr>
                      <a:r>
                        <a:rPr dirty="0" sz="800" spc="-10" b="1">
                          <a:latin typeface="Calibri"/>
                          <a:cs typeface="Calibri"/>
                        </a:rPr>
                        <a:t>(**)Permisos</a:t>
                      </a:r>
                      <a:r>
                        <a:rPr dirty="0" sz="800" spc="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b="1">
                          <a:latin typeface="Calibri"/>
                          <a:cs typeface="Calibri"/>
                        </a:rPr>
                        <a:t>Especiales</a:t>
                      </a:r>
                      <a:r>
                        <a:rPr dirty="0" sz="800" spc="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50" b="1">
                          <a:latin typeface="Calibri"/>
                          <a:cs typeface="Calibri"/>
                        </a:rPr>
                        <a:t>:</a:t>
                      </a:r>
                      <a:r>
                        <a:rPr dirty="0" sz="800" b="1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Espacios</a:t>
                      </a:r>
                      <a:r>
                        <a:rPr dirty="0" sz="8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Confinados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Trabajos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andamios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plataformas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Otros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(especificar):</a:t>
                      </a:r>
                      <a:r>
                        <a:rPr dirty="0" u="sng" sz="80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		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dirty="0" sz="800" b="1">
                          <a:latin typeface="Calibri"/>
                          <a:cs typeface="Calibri"/>
                        </a:rPr>
                        <a:t>ASPECTOS</a:t>
                      </a:r>
                      <a:r>
                        <a:rPr dirty="0" sz="8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 b="1">
                          <a:latin typeface="Calibri"/>
                          <a:cs typeface="Calibri"/>
                        </a:rPr>
                        <a:t>AMBIENTALES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08915" marR="873125">
                        <a:lnSpc>
                          <a:spcPts val="980"/>
                        </a:lnSpc>
                        <a:spcBef>
                          <a:spcPts val="30"/>
                        </a:spcBef>
                        <a:tabLst>
                          <a:tab pos="2200910" algn="l"/>
                          <a:tab pos="4191635" algn="l"/>
                        </a:tabLst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Aporte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sedimentos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Potencial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derrame de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combustible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Generación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efluentes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líquidos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Consumo</a:t>
                      </a:r>
                      <a:r>
                        <a:rPr dirty="0" sz="8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energía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eléctrica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Generación</a:t>
                      </a:r>
                      <a:r>
                        <a:rPr dirty="0" sz="8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residuos</a:t>
                      </a:r>
                      <a:r>
                        <a:rPr dirty="0" sz="8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industriales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Emisiones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gases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atmosfera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077720">
                        <a:lnSpc>
                          <a:spcPts val="940"/>
                        </a:lnSpc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peligrosos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08915">
                        <a:lnSpc>
                          <a:spcPct val="100000"/>
                        </a:lnSpc>
                        <a:spcBef>
                          <a:spcPts val="25"/>
                        </a:spcBef>
                        <a:tabLst>
                          <a:tab pos="2200910" algn="l"/>
                          <a:tab pos="4214495" algn="l"/>
                        </a:tabLst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Consumo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agua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Generación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residuos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no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peligrosos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Otros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08915" marR="404495" indent="3858895">
                        <a:lnSpc>
                          <a:spcPct val="101200"/>
                        </a:lnSpc>
                        <a:tabLst>
                          <a:tab pos="2200910" algn="l"/>
                          <a:tab pos="4042410" algn="l"/>
                          <a:tab pos="5983605" algn="l"/>
                          <a:tab pos="6062345" algn="l"/>
                        </a:tabLst>
                      </a:pPr>
                      <a:r>
                        <a:rPr dirty="0" sz="800" spc="-10">
                          <a:solidFill>
                            <a:srgbClr val="42423B"/>
                          </a:solidFill>
                          <a:latin typeface="Calibri"/>
                          <a:cs typeface="Calibri"/>
                        </a:rPr>
                        <a:t>(especificar):</a:t>
                      </a:r>
                      <a:r>
                        <a:rPr dirty="0" u="sng" sz="800">
                          <a:solidFill>
                            <a:srgbClr val="42423B"/>
                          </a:solidFill>
                          <a:uFill>
                            <a:solidFill>
                              <a:srgbClr val="41413A"/>
                            </a:solidFill>
                          </a:uFill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500">
                          <a:solidFill>
                            <a:srgbClr val="42423B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Vertidos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aguas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residuales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Generación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ruido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ambiental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u="sng" sz="80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		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dirty="0" sz="800" b="1">
                          <a:latin typeface="Calibri"/>
                          <a:cs typeface="Calibri"/>
                        </a:rPr>
                        <a:t>MEDIDAS</a:t>
                      </a:r>
                      <a:r>
                        <a:rPr dirty="0" sz="8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b="1">
                          <a:latin typeface="Calibri"/>
                          <a:cs typeface="Calibri"/>
                        </a:rPr>
                        <a:t>CONTROL</a:t>
                      </a:r>
                      <a:r>
                        <a:rPr dirty="0" sz="8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 b="1">
                          <a:latin typeface="Calibri"/>
                          <a:cs typeface="Calibri"/>
                        </a:rPr>
                        <a:t>ADOPTAR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31775" marR="882015" indent="-22860">
                        <a:lnSpc>
                          <a:spcPct val="101299"/>
                        </a:lnSpc>
                        <a:tabLst>
                          <a:tab pos="2200910" algn="l"/>
                          <a:tab pos="2223770" algn="l"/>
                          <a:tab pos="4191635" algn="l"/>
                        </a:tabLst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Prevenir</a:t>
                      </a:r>
                      <a:r>
                        <a:rPr dirty="0" sz="8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y/o</a:t>
                      </a:r>
                      <a:r>
                        <a:rPr dirty="0" sz="8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contener</a:t>
                      </a:r>
                      <a:r>
                        <a:rPr dirty="0" sz="8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derrames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Kit de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respuesta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 a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derrames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Tratamiento</a:t>
                      </a:r>
                      <a:r>
                        <a:rPr dirty="0" sz="8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efluentes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líquidos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Control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fuente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generación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ruido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	Cumplir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plan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manejo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residuos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Otros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4068445">
                        <a:lnSpc>
                          <a:spcPct val="100000"/>
                        </a:lnSpc>
                        <a:spcBef>
                          <a:spcPts val="25"/>
                        </a:spcBef>
                        <a:tabLst>
                          <a:tab pos="5732145" algn="l"/>
                        </a:tabLst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(especificar):</a:t>
                      </a:r>
                      <a:r>
                        <a:rPr dirty="0" u="sng" sz="80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	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3" name="object 73" descr=""/>
          <p:cNvSpPr/>
          <p:nvPr/>
        </p:nvSpPr>
        <p:spPr>
          <a:xfrm>
            <a:off x="626363" y="2231389"/>
            <a:ext cx="94615" cy="94615"/>
          </a:xfrm>
          <a:custGeom>
            <a:avLst/>
            <a:gdLst/>
            <a:ahLst/>
            <a:cxnLst/>
            <a:rect l="l" t="t" r="r" b="b"/>
            <a:pathLst>
              <a:path w="94615" h="94614">
                <a:moveTo>
                  <a:pt x="0" y="94488"/>
                </a:moveTo>
                <a:lnTo>
                  <a:pt x="94487" y="94488"/>
                </a:lnTo>
                <a:lnTo>
                  <a:pt x="94487" y="0"/>
                </a:lnTo>
                <a:lnTo>
                  <a:pt x="0" y="0"/>
                </a:lnTo>
                <a:lnTo>
                  <a:pt x="0" y="9448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/>
          <p:nvPr/>
        </p:nvSpPr>
        <p:spPr>
          <a:xfrm>
            <a:off x="643127" y="2603245"/>
            <a:ext cx="94615" cy="94615"/>
          </a:xfrm>
          <a:custGeom>
            <a:avLst/>
            <a:gdLst/>
            <a:ahLst/>
            <a:cxnLst/>
            <a:rect l="l" t="t" r="r" b="b"/>
            <a:pathLst>
              <a:path w="94615" h="94614">
                <a:moveTo>
                  <a:pt x="0" y="94488"/>
                </a:moveTo>
                <a:lnTo>
                  <a:pt x="94487" y="94488"/>
                </a:lnTo>
                <a:lnTo>
                  <a:pt x="94487" y="0"/>
                </a:lnTo>
                <a:lnTo>
                  <a:pt x="0" y="0"/>
                </a:lnTo>
                <a:lnTo>
                  <a:pt x="0" y="9448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 descr=""/>
          <p:cNvSpPr/>
          <p:nvPr/>
        </p:nvSpPr>
        <p:spPr>
          <a:xfrm>
            <a:off x="643127" y="2904997"/>
            <a:ext cx="94615" cy="94615"/>
          </a:xfrm>
          <a:custGeom>
            <a:avLst/>
            <a:gdLst/>
            <a:ahLst/>
            <a:cxnLst/>
            <a:rect l="l" t="t" r="r" b="b"/>
            <a:pathLst>
              <a:path w="94615" h="94614">
                <a:moveTo>
                  <a:pt x="0" y="94488"/>
                </a:moveTo>
                <a:lnTo>
                  <a:pt x="94487" y="94488"/>
                </a:lnTo>
                <a:lnTo>
                  <a:pt x="94487" y="0"/>
                </a:lnTo>
                <a:lnTo>
                  <a:pt x="0" y="0"/>
                </a:lnTo>
                <a:lnTo>
                  <a:pt x="0" y="9448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6" name="object 76" descr=""/>
          <p:cNvGrpSpPr/>
          <p:nvPr/>
        </p:nvGrpSpPr>
        <p:grpSpPr>
          <a:xfrm>
            <a:off x="638555" y="3148837"/>
            <a:ext cx="104139" cy="847725"/>
            <a:chOff x="638555" y="3148837"/>
            <a:chExt cx="104139" cy="847725"/>
          </a:xfrm>
        </p:grpSpPr>
        <p:sp>
          <p:nvSpPr>
            <p:cNvPr id="77" name="object 77" descr=""/>
            <p:cNvSpPr/>
            <p:nvPr/>
          </p:nvSpPr>
          <p:spPr>
            <a:xfrm>
              <a:off x="643127" y="3153409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5" h="94614">
                  <a:moveTo>
                    <a:pt x="0" y="94488"/>
                  </a:moveTo>
                  <a:lnTo>
                    <a:pt x="94487" y="94488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643127" y="3276930"/>
              <a:ext cx="94615" cy="218440"/>
            </a:xfrm>
            <a:custGeom>
              <a:avLst/>
              <a:gdLst/>
              <a:ahLst/>
              <a:cxnLst/>
              <a:rect l="l" t="t" r="r" b="b"/>
              <a:pathLst>
                <a:path w="94615" h="218439">
                  <a:moveTo>
                    <a:pt x="0" y="94792"/>
                  </a:moveTo>
                  <a:lnTo>
                    <a:pt x="94487" y="94792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792"/>
                  </a:lnTo>
                  <a:close/>
                </a:path>
                <a:path w="94615" h="218439">
                  <a:moveTo>
                    <a:pt x="0" y="218236"/>
                  </a:moveTo>
                  <a:lnTo>
                    <a:pt x="94487" y="218236"/>
                  </a:lnTo>
                  <a:lnTo>
                    <a:pt x="94487" y="123748"/>
                  </a:lnTo>
                  <a:lnTo>
                    <a:pt x="0" y="123748"/>
                  </a:lnTo>
                  <a:lnTo>
                    <a:pt x="0" y="21823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9" name="object 7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8555" y="3521074"/>
              <a:ext cx="103632" cy="103632"/>
            </a:xfrm>
            <a:prstGeom prst="rect">
              <a:avLst/>
            </a:prstGeom>
          </p:spPr>
        </p:pic>
        <p:sp>
          <p:nvSpPr>
            <p:cNvPr id="80" name="object 80" descr=""/>
            <p:cNvSpPr/>
            <p:nvPr/>
          </p:nvSpPr>
          <p:spPr>
            <a:xfrm>
              <a:off x="643127" y="3649090"/>
              <a:ext cx="94615" cy="342900"/>
            </a:xfrm>
            <a:custGeom>
              <a:avLst/>
              <a:gdLst/>
              <a:ahLst/>
              <a:cxnLst/>
              <a:rect l="l" t="t" r="r" b="b"/>
              <a:pathLst>
                <a:path w="94615" h="342900">
                  <a:moveTo>
                    <a:pt x="0" y="94488"/>
                  </a:moveTo>
                  <a:lnTo>
                    <a:pt x="94487" y="94488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8"/>
                  </a:lnTo>
                  <a:close/>
                </a:path>
                <a:path w="94615" h="342900">
                  <a:moveTo>
                    <a:pt x="0" y="217932"/>
                  </a:moveTo>
                  <a:lnTo>
                    <a:pt x="94487" y="217932"/>
                  </a:lnTo>
                  <a:lnTo>
                    <a:pt x="94487" y="123444"/>
                  </a:lnTo>
                  <a:lnTo>
                    <a:pt x="0" y="123444"/>
                  </a:lnTo>
                  <a:lnTo>
                    <a:pt x="0" y="217932"/>
                  </a:lnTo>
                  <a:close/>
                </a:path>
                <a:path w="94615" h="342900">
                  <a:moveTo>
                    <a:pt x="0" y="342900"/>
                  </a:moveTo>
                  <a:lnTo>
                    <a:pt x="94487" y="342900"/>
                  </a:lnTo>
                  <a:lnTo>
                    <a:pt x="94487" y="248411"/>
                  </a:lnTo>
                  <a:lnTo>
                    <a:pt x="0" y="248411"/>
                  </a:lnTo>
                  <a:lnTo>
                    <a:pt x="0" y="3429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1" name="object 81" descr=""/>
          <p:cNvGrpSpPr/>
          <p:nvPr/>
        </p:nvGrpSpPr>
        <p:grpSpPr>
          <a:xfrm>
            <a:off x="638555" y="4388230"/>
            <a:ext cx="104139" cy="848994"/>
            <a:chOff x="638555" y="4388230"/>
            <a:chExt cx="104139" cy="848994"/>
          </a:xfrm>
        </p:grpSpPr>
        <p:pic>
          <p:nvPicPr>
            <p:cNvPr id="82" name="object 8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8555" y="4388230"/>
              <a:ext cx="103632" cy="103632"/>
            </a:xfrm>
            <a:prstGeom prst="rect">
              <a:avLst/>
            </a:prstGeom>
          </p:spPr>
        </p:pic>
        <p:pic>
          <p:nvPicPr>
            <p:cNvPr id="83" name="object 8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8555" y="4513198"/>
              <a:ext cx="103632" cy="103632"/>
            </a:xfrm>
            <a:prstGeom prst="rect">
              <a:avLst/>
            </a:prstGeom>
          </p:spPr>
        </p:pic>
        <p:sp>
          <p:nvSpPr>
            <p:cNvPr id="84" name="object 84" descr=""/>
            <p:cNvSpPr/>
            <p:nvPr/>
          </p:nvSpPr>
          <p:spPr>
            <a:xfrm>
              <a:off x="643127" y="4641214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5" h="94614">
                  <a:moveTo>
                    <a:pt x="0" y="94487"/>
                  </a:moveTo>
                  <a:lnTo>
                    <a:pt x="94487" y="94487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643127" y="4764658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5" h="94614">
                  <a:moveTo>
                    <a:pt x="0" y="94487"/>
                  </a:moveTo>
                  <a:lnTo>
                    <a:pt x="94487" y="94487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643127" y="4889626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5" h="94614">
                  <a:moveTo>
                    <a:pt x="0" y="94487"/>
                  </a:moveTo>
                  <a:lnTo>
                    <a:pt x="94487" y="94487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7" name="object 8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8555" y="5008498"/>
              <a:ext cx="103632" cy="103632"/>
            </a:xfrm>
            <a:prstGeom prst="rect">
              <a:avLst/>
            </a:prstGeom>
          </p:spPr>
        </p:pic>
        <p:sp>
          <p:nvSpPr>
            <p:cNvPr id="88" name="object 88" descr=""/>
            <p:cNvSpPr/>
            <p:nvPr/>
          </p:nvSpPr>
          <p:spPr>
            <a:xfrm>
              <a:off x="643127" y="5138038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5" h="94614">
                  <a:moveTo>
                    <a:pt x="0" y="94487"/>
                  </a:moveTo>
                  <a:lnTo>
                    <a:pt x="94487" y="94487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9" name="object 89" descr=""/>
          <p:cNvGrpSpPr/>
          <p:nvPr/>
        </p:nvGrpSpPr>
        <p:grpSpPr>
          <a:xfrm>
            <a:off x="638555" y="5629020"/>
            <a:ext cx="104139" cy="723900"/>
            <a:chOff x="638555" y="5629020"/>
            <a:chExt cx="104139" cy="723900"/>
          </a:xfrm>
        </p:grpSpPr>
        <p:pic>
          <p:nvPicPr>
            <p:cNvPr id="90" name="object 9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8555" y="5629020"/>
              <a:ext cx="103632" cy="103632"/>
            </a:xfrm>
            <a:prstGeom prst="rect">
              <a:avLst/>
            </a:prstGeom>
          </p:spPr>
        </p:pic>
        <p:pic>
          <p:nvPicPr>
            <p:cNvPr id="91" name="object 9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8555" y="5753988"/>
              <a:ext cx="103632" cy="103632"/>
            </a:xfrm>
            <a:prstGeom prst="rect">
              <a:avLst/>
            </a:prstGeom>
          </p:spPr>
        </p:pic>
        <p:sp>
          <p:nvSpPr>
            <p:cNvPr id="92" name="object 92" descr=""/>
            <p:cNvSpPr/>
            <p:nvPr/>
          </p:nvSpPr>
          <p:spPr>
            <a:xfrm>
              <a:off x="643127" y="5882004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5" h="94614">
                  <a:moveTo>
                    <a:pt x="0" y="94487"/>
                  </a:moveTo>
                  <a:lnTo>
                    <a:pt x="94487" y="94487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3" name="object 9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8555" y="6000876"/>
              <a:ext cx="103632" cy="103632"/>
            </a:xfrm>
            <a:prstGeom prst="rect">
              <a:avLst/>
            </a:prstGeom>
          </p:spPr>
        </p:pic>
        <p:sp>
          <p:nvSpPr>
            <p:cNvPr id="94" name="object 94" descr=""/>
            <p:cNvSpPr/>
            <p:nvPr/>
          </p:nvSpPr>
          <p:spPr>
            <a:xfrm>
              <a:off x="643127" y="6130416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5" h="94614">
                  <a:moveTo>
                    <a:pt x="0" y="94487"/>
                  </a:moveTo>
                  <a:lnTo>
                    <a:pt x="94487" y="94487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643127" y="6253860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5" h="94614">
                  <a:moveTo>
                    <a:pt x="0" y="94487"/>
                  </a:moveTo>
                  <a:lnTo>
                    <a:pt x="94487" y="94487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6" name="object 96" descr=""/>
          <p:cNvGrpSpPr/>
          <p:nvPr/>
        </p:nvGrpSpPr>
        <p:grpSpPr>
          <a:xfrm>
            <a:off x="638555" y="6497700"/>
            <a:ext cx="104139" cy="475615"/>
            <a:chOff x="638555" y="6497700"/>
            <a:chExt cx="104139" cy="475615"/>
          </a:xfrm>
        </p:grpSpPr>
        <p:pic>
          <p:nvPicPr>
            <p:cNvPr id="97" name="object 9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8555" y="6497700"/>
              <a:ext cx="103632" cy="103632"/>
            </a:xfrm>
            <a:prstGeom prst="rect">
              <a:avLst/>
            </a:prstGeom>
          </p:spPr>
        </p:pic>
        <p:sp>
          <p:nvSpPr>
            <p:cNvPr id="98" name="object 98" descr=""/>
            <p:cNvSpPr/>
            <p:nvPr/>
          </p:nvSpPr>
          <p:spPr>
            <a:xfrm>
              <a:off x="643127" y="6625716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5" h="94615">
                  <a:moveTo>
                    <a:pt x="0" y="94488"/>
                  </a:moveTo>
                  <a:lnTo>
                    <a:pt x="94487" y="94488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643127" y="6750684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5" h="94615">
                  <a:moveTo>
                    <a:pt x="0" y="94487"/>
                  </a:moveTo>
                  <a:lnTo>
                    <a:pt x="94487" y="94487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643127" y="6874129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5" h="94615">
                  <a:moveTo>
                    <a:pt x="0" y="94486"/>
                  </a:moveTo>
                  <a:lnTo>
                    <a:pt x="94487" y="94486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1" name="object 101" descr=""/>
          <p:cNvGrpSpPr/>
          <p:nvPr/>
        </p:nvGrpSpPr>
        <p:grpSpPr>
          <a:xfrm>
            <a:off x="638555" y="7985505"/>
            <a:ext cx="104139" cy="228600"/>
            <a:chOff x="638555" y="7985505"/>
            <a:chExt cx="104139" cy="228600"/>
          </a:xfrm>
        </p:grpSpPr>
        <p:sp>
          <p:nvSpPr>
            <p:cNvPr id="102" name="object 102" descr=""/>
            <p:cNvSpPr/>
            <p:nvPr/>
          </p:nvSpPr>
          <p:spPr>
            <a:xfrm>
              <a:off x="643127" y="7990077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5" h="94615">
                  <a:moveTo>
                    <a:pt x="0" y="94487"/>
                  </a:moveTo>
                  <a:lnTo>
                    <a:pt x="94487" y="94487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3" name="object 10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8555" y="8110473"/>
              <a:ext cx="103632" cy="103632"/>
            </a:xfrm>
            <a:prstGeom prst="rect">
              <a:avLst/>
            </a:prstGeom>
          </p:spPr>
        </p:pic>
      </p:grpSp>
      <p:pic>
        <p:nvPicPr>
          <p:cNvPr id="104" name="object 10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555" y="8358885"/>
            <a:ext cx="103632" cy="103632"/>
          </a:xfrm>
          <a:prstGeom prst="rect">
            <a:avLst/>
          </a:prstGeom>
        </p:spPr>
      </p:pic>
      <p:sp>
        <p:nvSpPr>
          <p:cNvPr id="105" name="object 105" descr=""/>
          <p:cNvSpPr/>
          <p:nvPr/>
        </p:nvSpPr>
        <p:spPr>
          <a:xfrm>
            <a:off x="643127" y="8610345"/>
            <a:ext cx="94615" cy="94615"/>
          </a:xfrm>
          <a:custGeom>
            <a:avLst/>
            <a:gdLst/>
            <a:ahLst/>
            <a:cxnLst/>
            <a:rect l="l" t="t" r="r" b="b"/>
            <a:pathLst>
              <a:path w="94615" h="94615">
                <a:moveTo>
                  <a:pt x="0" y="94488"/>
                </a:moveTo>
                <a:lnTo>
                  <a:pt x="94487" y="94488"/>
                </a:lnTo>
                <a:lnTo>
                  <a:pt x="94487" y="0"/>
                </a:lnTo>
                <a:lnTo>
                  <a:pt x="0" y="0"/>
                </a:lnTo>
                <a:lnTo>
                  <a:pt x="0" y="9448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6" name="object 106" descr=""/>
          <p:cNvGrpSpPr/>
          <p:nvPr/>
        </p:nvGrpSpPr>
        <p:grpSpPr>
          <a:xfrm>
            <a:off x="638555" y="9108693"/>
            <a:ext cx="104139" cy="227329"/>
            <a:chOff x="638555" y="9108693"/>
            <a:chExt cx="104139" cy="227329"/>
          </a:xfrm>
        </p:grpSpPr>
        <p:pic>
          <p:nvPicPr>
            <p:cNvPr id="107" name="object 10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8555" y="9108693"/>
              <a:ext cx="103632" cy="103631"/>
            </a:xfrm>
            <a:prstGeom prst="rect">
              <a:avLst/>
            </a:prstGeom>
          </p:spPr>
        </p:pic>
        <p:sp>
          <p:nvSpPr>
            <p:cNvPr id="108" name="object 108" descr=""/>
            <p:cNvSpPr/>
            <p:nvPr/>
          </p:nvSpPr>
          <p:spPr>
            <a:xfrm>
              <a:off x="643127" y="9236709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5" h="94615">
                  <a:moveTo>
                    <a:pt x="0" y="94487"/>
                  </a:moveTo>
                  <a:lnTo>
                    <a:pt x="94487" y="94487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51630" y="435356"/>
            <a:ext cx="259079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134</a:t>
            </a:r>
            <a:endParaRPr sz="1100">
              <a:latin typeface="Arial MT"/>
              <a:cs typeface="Arial MT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612647" y="1284985"/>
          <a:ext cx="2978785" cy="20656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7870"/>
                <a:gridCol w="1438910"/>
                <a:gridCol w="719455"/>
              </a:tblGrid>
              <a:tr h="130810">
                <a:tc>
                  <a:txBody>
                    <a:bodyPr/>
                    <a:lstStyle/>
                    <a:p>
                      <a:pPr marL="67945">
                        <a:lnSpc>
                          <a:spcPts val="930"/>
                        </a:lnSpc>
                      </a:pPr>
                      <a:r>
                        <a:rPr dirty="0" sz="800" spc="-10" b="1">
                          <a:latin typeface="Calibri"/>
                          <a:cs typeface="Calibri"/>
                        </a:rPr>
                        <a:t>Código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930"/>
                        </a:lnSpc>
                      </a:pPr>
                      <a:r>
                        <a:rPr dirty="0" sz="800" spc="-10" b="1">
                          <a:latin typeface="Calibri"/>
                          <a:cs typeface="Calibri"/>
                        </a:rPr>
                        <a:t>Descripción</a:t>
                      </a:r>
                      <a:r>
                        <a:rPr dirty="0" sz="800" spc="6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 b="1">
                          <a:latin typeface="Calibri"/>
                          <a:cs typeface="Calibri"/>
                        </a:rPr>
                        <a:t>material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930"/>
                        </a:lnSpc>
                      </a:pPr>
                      <a:r>
                        <a:rPr dirty="0" sz="800" spc="-10" b="1">
                          <a:latin typeface="Calibri"/>
                          <a:cs typeface="Calibri"/>
                        </a:rPr>
                        <a:t>Cantidad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188595">
                        <a:lnSpc>
                          <a:spcPts val="969"/>
                        </a:lnSpc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Varillas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cobre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las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mismas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dimensiones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que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las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ts val="930"/>
                        </a:lnSpc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varillas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 la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bobina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2565">
                        <a:lnSpc>
                          <a:spcPts val="940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44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und.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08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930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Papel</a:t>
                      </a:r>
                      <a:r>
                        <a:rPr dirty="0" sz="8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higiénico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7010">
                        <a:lnSpc>
                          <a:spcPts val="930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3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rollos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89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919"/>
                        </a:lnSpc>
                      </a:pPr>
                      <a:r>
                        <a:rPr dirty="0" sz="800" spc="-20">
                          <a:latin typeface="Calibri"/>
                          <a:cs typeface="Calibri"/>
                        </a:rPr>
                        <a:t>Agua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8590">
                        <a:lnSpc>
                          <a:spcPts val="919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5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Galones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08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930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Loctite</a:t>
                      </a:r>
                      <a:r>
                        <a:rPr dirty="0" sz="8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254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7965">
                        <a:lnSpc>
                          <a:spcPts val="930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2 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und.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95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919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Cinta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mica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7965">
                        <a:lnSpc>
                          <a:spcPts val="919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1 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und.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08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930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Mica</a:t>
                      </a:r>
                      <a:r>
                        <a:rPr dirty="0" sz="8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prensada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ts val="930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0.5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m2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95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919"/>
                        </a:lnSpc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Soldadura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plata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71450">
                        <a:lnSpc>
                          <a:spcPts val="919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5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varillas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339090">
                        <a:lnSpc>
                          <a:spcPts val="969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Resina</a:t>
                      </a:r>
                      <a:r>
                        <a:rPr dirty="0" sz="8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Von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Roll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(Damival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15174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Damival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15120)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7804">
                        <a:lnSpc>
                          <a:spcPts val="950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500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ml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08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930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Cintra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fibra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vidrio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7965">
                        <a:lnSpc>
                          <a:spcPts val="930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1 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und.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95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919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Papel</a:t>
                      </a:r>
                      <a:r>
                        <a:rPr dirty="0" sz="8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nomex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ts val="919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0.5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m2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08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930"/>
                        </a:lnSpc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Antiflash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(Damicoat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2407)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7965">
                        <a:lnSpc>
                          <a:spcPts val="930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1 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und.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14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935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Cinta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algodón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7965">
                        <a:lnSpc>
                          <a:spcPts val="935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1 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und.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3627754" y="1284985"/>
          <a:ext cx="3432810" cy="14300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9140"/>
                <a:gridCol w="1711325"/>
                <a:gridCol w="898525"/>
              </a:tblGrid>
              <a:tr h="130810">
                <a:tc>
                  <a:txBody>
                    <a:bodyPr/>
                    <a:lstStyle/>
                    <a:p>
                      <a:pPr marL="68580">
                        <a:lnSpc>
                          <a:spcPts val="930"/>
                        </a:lnSpc>
                      </a:pPr>
                      <a:r>
                        <a:rPr dirty="0" sz="800" spc="-10" b="1">
                          <a:latin typeface="Calibri"/>
                          <a:cs typeface="Calibri"/>
                        </a:rPr>
                        <a:t>Código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930"/>
                        </a:lnSpc>
                      </a:pPr>
                      <a:r>
                        <a:rPr dirty="0" sz="800" b="1">
                          <a:latin typeface="Calibri"/>
                          <a:cs typeface="Calibri"/>
                        </a:rPr>
                        <a:t>Descripción</a:t>
                      </a:r>
                      <a:r>
                        <a:rPr dirty="0" sz="8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 b="1">
                          <a:latin typeface="Calibri"/>
                          <a:cs typeface="Calibri"/>
                        </a:rPr>
                        <a:t>herramienta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ts val="930"/>
                        </a:lnSpc>
                      </a:pPr>
                      <a:r>
                        <a:rPr dirty="0" sz="800" spc="-10" b="1">
                          <a:latin typeface="Calibri"/>
                          <a:cs typeface="Calibri"/>
                        </a:rPr>
                        <a:t>Cantidad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95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919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Alicate</a:t>
                      </a:r>
                      <a:r>
                        <a:rPr dirty="0" sz="8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corte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ts val="919"/>
                        </a:lnSpc>
                      </a:pPr>
                      <a:r>
                        <a:rPr dirty="0" sz="800" spc="-50"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08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930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Alicate</a:t>
                      </a:r>
                      <a:r>
                        <a:rPr dirty="0" sz="8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alargado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ts val="930"/>
                        </a:lnSpc>
                      </a:pPr>
                      <a:r>
                        <a:rPr dirty="0" sz="800" spc="-50"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89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919"/>
                        </a:lnSpc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Tijeras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ts val="919"/>
                        </a:lnSpc>
                      </a:pPr>
                      <a:r>
                        <a:rPr dirty="0" sz="800" spc="-50"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08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930"/>
                        </a:lnSpc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Cuchilla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ts val="930"/>
                        </a:lnSpc>
                      </a:pPr>
                      <a:r>
                        <a:rPr dirty="0" sz="800" spc="-50"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08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930"/>
                        </a:lnSpc>
                      </a:pPr>
                      <a:r>
                        <a:rPr dirty="0" sz="800" spc="-20">
                          <a:latin typeface="Calibri"/>
                          <a:cs typeface="Calibri"/>
                        </a:rPr>
                        <a:t>Lima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ts val="930"/>
                        </a:lnSpc>
                      </a:pPr>
                      <a:r>
                        <a:rPr dirty="0" sz="800" spc="-50"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89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919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Taladro</a:t>
                      </a:r>
                      <a:r>
                        <a:rPr dirty="0" sz="8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broca</a:t>
                      </a:r>
                      <a:r>
                        <a:rPr dirty="0" sz="8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fresa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ts val="919"/>
                        </a:lnSpc>
                      </a:pPr>
                      <a:r>
                        <a:rPr dirty="0" sz="800" spc="-50"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08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930"/>
                        </a:lnSpc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Soplete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ts val="930"/>
                        </a:lnSpc>
                      </a:pPr>
                      <a:r>
                        <a:rPr dirty="0" sz="800" spc="-50"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89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919"/>
                        </a:lnSpc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Balde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ts val="919"/>
                        </a:lnSpc>
                      </a:pPr>
                      <a:r>
                        <a:rPr dirty="0" sz="800" spc="-50"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08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930"/>
                        </a:lnSpc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Brocha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1’’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ts val="930"/>
                        </a:lnSpc>
                      </a:pPr>
                      <a:r>
                        <a:rPr dirty="0" sz="800" spc="-50"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89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919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Pincel</a:t>
                      </a:r>
                      <a:r>
                        <a:rPr dirty="0" sz="8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N°8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ts val="919"/>
                        </a:lnSpc>
                      </a:pPr>
                      <a:r>
                        <a:rPr dirty="0" sz="800" spc="-50"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2696591" y="3821302"/>
          <a:ext cx="2245360" cy="10401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53820"/>
                <a:gridCol w="809625"/>
              </a:tblGrid>
              <a:tr h="129539">
                <a:tc>
                  <a:txBody>
                    <a:bodyPr/>
                    <a:lstStyle/>
                    <a:p>
                      <a:pPr marL="68580">
                        <a:lnSpc>
                          <a:spcPts val="919"/>
                        </a:lnSpc>
                      </a:pPr>
                      <a:r>
                        <a:rPr dirty="0" sz="800" spc="-10" b="1">
                          <a:latin typeface="Calibri"/>
                          <a:cs typeface="Calibri"/>
                        </a:rPr>
                        <a:t>Especialidad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919"/>
                        </a:lnSpc>
                      </a:pPr>
                      <a:r>
                        <a:rPr dirty="0" sz="800" spc="-10" b="1">
                          <a:latin typeface="Calibri"/>
                          <a:cs typeface="Calibri"/>
                        </a:rPr>
                        <a:t>Cantidad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0810">
                <a:tc>
                  <a:txBody>
                    <a:bodyPr/>
                    <a:lstStyle/>
                    <a:p>
                      <a:pPr marL="68580">
                        <a:lnSpc>
                          <a:spcPts val="930"/>
                        </a:lnSpc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Eléctrica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ts val="930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2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técnicos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8905">
                <a:tc>
                  <a:txBody>
                    <a:bodyPr/>
                    <a:lstStyle/>
                    <a:p>
                      <a:pPr marL="68580">
                        <a:lnSpc>
                          <a:spcPts val="919"/>
                        </a:lnSpc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Esmerilado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19"/>
                        </a:lnSpc>
                      </a:pPr>
                      <a:r>
                        <a:rPr dirty="0" sz="800" spc="-50">
                          <a:latin typeface="Calibri"/>
                          <a:cs typeface="Calibri"/>
                        </a:rPr>
                        <a:t>-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0810">
                <a:tc>
                  <a:txBody>
                    <a:bodyPr/>
                    <a:lstStyle/>
                    <a:p>
                      <a:pPr marL="68580">
                        <a:lnSpc>
                          <a:spcPts val="930"/>
                        </a:lnSpc>
                      </a:pPr>
                      <a:r>
                        <a:rPr dirty="0" sz="800" spc="-25">
                          <a:latin typeface="Calibri"/>
                          <a:cs typeface="Calibri"/>
                        </a:rPr>
                        <a:t>I&amp;C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30"/>
                        </a:lnSpc>
                      </a:pPr>
                      <a:r>
                        <a:rPr dirty="0" sz="800" spc="-50">
                          <a:latin typeface="Calibri"/>
                          <a:cs typeface="Calibri"/>
                        </a:rPr>
                        <a:t>-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8905">
                <a:tc>
                  <a:txBody>
                    <a:bodyPr/>
                    <a:lstStyle/>
                    <a:p>
                      <a:pPr marL="68580">
                        <a:lnSpc>
                          <a:spcPts val="919"/>
                        </a:lnSpc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Mecánica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19"/>
                        </a:lnSpc>
                      </a:pPr>
                      <a:r>
                        <a:rPr dirty="0" sz="800" spc="-50">
                          <a:latin typeface="Calibri"/>
                          <a:cs typeface="Calibri"/>
                        </a:rPr>
                        <a:t>-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0810">
                <a:tc>
                  <a:txBody>
                    <a:bodyPr/>
                    <a:lstStyle/>
                    <a:p>
                      <a:pPr marL="68580">
                        <a:lnSpc>
                          <a:spcPts val="930"/>
                        </a:lnSpc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Maquinaria</a:t>
                      </a:r>
                      <a:r>
                        <a:rPr dirty="0" sz="8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pesada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30"/>
                        </a:lnSpc>
                      </a:pPr>
                      <a:r>
                        <a:rPr dirty="0" sz="800" spc="-50">
                          <a:latin typeface="Calibri"/>
                          <a:cs typeface="Calibri"/>
                        </a:rPr>
                        <a:t>-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9539">
                <a:tc>
                  <a:txBody>
                    <a:bodyPr/>
                    <a:lstStyle/>
                    <a:p>
                      <a:pPr marL="68580">
                        <a:lnSpc>
                          <a:spcPts val="919"/>
                        </a:lnSpc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Soldadura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19"/>
                        </a:lnSpc>
                      </a:pPr>
                      <a:r>
                        <a:rPr dirty="0" sz="800" spc="-50">
                          <a:latin typeface="Calibri"/>
                          <a:cs typeface="Calibri"/>
                        </a:rPr>
                        <a:t>-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0810">
                <a:tc>
                  <a:txBody>
                    <a:bodyPr/>
                    <a:lstStyle/>
                    <a:p>
                      <a:pPr marL="68580">
                        <a:lnSpc>
                          <a:spcPts val="930"/>
                        </a:lnSpc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Torno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30"/>
                        </a:lnSpc>
                      </a:pPr>
                      <a:r>
                        <a:rPr dirty="0" sz="800" spc="-50">
                          <a:latin typeface="Calibri"/>
                          <a:cs typeface="Calibri"/>
                        </a:rPr>
                        <a:t>-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object 6" descr=""/>
          <p:cNvGraphicFramePr>
            <a:graphicFrameLocks noGrp="1"/>
          </p:cNvGraphicFramePr>
          <p:nvPr/>
        </p:nvGraphicFramePr>
        <p:xfrm>
          <a:off x="541019" y="900683"/>
          <a:ext cx="6557645" cy="8218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0145"/>
                <a:gridCol w="1856739"/>
                <a:gridCol w="536574"/>
                <a:gridCol w="2921635"/>
              </a:tblGrid>
              <a:tr h="254635">
                <a:tc gridSpan="4">
                  <a:txBody>
                    <a:bodyPr/>
                    <a:lstStyle/>
                    <a:p>
                      <a:pPr marL="67945">
                        <a:lnSpc>
                          <a:spcPts val="940"/>
                        </a:lnSpc>
                      </a:pPr>
                      <a:r>
                        <a:rPr dirty="0" sz="800" b="1">
                          <a:latin typeface="Calibri"/>
                          <a:cs typeface="Calibri"/>
                        </a:rPr>
                        <a:t>3.</a:t>
                      </a:r>
                      <a:r>
                        <a:rPr dirty="0" sz="800" spc="235" b="1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800" spc="-10" b="1">
                          <a:latin typeface="Calibri"/>
                          <a:cs typeface="Calibri"/>
                        </a:rPr>
                        <a:t>HERRAMIENTAS</a:t>
                      </a:r>
                      <a:r>
                        <a:rPr dirty="0" sz="800" spc="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b="1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800" spc="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 b="1">
                          <a:latin typeface="Calibri"/>
                          <a:cs typeface="Calibri"/>
                        </a:rPr>
                        <a:t>MATERIALES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35902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*El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personal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que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realiza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las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pruebas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(terceros)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trae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sus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equipos.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9539">
                <a:tc gridSpan="4">
                  <a:txBody>
                    <a:bodyPr/>
                    <a:lstStyle/>
                    <a:p>
                      <a:pPr marL="67945">
                        <a:lnSpc>
                          <a:spcPts val="919"/>
                        </a:lnSpc>
                      </a:pPr>
                      <a:r>
                        <a:rPr dirty="0" sz="800" b="1">
                          <a:latin typeface="Calibri"/>
                          <a:cs typeface="Calibri"/>
                        </a:rPr>
                        <a:t>4.</a:t>
                      </a:r>
                      <a:r>
                        <a:rPr dirty="0" sz="800" spc="210" b="1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800" spc="-10" b="1">
                          <a:latin typeface="Calibri"/>
                          <a:cs typeface="Calibri"/>
                        </a:rPr>
                        <a:t>PERSONAL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393825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30810">
                <a:tc gridSpan="4">
                  <a:txBody>
                    <a:bodyPr/>
                    <a:lstStyle/>
                    <a:p>
                      <a:pPr marL="67945">
                        <a:lnSpc>
                          <a:spcPts val="930"/>
                        </a:lnSpc>
                      </a:pPr>
                      <a:r>
                        <a:rPr dirty="0" sz="800" b="1">
                          <a:latin typeface="Calibri"/>
                          <a:cs typeface="Calibri"/>
                        </a:rPr>
                        <a:t>5.</a:t>
                      </a:r>
                      <a:r>
                        <a:rPr dirty="0" sz="800" spc="210" b="1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800" spc="-10" b="1">
                          <a:latin typeface="Calibri"/>
                          <a:cs typeface="Calibri"/>
                        </a:rPr>
                        <a:t>DESARROLLO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8905">
                <a:tc>
                  <a:txBody>
                    <a:bodyPr/>
                    <a:lstStyle/>
                    <a:p>
                      <a:pPr marL="277495">
                        <a:lnSpc>
                          <a:spcPts val="919"/>
                        </a:lnSpc>
                      </a:pPr>
                      <a:r>
                        <a:rPr dirty="0" sz="800" spc="-10" b="1">
                          <a:latin typeface="Calibri"/>
                          <a:cs typeface="Calibri"/>
                        </a:rPr>
                        <a:t>RESPONSABLE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919"/>
                        </a:lnSpc>
                      </a:pPr>
                      <a:r>
                        <a:rPr dirty="0" sz="800" spc="-10" b="1">
                          <a:latin typeface="Calibri"/>
                          <a:cs typeface="Calibri"/>
                        </a:rPr>
                        <a:t>ACTIVIDAD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19"/>
                        </a:lnSpc>
                      </a:pPr>
                      <a:r>
                        <a:rPr dirty="0" sz="800" spc="-10" b="1">
                          <a:latin typeface="Calibri"/>
                          <a:cs typeface="Calibri"/>
                        </a:rPr>
                        <a:t>NOTAS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4942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84150">
                        <a:lnSpc>
                          <a:spcPct val="100000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Técnico</a:t>
                      </a:r>
                      <a:r>
                        <a:rPr dirty="0" sz="8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electricista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23875" marR="194945" indent="-228600">
                        <a:lnSpc>
                          <a:spcPct val="113100"/>
                        </a:lnSpc>
                        <a:tabLst>
                          <a:tab pos="523875" algn="l"/>
                        </a:tabLst>
                      </a:pPr>
                      <a:r>
                        <a:rPr dirty="0" sz="800" spc="-25">
                          <a:latin typeface="Calibri"/>
                          <a:cs typeface="Calibri"/>
                        </a:rPr>
                        <a:t>1.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Cortar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las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amarras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las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bobinas.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Cortar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fibra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vidrio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que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cubre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cobre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dañado.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52387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Cortar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las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partes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las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varillas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que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estén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523875" marR="111125">
                        <a:lnSpc>
                          <a:spcPct val="116300"/>
                        </a:lnSpc>
                        <a:spcBef>
                          <a:spcPts val="10"/>
                        </a:spcBef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dañadas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que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no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se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puedan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recuperar.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Se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limpia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lima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las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varillas.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950"/>
                        </a:lnSpc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abierta: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7263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23875" marR="88900" indent="-228600">
                        <a:lnSpc>
                          <a:spcPct val="108400"/>
                        </a:lnSpc>
                        <a:tabLst>
                          <a:tab pos="523875" algn="l"/>
                        </a:tabLst>
                      </a:pPr>
                      <a:r>
                        <a:rPr dirty="0" sz="800" spc="-25">
                          <a:latin typeface="Calibri"/>
                          <a:cs typeface="Calibri"/>
                        </a:rPr>
                        <a:t>2.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Dado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que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esta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constituida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por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42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varillas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distribuidas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2x21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(40</a:t>
                      </a:r>
                      <a:r>
                        <a:rPr dirty="0" sz="8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que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son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el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bobinado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2 para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conexionado)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se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separan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los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pares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varillas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otras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papel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i="1">
                          <a:latin typeface="Calibri"/>
                          <a:cs typeface="Calibri"/>
                        </a:rPr>
                        <a:t>nomex</a:t>
                      </a:r>
                      <a:r>
                        <a:rPr dirty="0" sz="800" spc="-1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son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abiertas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hacia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exterior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por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poder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así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tener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una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zona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trabajo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amplia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ordenada.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950"/>
                        </a:lnSpc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Disposición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varillas: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64965" y="5448426"/>
            <a:ext cx="2647315" cy="158115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64965" y="7197090"/>
            <a:ext cx="2790190" cy="1905000"/>
          </a:xfrm>
          <a:prstGeom prst="rect">
            <a:avLst/>
          </a:prstGeom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51630" y="435356"/>
            <a:ext cx="259079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135</a:t>
            </a:r>
            <a:endParaRPr sz="1100">
              <a:latin typeface="Arial MT"/>
              <a:cs typeface="Arial MT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541019" y="900683"/>
          <a:ext cx="6557645" cy="84664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0145"/>
                <a:gridCol w="2393314"/>
                <a:gridCol w="2921635"/>
              </a:tblGrid>
              <a:tr h="231965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950"/>
                        </a:lnSpc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Varillas</a:t>
                      </a:r>
                      <a:r>
                        <a:rPr dirty="0" sz="80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ordenadas: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14680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23875" marR="67945" indent="-228600">
                        <a:lnSpc>
                          <a:spcPct val="108300"/>
                        </a:lnSpc>
                        <a:tabLst>
                          <a:tab pos="523875" algn="l"/>
                        </a:tabLst>
                      </a:pPr>
                      <a:r>
                        <a:rPr dirty="0" sz="800" spc="-25">
                          <a:latin typeface="Calibri"/>
                          <a:cs typeface="Calibri"/>
                        </a:rPr>
                        <a:t>3.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Se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corta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sitúa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mica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prensada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tal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manera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que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cubra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las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paredes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las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bobinas conjuntas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 la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zona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 trabajo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proteger</a:t>
                      </a:r>
                      <a:r>
                        <a:rPr dirty="0" sz="8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dichas</a:t>
                      </a:r>
                      <a:r>
                        <a:rPr dirty="0" sz="8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bobinas.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5238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Se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cubre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papel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higiénico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mojado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las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52387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micas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una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mejor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protección.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955"/>
                        </a:lnSpc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Método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mojar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papel: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Poscionamiento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papel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mica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prensada: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4" name="object 4" descr=""/>
          <p:cNvGrpSpPr/>
          <p:nvPr/>
        </p:nvGrpSpPr>
        <p:grpSpPr>
          <a:xfrm>
            <a:off x="4186412" y="1078926"/>
            <a:ext cx="2738755" cy="2086610"/>
            <a:chOff x="4186412" y="1078926"/>
            <a:chExt cx="2738755" cy="208661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86412" y="1078926"/>
              <a:ext cx="2738658" cy="208645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41164" y="1125600"/>
              <a:ext cx="2579369" cy="1934336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4222114" y="1106550"/>
              <a:ext cx="2617470" cy="1972945"/>
            </a:xfrm>
            <a:custGeom>
              <a:avLst/>
              <a:gdLst/>
              <a:ahLst/>
              <a:cxnLst/>
              <a:rect l="l" t="t" r="r" b="b"/>
              <a:pathLst>
                <a:path w="2617470" h="1972945">
                  <a:moveTo>
                    <a:pt x="0" y="1972436"/>
                  </a:moveTo>
                  <a:lnTo>
                    <a:pt x="2617469" y="1972436"/>
                  </a:lnTo>
                  <a:lnTo>
                    <a:pt x="2617469" y="0"/>
                  </a:lnTo>
                  <a:lnTo>
                    <a:pt x="0" y="0"/>
                  </a:lnTo>
                  <a:lnTo>
                    <a:pt x="0" y="1972436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32578" y="3369690"/>
            <a:ext cx="1846199" cy="2498724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89703" y="6029578"/>
            <a:ext cx="2131059" cy="2578099"/>
          </a:xfrm>
          <a:prstGeom prst="rect">
            <a:avLst/>
          </a:prstGeom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51630" y="435356"/>
            <a:ext cx="259079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136</a:t>
            </a:r>
            <a:endParaRPr sz="1100">
              <a:latin typeface="Arial MT"/>
              <a:cs typeface="Arial MT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541019" y="900683"/>
          <a:ext cx="6557645" cy="6263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0145"/>
                <a:gridCol w="2393314"/>
                <a:gridCol w="2921635"/>
              </a:tblGrid>
              <a:tr h="310134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23875" marR="200660" indent="-228600">
                        <a:lnSpc>
                          <a:spcPct val="112500"/>
                        </a:lnSpc>
                        <a:tabLst>
                          <a:tab pos="523875" algn="l"/>
                        </a:tabLst>
                      </a:pPr>
                      <a:r>
                        <a:rPr dirty="0" sz="800" spc="-25">
                          <a:latin typeface="Calibri"/>
                          <a:cs typeface="Calibri"/>
                        </a:rPr>
                        <a:t>4.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Tomar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primer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par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varillas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dañadas.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Pulir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lima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cuchilla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las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superficies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dañas.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523875" marR="261620">
                        <a:lnSpc>
                          <a:spcPct val="117100"/>
                        </a:lnSpc>
                        <a:spcBef>
                          <a:spcPts val="5"/>
                        </a:spcBef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Se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cortan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las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varillas de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bobina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las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varillas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externas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alicate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corte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obtener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forma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que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muestra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la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figura.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950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Junta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entre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varillas: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1965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23875" marR="179705" indent="-228600">
                        <a:lnSpc>
                          <a:spcPct val="108800"/>
                        </a:lnSpc>
                        <a:tabLst>
                          <a:tab pos="523875" algn="l"/>
                        </a:tabLst>
                      </a:pPr>
                      <a:r>
                        <a:rPr dirty="0" sz="800" spc="-25">
                          <a:latin typeface="Calibri"/>
                          <a:cs typeface="Calibri"/>
                        </a:rPr>
                        <a:t>5.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Se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une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un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extremo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varilla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externa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5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una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varilla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soplete.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52387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Se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refuerza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 la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unión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las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varillas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con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5238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soldadura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plata.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523875" marR="67310">
                        <a:lnSpc>
                          <a:spcPct val="116199"/>
                        </a:lnSpc>
                        <a:spcBef>
                          <a:spcPts val="15"/>
                        </a:spcBef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Si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es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necesario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se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debe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prensar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soldadura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aún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caliente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alicate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que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esta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tenga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más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rigidez.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950"/>
                        </a:lnSpc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Varilla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siendo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soldada: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4264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5275">
                        <a:lnSpc>
                          <a:spcPts val="950"/>
                        </a:lnSpc>
                        <a:tabLst>
                          <a:tab pos="523875" algn="l"/>
                        </a:tabLst>
                      </a:pPr>
                      <a:r>
                        <a:rPr dirty="0" sz="800" spc="-25">
                          <a:latin typeface="Calibri"/>
                          <a:cs typeface="Calibri"/>
                        </a:rPr>
                        <a:t>6.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Dar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acabado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soldadura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plata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con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5238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lima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taladro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broca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fresa.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5238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ser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necesario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alinear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las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varillas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uso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523875" marR="110489">
                        <a:lnSpc>
                          <a:spcPct val="116300"/>
                        </a:lnSpc>
                        <a:spcBef>
                          <a:spcPts val="15"/>
                        </a:spcBef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del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alicate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alargado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ya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que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algunas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varillas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se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pueden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deformar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calor.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4" name="object 4" descr=""/>
          <p:cNvGrpSpPr/>
          <p:nvPr/>
        </p:nvGrpSpPr>
        <p:grpSpPr>
          <a:xfrm>
            <a:off x="4995671" y="1062227"/>
            <a:ext cx="1114425" cy="2903220"/>
            <a:chOff x="4995671" y="1062227"/>
            <a:chExt cx="1114425" cy="290322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95671" y="1062227"/>
              <a:ext cx="1114031" cy="290322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60695" y="1126235"/>
              <a:ext cx="935863" cy="272542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041645" y="1107185"/>
              <a:ext cx="974090" cy="2763520"/>
            </a:xfrm>
            <a:custGeom>
              <a:avLst/>
              <a:gdLst/>
              <a:ahLst/>
              <a:cxnLst/>
              <a:rect l="l" t="t" r="r" b="b"/>
              <a:pathLst>
                <a:path w="974089" h="2763520">
                  <a:moveTo>
                    <a:pt x="0" y="2763520"/>
                  </a:moveTo>
                  <a:lnTo>
                    <a:pt x="974001" y="2763520"/>
                  </a:lnTo>
                  <a:lnTo>
                    <a:pt x="974001" y="0"/>
                  </a:lnTo>
                  <a:lnTo>
                    <a:pt x="0" y="0"/>
                  </a:lnTo>
                  <a:lnTo>
                    <a:pt x="0" y="276352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4177284" y="4162043"/>
            <a:ext cx="2757170" cy="2112645"/>
            <a:chOff x="4177284" y="4162043"/>
            <a:chExt cx="2757170" cy="2112645"/>
          </a:xfrm>
        </p:grpSpPr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77284" y="4162043"/>
              <a:ext cx="2756916" cy="2112264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41165" y="4226940"/>
              <a:ext cx="2579369" cy="1934337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4222115" y="4207890"/>
              <a:ext cx="2617470" cy="1972945"/>
            </a:xfrm>
            <a:custGeom>
              <a:avLst/>
              <a:gdLst/>
              <a:ahLst/>
              <a:cxnLst/>
              <a:rect l="l" t="t" r="r" b="b"/>
              <a:pathLst>
                <a:path w="2617470" h="1972945">
                  <a:moveTo>
                    <a:pt x="0" y="1972437"/>
                  </a:moveTo>
                  <a:lnTo>
                    <a:pt x="2617469" y="1972437"/>
                  </a:lnTo>
                  <a:lnTo>
                    <a:pt x="2617469" y="0"/>
                  </a:lnTo>
                  <a:lnTo>
                    <a:pt x="0" y="0"/>
                  </a:lnTo>
                  <a:lnTo>
                    <a:pt x="0" y="1972437"/>
                  </a:lnTo>
                  <a:close/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51630" y="435356"/>
            <a:ext cx="259079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137</a:t>
            </a:r>
            <a:endParaRPr sz="1100">
              <a:latin typeface="Arial MT"/>
              <a:cs typeface="Arial MT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541019" y="900683"/>
          <a:ext cx="6557645" cy="88830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0145"/>
                <a:gridCol w="2393314"/>
                <a:gridCol w="2921635"/>
              </a:tblGrid>
              <a:tr h="3042285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just" marL="523875" marR="61594" indent="-228600">
                        <a:lnSpc>
                          <a:spcPct val="108800"/>
                        </a:lnSpc>
                        <a:spcBef>
                          <a:spcPts val="5"/>
                        </a:spcBef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7.</a:t>
                      </a:r>
                      <a:r>
                        <a:rPr dirty="0" sz="800" spc="370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Repetir</a:t>
                      </a:r>
                      <a:r>
                        <a:rPr dirty="0" sz="800" spc="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8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paso</a:t>
                      </a:r>
                      <a:r>
                        <a:rPr dirty="0" sz="8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5</a:t>
                      </a:r>
                      <a:r>
                        <a:rPr dirty="0" sz="8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8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8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otro</a:t>
                      </a:r>
                      <a:r>
                        <a:rPr dirty="0" sz="8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extremo</a:t>
                      </a:r>
                      <a:r>
                        <a:rPr dirty="0" sz="80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varilla</a:t>
                      </a:r>
                      <a:r>
                        <a:rPr dirty="0" sz="800" spc="19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externa</a:t>
                      </a:r>
                      <a:r>
                        <a:rPr dirty="0" sz="800" spc="19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800" spc="19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800" spc="19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varilla</a:t>
                      </a:r>
                      <a:r>
                        <a:rPr dirty="0" sz="800" spc="19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opuesta</a:t>
                      </a:r>
                      <a:r>
                        <a:rPr dirty="0" sz="800" spc="204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18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bobina.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950"/>
                        </a:lnSpc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Preparado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varilla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ajuste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4952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just" marL="523875" marR="61594" indent="-228600">
                        <a:lnSpc>
                          <a:spcPct val="108500"/>
                        </a:lnSpc>
                        <a:spcBef>
                          <a:spcPts val="5"/>
                        </a:spcBef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8.</a:t>
                      </a:r>
                      <a:r>
                        <a:rPr dirty="0" sz="800" spc="375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800" spc="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ayuda</a:t>
                      </a:r>
                      <a:r>
                        <a:rPr dirty="0" sz="800" spc="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7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loctite</a:t>
                      </a:r>
                      <a:r>
                        <a:rPr dirty="0" sz="800" spc="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se</a:t>
                      </a:r>
                      <a:r>
                        <a:rPr dirty="0" sz="800" spc="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pega</a:t>
                      </a:r>
                      <a:r>
                        <a:rPr dirty="0" sz="800" spc="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800" spc="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cinta</a:t>
                      </a:r>
                      <a:r>
                        <a:rPr dirty="0" sz="800" spc="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mica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un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extremo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las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varillas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soldadas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asegurar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 cinta y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poder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aislar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(to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insolate)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sin</a:t>
                      </a:r>
                      <a:r>
                        <a:rPr dirty="0" sz="800" spc="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problema</a:t>
                      </a:r>
                      <a:r>
                        <a:rPr dirty="0" sz="800" spc="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800" spc="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800" spc="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colocando</a:t>
                      </a:r>
                      <a:r>
                        <a:rPr dirty="0" sz="800" spc="7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800" spc="8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cinta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un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traslape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media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entre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cada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vuelta,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al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llegar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al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otro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extremo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8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varilla</a:t>
                      </a:r>
                      <a:r>
                        <a:rPr dirty="0" sz="8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se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usa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loctie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nuevo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fijar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cinta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mica.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algn="just" marL="52387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Se</a:t>
                      </a:r>
                      <a:r>
                        <a:rPr dirty="0" sz="800" spc="434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puede</a:t>
                      </a:r>
                      <a:r>
                        <a:rPr dirty="0" sz="800" spc="434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utilizar</a:t>
                      </a:r>
                      <a:r>
                        <a:rPr dirty="0" sz="800" spc="4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800" spc="4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800" spc="4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aislamiento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algn="just" marL="523875" marR="62230">
                        <a:lnSpc>
                          <a:spcPts val="1130"/>
                        </a:lnSpc>
                        <a:spcBef>
                          <a:spcPts val="65"/>
                        </a:spcBef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(insolation)</a:t>
                      </a:r>
                      <a:r>
                        <a:rPr dirty="0" sz="8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un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alambre</a:t>
                      </a:r>
                      <a:r>
                        <a:rPr dirty="0" sz="8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flexbile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que</a:t>
                      </a:r>
                      <a:r>
                        <a:rPr dirty="0" sz="80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guíe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paso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cinta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mica.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950"/>
                        </a:lnSpc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Aislamiento</a:t>
                      </a:r>
                      <a:r>
                        <a:rPr dirty="0" sz="8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(Insolation)</a:t>
                      </a:r>
                      <a:r>
                        <a:rPr dirty="0" sz="8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varilla: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195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5275">
                        <a:lnSpc>
                          <a:spcPts val="950"/>
                        </a:lnSpc>
                        <a:tabLst>
                          <a:tab pos="523875" algn="l"/>
                        </a:tabLst>
                      </a:pPr>
                      <a:r>
                        <a:rPr dirty="0" sz="800" spc="-25">
                          <a:latin typeface="Calibri"/>
                          <a:cs typeface="Calibri"/>
                        </a:rPr>
                        <a:t>9.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	Se</a:t>
                      </a:r>
                      <a:r>
                        <a:rPr dirty="0" sz="800" spc="7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repiten</a:t>
                      </a:r>
                      <a:r>
                        <a:rPr dirty="0" sz="800" spc="8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los</a:t>
                      </a:r>
                      <a:r>
                        <a:rPr dirty="0" sz="800" spc="8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pasos</a:t>
                      </a:r>
                      <a:r>
                        <a:rPr dirty="0" sz="800" spc="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del</a:t>
                      </a:r>
                      <a:r>
                        <a:rPr dirty="0" sz="800" spc="8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4</a:t>
                      </a:r>
                      <a:r>
                        <a:rPr dirty="0" sz="800" spc="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al</a:t>
                      </a:r>
                      <a:r>
                        <a:rPr dirty="0" sz="800" spc="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8</a:t>
                      </a:r>
                      <a:r>
                        <a:rPr dirty="0" sz="800" spc="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800" spc="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800" spc="8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otra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523875" marR="62230">
                        <a:lnSpc>
                          <a:spcPct val="107500"/>
                        </a:lnSpc>
                        <a:spcBef>
                          <a:spcPts val="10"/>
                        </a:spcBef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varilla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del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par</a:t>
                      </a:r>
                      <a:r>
                        <a:rPr dirty="0" sz="8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bobina,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tener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así</a:t>
                      </a:r>
                      <a:r>
                        <a:rPr dirty="0" sz="8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un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par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varillas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soldadas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listas.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8925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just" marL="523875" marR="62230" indent="-228600">
                        <a:lnSpc>
                          <a:spcPct val="108200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10.</a:t>
                      </a:r>
                      <a:r>
                        <a:rPr dirty="0" sz="800" spc="180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Se</a:t>
                      </a:r>
                      <a:r>
                        <a:rPr dirty="0" sz="800" spc="8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separan</a:t>
                      </a:r>
                      <a:r>
                        <a:rPr dirty="0" sz="800" spc="8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los</a:t>
                      </a:r>
                      <a:r>
                        <a:rPr dirty="0" sz="800" spc="8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pares</a:t>
                      </a:r>
                      <a:r>
                        <a:rPr dirty="0" sz="800" spc="9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varillas</a:t>
                      </a:r>
                      <a:r>
                        <a:rPr dirty="0" sz="800" spc="8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800" spc="9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papel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nomex</a:t>
                      </a:r>
                      <a:r>
                        <a:rPr dirty="0" sz="800" spc="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800" spc="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se</a:t>
                      </a:r>
                      <a:r>
                        <a:rPr dirty="0" sz="800" spc="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procede</a:t>
                      </a:r>
                      <a:r>
                        <a:rPr dirty="0" sz="800" spc="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800" spc="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trabajar</a:t>
                      </a:r>
                      <a:r>
                        <a:rPr dirty="0" sz="800" spc="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800" spc="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siguiente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par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usando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los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pasos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del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4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al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9.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Esto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se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hace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todos los pares menos con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el de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salida,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una</a:t>
                      </a:r>
                      <a:r>
                        <a:rPr dirty="0" sz="800" spc="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vez</a:t>
                      </a:r>
                      <a:r>
                        <a:rPr dirty="0" sz="800" spc="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hecho</a:t>
                      </a:r>
                      <a:r>
                        <a:rPr dirty="0" sz="800" spc="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esto</a:t>
                      </a:r>
                      <a:r>
                        <a:rPr dirty="0" sz="800" spc="7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se</a:t>
                      </a:r>
                      <a:r>
                        <a:rPr dirty="0" sz="800" spc="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aprieta</a:t>
                      </a:r>
                      <a:r>
                        <a:rPr dirty="0" sz="800" spc="6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800" spc="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grupo</a:t>
                      </a:r>
                      <a:r>
                        <a:rPr dirty="0" sz="800" spc="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varillas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cinta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algodón.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950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Grupo de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varillas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soldadas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insoladas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amarradas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con cinta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de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algodón: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4" name="object 4" descr=""/>
          <p:cNvGrpSpPr/>
          <p:nvPr/>
        </p:nvGrpSpPr>
        <p:grpSpPr>
          <a:xfrm>
            <a:off x="4486655" y="1065275"/>
            <a:ext cx="1978660" cy="2578735"/>
            <a:chOff x="4486655" y="1065275"/>
            <a:chExt cx="1978660" cy="257873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86655" y="1065275"/>
              <a:ext cx="1978152" cy="2578607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51298" y="1130426"/>
              <a:ext cx="1799589" cy="2399664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4532248" y="1111376"/>
              <a:ext cx="1837689" cy="2437765"/>
            </a:xfrm>
            <a:custGeom>
              <a:avLst/>
              <a:gdLst/>
              <a:ahLst/>
              <a:cxnLst/>
              <a:rect l="l" t="t" r="r" b="b"/>
              <a:pathLst>
                <a:path w="1837689" h="2437765">
                  <a:moveTo>
                    <a:pt x="0" y="2437765"/>
                  </a:moveTo>
                  <a:lnTo>
                    <a:pt x="1837689" y="2437765"/>
                  </a:lnTo>
                  <a:lnTo>
                    <a:pt x="1837689" y="0"/>
                  </a:lnTo>
                  <a:lnTo>
                    <a:pt x="0" y="0"/>
                  </a:lnTo>
                  <a:lnTo>
                    <a:pt x="0" y="2437765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4745735" y="4096511"/>
            <a:ext cx="1615440" cy="2352040"/>
            <a:chOff x="4745735" y="4096511"/>
            <a:chExt cx="1615440" cy="2352040"/>
          </a:xfrm>
        </p:grpSpPr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45735" y="4096511"/>
              <a:ext cx="1615439" cy="2351532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10378" y="4161662"/>
              <a:ext cx="1436369" cy="2172716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4791328" y="4142485"/>
              <a:ext cx="1474470" cy="2211070"/>
            </a:xfrm>
            <a:custGeom>
              <a:avLst/>
              <a:gdLst/>
              <a:ahLst/>
              <a:cxnLst/>
              <a:rect l="l" t="t" r="r" b="b"/>
              <a:pathLst>
                <a:path w="1474470" h="2211070">
                  <a:moveTo>
                    <a:pt x="0" y="2210943"/>
                  </a:moveTo>
                  <a:lnTo>
                    <a:pt x="1474470" y="2210943"/>
                  </a:lnTo>
                  <a:lnTo>
                    <a:pt x="1474470" y="0"/>
                  </a:lnTo>
                  <a:lnTo>
                    <a:pt x="0" y="0"/>
                  </a:lnTo>
                  <a:lnTo>
                    <a:pt x="0" y="2210943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2" name="object 12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60265" y="7186320"/>
            <a:ext cx="1792605" cy="2577972"/>
          </a:xfrm>
          <a:prstGeom prst="rect">
            <a:avLst/>
          </a:prstGeom>
        </p:spPr>
      </p:pic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51630" y="435356"/>
            <a:ext cx="259079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138</a:t>
            </a:r>
            <a:endParaRPr sz="1100">
              <a:latin typeface="Arial MT"/>
              <a:cs typeface="Arial MT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541019" y="900683"/>
          <a:ext cx="6557645" cy="86804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0145"/>
                <a:gridCol w="2393314"/>
                <a:gridCol w="2921635"/>
              </a:tblGrid>
              <a:tr h="1158240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23875" marR="92075" indent="-228600">
                        <a:lnSpc>
                          <a:spcPct val="108100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11.</a:t>
                      </a:r>
                      <a:r>
                        <a:rPr dirty="0" sz="800" spc="204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Una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vez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soldadas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y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aisladas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(insolated)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grupo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pares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varillas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se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soldará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par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salida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con el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mismo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procedimiento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del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paso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5 pero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empalmando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como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muestra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imagen.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673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950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Empalme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varillas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salida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bobina: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764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23875" marR="131445" indent="-228600">
                        <a:lnSpc>
                          <a:spcPct val="108400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12.</a:t>
                      </a:r>
                      <a:r>
                        <a:rPr dirty="0" sz="800" spc="215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Teniendo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todas las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varillas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soldadas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se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procede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usar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mica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aislar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(to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insote)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grupo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varillas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medio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traslape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hasta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3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veces.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5238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Si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es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necesario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 usar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loctie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cuando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sea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52387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necesario.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950"/>
                        </a:lnSpc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Aislamiento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(insolation)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 del grupo total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varillas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 con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cinta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de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mica: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0604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23875" marR="217170" indent="-228600">
                        <a:lnSpc>
                          <a:spcPct val="107500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13.</a:t>
                      </a:r>
                      <a:r>
                        <a:rPr dirty="0" sz="800" spc="175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Aislar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(to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insote)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cinta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fibra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vidrio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medio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traslape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sobre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mica.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Aislamiento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(insolation)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 con cinta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fibra de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vidrio: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63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6852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23875" marR="181610" indent="-228600">
                        <a:lnSpc>
                          <a:spcPct val="107500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14.</a:t>
                      </a:r>
                      <a:r>
                        <a:rPr dirty="0" sz="800" spc="185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Se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aplica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resina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sobre la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cinta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fibra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vidrio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se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deja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secar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por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8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horas.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950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Secado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una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vez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resinadas: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4" name="object 4" descr=""/>
          <p:cNvGrpSpPr/>
          <p:nvPr/>
        </p:nvGrpSpPr>
        <p:grpSpPr>
          <a:xfrm>
            <a:off x="4186412" y="1078904"/>
            <a:ext cx="2647315" cy="928369"/>
            <a:chOff x="4186412" y="1078904"/>
            <a:chExt cx="2647315" cy="928369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86412" y="1078904"/>
              <a:ext cx="2647219" cy="928246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41164" y="1125600"/>
              <a:ext cx="2487294" cy="77724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4222114" y="1106550"/>
              <a:ext cx="2525395" cy="815340"/>
            </a:xfrm>
            <a:custGeom>
              <a:avLst/>
              <a:gdLst/>
              <a:ahLst/>
              <a:cxnLst/>
              <a:rect l="l" t="t" r="r" b="b"/>
              <a:pathLst>
                <a:path w="2525395" h="815339">
                  <a:moveTo>
                    <a:pt x="0" y="815340"/>
                  </a:moveTo>
                  <a:lnTo>
                    <a:pt x="2525394" y="815340"/>
                  </a:lnTo>
                  <a:lnTo>
                    <a:pt x="2525394" y="0"/>
                  </a:lnTo>
                  <a:lnTo>
                    <a:pt x="0" y="0"/>
                  </a:lnTo>
                  <a:lnTo>
                    <a:pt x="0" y="81534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4168140" y="2369819"/>
            <a:ext cx="2560320" cy="2391410"/>
            <a:chOff x="4168140" y="2369819"/>
            <a:chExt cx="2560320" cy="2391410"/>
          </a:xfrm>
        </p:grpSpPr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68140" y="2369819"/>
              <a:ext cx="2560319" cy="2391156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32910" y="2434081"/>
              <a:ext cx="2381885" cy="2213482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4213860" y="2415031"/>
              <a:ext cx="2419985" cy="2251710"/>
            </a:xfrm>
            <a:custGeom>
              <a:avLst/>
              <a:gdLst/>
              <a:ahLst/>
              <a:cxnLst/>
              <a:rect l="l" t="t" r="r" b="b"/>
              <a:pathLst>
                <a:path w="2419984" h="2251710">
                  <a:moveTo>
                    <a:pt x="0" y="2251582"/>
                  </a:moveTo>
                  <a:lnTo>
                    <a:pt x="2419985" y="2251582"/>
                  </a:lnTo>
                  <a:lnTo>
                    <a:pt x="2419985" y="0"/>
                  </a:lnTo>
                  <a:lnTo>
                    <a:pt x="0" y="0"/>
                  </a:lnTo>
                  <a:lnTo>
                    <a:pt x="0" y="2251582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4604003" y="4960619"/>
            <a:ext cx="1903730" cy="2413000"/>
            <a:chOff x="4604003" y="4960619"/>
            <a:chExt cx="1903730" cy="2413000"/>
          </a:xfrm>
        </p:grpSpPr>
        <p:pic>
          <p:nvPicPr>
            <p:cNvPr id="13" name="object 1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04003" y="4960619"/>
              <a:ext cx="1903476" cy="2412492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68900" y="5024754"/>
              <a:ext cx="1724532" cy="2235200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4649850" y="5005704"/>
              <a:ext cx="1762760" cy="2273300"/>
            </a:xfrm>
            <a:custGeom>
              <a:avLst/>
              <a:gdLst/>
              <a:ahLst/>
              <a:cxnLst/>
              <a:rect l="l" t="t" r="r" b="b"/>
              <a:pathLst>
                <a:path w="1762760" h="2273300">
                  <a:moveTo>
                    <a:pt x="0" y="2273300"/>
                  </a:moveTo>
                  <a:lnTo>
                    <a:pt x="1762632" y="2273300"/>
                  </a:lnTo>
                  <a:lnTo>
                    <a:pt x="1762632" y="0"/>
                  </a:lnTo>
                  <a:lnTo>
                    <a:pt x="0" y="0"/>
                  </a:lnTo>
                  <a:lnTo>
                    <a:pt x="0" y="227330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 descr=""/>
          <p:cNvGrpSpPr/>
          <p:nvPr/>
        </p:nvGrpSpPr>
        <p:grpSpPr>
          <a:xfrm>
            <a:off x="4186406" y="7592541"/>
            <a:ext cx="2581910" cy="1937385"/>
            <a:chOff x="4186406" y="7592541"/>
            <a:chExt cx="2581910" cy="1937385"/>
          </a:xfrm>
        </p:grpSpPr>
        <p:pic>
          <p:nvPicPr>
            <p:cNvPr id="17" name="object 1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86406" y="7592541"/>
              <a:ext cx="2581698" cy="1937025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41164" y="7638376"/>
              <a:ext cx="2422143" cy="1786889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4222114" y="7619326"/>
              <a:ext cx="2460625" cy="1824989"/>
            </a:xfrm>
            <a:custGeom>
              <a:avLst/>
              <a:gdLst/>
              <a:ahLst/>
              <a:cxnLst/>
              <a:rect l="l" t="t" r="r" b="b"/>
              <a:pathLst>
                <a:path w="2460625" h="1824990">
                  <a:moveTo>
                    <a:pt x="0" y="1824989"/>
                  </a:moveTo>
                  <a:lnTo>
                    <a:pt x="2460243" y="1824989"/>
                  </a:lnTo>
                  <a:lnTo>
                    <a:pt x="2460243" y="0"/>
                  </a:lnTo>
                  <a:lnTo>
                    <a:pt x="0" y="0"/>
                  </a:lnTo>
                  <a:lnTo>
                    <a:pt x="0" y="1824989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51630" y="435356"/>
            <a:ext cx="259079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139</a:t>
            </a:r>
            <a:endParaRPr sz="1100">
              <a:latin typeface="Arial MT"/>
              <a:cs typeface="Arial MT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612648" y="5821044"/>
          <a:ext cx="6056630" cy="5200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7595"/>
                <a:gridCol w="4895850"/>
              </a:tblGrid>
              <a:tr h="130810">
                <a:tc>
                  <a:txBody>
                    <a:bodyPr/>
                    <a:lstStyle/>
                    <a:p>
                      <a:pPr marL="67945">
                        <a:lnSpc>
                          <a:spcPts val="930"/>
                        </a:lnSpc>
                      </a:pPr>
                      <a:r>
                        <a:rPr dirty="0" sz="800" spc="-10" b="1">
                          <a:latin typeface="Calibri"/>
                          <a:cs typeface="Calibri"/>
                        </a:rPr>
                        <a:t>ABREVIATURA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930"/>
                        </a:lnSpc>
                      </a:pPr>
                      <a:r>
                        <a:rPr dirty="0" sz="800" spc="-10" b="1">
                          <a:latin typeface="Calibri"/>
                          <a:cs typeface="Calibri"/>
                        </a:rPr>
                        <a:t>DESCRIPCIÓN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</a:tr>
              <a:tr h="129539">
                <a:tc>
                  <a:txBody>
                    <a:bodyPr/>
                    <a:lstStyle/>
                    <a:p>
                      <a:pPr marL="67945">
                        <a:lnSpc>
                          <a:spcPts val="919"/>
                        </a:lnSpc>
                      </a:pPr>
                      <a:r>
                        <a:rPr dirty="0" sz="800" spc="-25" b="1">
                          <a:latin typeface="Calibri"/>
                          <a:cs typeface="Calibri"/>
                        </a:rPr>
                        <a:t>EPP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919"/>
                        </a:lnSpc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Equipo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protección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personal.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0810">
                <a:tc>
                  <a:txBody>
                    <a:bodyPr/>
                    <a:lstStyle/>
                    <a:p>
                      <a:pPr marL="67945">
                        <a:lnSpc>
                          <a:spcPts val="930"/>
                        </a:lnSpc>
                      </a:pPr>
                      <a:r>
                        <a:rPr dirty="0" sz="800" spc="-25" b="1">
                          <a:latin typeface="Calibri"/>
                          <a:cs typeface="Calibri"/>
                        </a:rPr>
                        <a:t>OT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930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Orden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trabajo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8905">
                <a:tc>
                  <a:txBody>
                    <a:bodyPr/>
                    <a:lstStyle/>
                    <a:p>
                      <a:pPr marL="67945">
                        <a:lnSpc>
                          <a:spcPts val="919"/>
                        </a:lnSpc>
                      </a:pPr>
                      <a:r>
                        <a:rPr dirty="0" sz="800" spc="-20" b="1">
                          <a:latin typeface="Calibri"/>
                          <a:cs typeface="Calibri"/>
                        </a:rPr>
                        <a:t>N.A.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919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No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Aplica.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541019" y="900683"/>
          <a:ext cx="6557645" cy="85077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0145"/>
                <a:gridCol w="2393314"/>
                <a:gridCol w="2921635"/>
              </a:tblGrid>
              <a:tr h="218694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23875" marR="142240" indent="-228600">
                        <a:lnSpc>
                          <a:spcPct val="108400"/>
                        </a:lnSpc>
                        <a:spcBef>
                          <a:spcPts val="5"/>
                        </a:spcBef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15.</a:t>
                      </a:r>
                      <a:r>
                        <a:rPr dirty="0" sz="800" spc="190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Se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fabrican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piezas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hechas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vitroniti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envueltas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cinta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fibra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vidrio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una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capa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resina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aún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humeda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entre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bobinas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para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separalas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 de la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reparada.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5238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Se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agregan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amarras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cinta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algodón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52387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8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resina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sustituir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las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cortadas.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950"/>
                        </a:lnSpc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nuevos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amarres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separaciones: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364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23875" marR="161290" indent="-228600">
                        <a:lnSpc>
                          <a:spcPct val="108100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16.</a:t>
                      </a:r>
                      <a:r>
                        <a:rPr dirty="0" sz="800" spc="180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Una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vez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seca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resina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se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pinta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barniz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antiflash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usando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 brochas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y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pinceles</a:t>
                      </a:r>
                      <a:r>
                        <a:rPr dirty="0" sz="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dos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manos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dejando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12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horas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secado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entre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mano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mano.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Al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finalizar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última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pasada.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950"/>
                        </a:lnSpc>
                      </a:pPr>
                      <a:r>
                        <a:rPr dirty="0" sz="800" spc="-10">
                          <a:latin typeface="Calibri"/>
                          <a:cs typeface="Calibri"/>
                        </a:rPr>
                        <a:t>Bobina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pintada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con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antiflash: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9539">
                <a:tc gridSpan="3">
                  <a:txBody>
                    <a:bodyPr/>
                    <a:lstStyle/>
                    <a:p>
                      <a:pPr marL="67945">
                        <a:lnSpc>
                          <a:spcPts val="919"/>
                        </a:lnSpc>
                      </a:pPr>
                      <a:r>
                        <a:rPr dirty="0" sz="800" b="1">
                          <a:latin typeface="Calibri"/>
                          <a:cs typeface="Calibri"/>
                        </a:rPr>
                        <a:t>6.</a:t>
                      </a:r>
                      <a:r>
                        <a:rPr dirty="0" sz="800" spc="300" b="1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800" spc="-10" b="1">
                          <a:latin typeface="Calibri"/>
                          <a:cs typeface="Calibri"/>
                        </a:rPr>
                        <a:t>ABREVIATURAS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715645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9539">
                <a:tc gridSpan="3">
                  <a:txBody>
                    <a:bodyPr/>
                    <a:lstStyle/>
                    <a:p>
                      <a:pPr marL="67945">
                        <a:lnSpc>
                          <a:spcPts val="919"/>
                        </a:lnSpc>
                      </a:pPr>
                      <a:r>
                        <a:rPr dirty="0" sz="800" b="1">
                          <a:latin typeface="Calibri"/>
                          <a:cs typeface="Calibri"/>
                        </a:rPr>
                        <a:t>7.</a:t>
                      </a:r>
                      <a:r>
                        <a:rPr dirty="0" sz="800" spc="210" b="1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800" spc="-10" b="1">
                          <a:latin typeface="Calibri"/>
                          <a:cs typeface="Calibri"/>
                        </a:rPr>
                        <a:t>REFERENCIAS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949450">
                <a:tc gridSpan="3">
                  <a:txBody>
                    <a:bodyPr/>
                    <a:lstStyle/>
                    <a:p>
                      <a:pPr marL="525780" indent="-228600">
                        <a:lnSpc>
                          <a:spcPct val="100000"/>
                        </a:lnSpc>
                        <a:spcBef>
                          <a:spcPts val="35"/>
                        </a:spcBef>
                        <a:buFont typeface="Symbol"/>
                        <a:buChar char=""/>
                        <a:tabLst>
                          <a:tab pos="525780" algn="l"/>
                        </a:tabLst>
                      </a:pPr>
                      <a:r>
                        <a:rPr dirty="0" sz="900" spc="-10">
                          <a:latin typeface="Calibri"/>
                          <a:cs typeface="Calibri"/>
                        </a:rPr>
                        <a:t>Reglamento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Interno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Seguridad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Salud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Trabajo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Orazul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Energy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Egenor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S.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C.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por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A.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525780" indent="-228600">
                        <a:lnSpc>
                          <a:spcPct val="100000"/>
                        </a:lnSpc>
                        <a:spcBef>
                          <a:spcPts val="229"/>
                        </a:spcBef>
                        <a:buFont typeface="Symbol"/>
                        <a:buChar char=""/>
                        <a:tabLst>
                          <a:tab pos="525780" algn="l"/>
                        </a:tabLst>
                      </a:pPr>
                      <a:r>
                        <a:rPr dirty="0" sz="900" spc="-10">
                          <a:latin typeface="Calibri"/>
                          <a:cs typeface="Calibri"/>
                        </a:rPr>
                        <a:t>P/EHS/GN-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02</a:t>
                      </a:r>
                      <a:r>
                        <a:rPr dirty="0" sz="90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Bloqueo</a:t>
                      </a:r>
                      <a:r>
                        <a:rPr dirty="0" sz="90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900" spc="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etiquetado.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525780" indent="-228600">
                        <a:lnSpc>
                          <a:spcPct val="100000"/>
                        </a:lnSpc>
                        <a:spcBef>
                          <a:spcPts val="225"/>
                        </a:spcBef>
                        <a:buFont typeface="Symbol"/>
                        <a:buChar char=""/>
                        <a:tabLst>
                          <a:tab pos="525780" algn="l"/>
                        </a:tabLst>
                      </a:pPr>
                      <a:r>
                        <a:rPr dirty="0" sz="900" spc="-10">
                          <a:latin typeface="Calibri"/>
                          <a:cs typeface="Calibri"/>
                        </a:rPr>
                        <a:t>P/EHS/GN-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07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Equipo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Protección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Personal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(EPP).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525780" indent="-228600">
                        <a:lnSpc>
                          <a:spcPct val="100000"/>
                        </a:lnSpc>
                        <a:spcBef>
                          <a:spcPts val="229"/>
                        </a:spcBef>
                        <a:buFont typeface="Symbol"/>
                        <a:buChar char=""/>
                        <a:tabLst>
                          <a:tab pos="525780" algn="l"/>
                        </a:tabLst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PR-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MA-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01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Gestión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Manejo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Residuos_V2.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525780" indent="-228600">
                        <a:lnSpc>
                          <a:spcPct val="100000"/>
                        </a:lnSpc>
                        <a:spcBef>
                          <a:spcPts val="240"/>
                        </a:spcBef>
                        <a:buFont typeface="Symbol"/>
                        <a:buChar char=""/>
                        <a:tabLst>
                          <a:tab pos="525780" algn="l"/>
                        </a:tabLst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PR-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SSO-04-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F1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Permiso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Trabajo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General_V1.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525780" indent="-228600">
                        <a:lnSpc>
                          <a:spcPct val="100000"/>
                        </a:lnSpc>
                        <a:spcBef>
                          <a:spcPts val="225"/>
                        </a:spcBef>
                        <a:buFont typeface="Symbol"/>
                        <a:buChar char=""/>
                        <a:tabLst>
                          <a:tab pos="525780" algn="l"/>
                        </a:tabLst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PR-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SSO-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03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Gestión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Riesgos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SYMA_V1.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525780" indent="-228600">
                        <a:lnSpc>
                          <a:spcPct val="100000"/>
                        </a:lnSpc>
                        <a:spcBef>
                          <a:spcPts val="229"/>
                        </a:spcBef>
                        <a:buFont typeface="Symbol"/>
                        <a:buChar char=""/>
                        <a:tabLst>
                          <a:tab pos="525780" algn="l"/>
                        </a:tabLst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PR-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SGI-08-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F2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Análisis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Seguro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Trabajo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(AST)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_V1.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525780" indent="-228600">
                        <a:lnSpc>
                          <a:spcPct val="100000"/>
                        </a:lnSpc>
                        <a:spcBef>
                          <a:spcPts val="240"/>
                        </a:spcBef>
                        <a:buFont typeface="Symbol"/>
                        <a:buChar char=""/>
                        <a:tabLst>
                          <a:tab pos="525780" algn="l"/>
                        </a:tabLst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Manual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riesgo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crítico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“Claves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vida”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525780" indent="-228600">
                        <a:lnSpc>
                          <a:spcPct val="100000"/>
                        </a:lnSpc>
                        <a:spcBef>
                          <a:spcPts val="229"/>
                        </a:spcBef>
                        <a:buFont typeface="Symbol"/>
                        <a:buChar char=""/>
                        <a:tabLst>
                          <a:tab pos="525780" algn="l"/>
                        </a:tabLst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Parada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Unidad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4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desde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Tablero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Controlador.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525780" indent="-228600">
                        <a:lnSpc>
                          <a:spcPct val="100000"/>
                        </a:lnSpc>
                        <a:spcBef>
                          <a:spcPts val="430"/>
                        </a:spcBef>
                        <a:buSzPct val="122222"/>
                        <a:buFont typeface="Symbol"/>
                        <a:buChar char=""/>
                        <a:tabLst>
                          <a:tab pos="525780" algn="l"/>
                        </a:tabLst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PR-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SSO-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05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Control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riesgos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Caídas_V1.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9539">
                <a:tc gridSpan="3">
                  <a:txBody>
                    <a:bodyPr/>
                    <a:lstStyle/>
                    <a:p>
                      <a:pPr marL="67945">
                        <a:lnSpc>
                          <a:spcPts val="919"/>
                        </a:lnSpc>
                      </a:pPr>
                      <a:r>
                        <a:rPr dirty="0" sz="800" b="1">
                          <a:latin typeface="Calibri"/>
                          <a:cs typeface="Calibri"/>
                        </a:rPr>
                        <a:t>8.</a:t>
                      </a:r>
                      <a:r>
                        <a:rPr dirty="0" sz="800" spc="200" b="1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800" b="1">
                          <a:latin typeface="Calibri"/>
                          <a:cs typeface="Calibri"/>
                        </a:rPr>
                        <a:t>REGISTROS</a:t>
                      </a:r>
                      <a:r>
                        <a:rPr dirty="0" sz="800" spc="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 b="1">
                          <a:latin typeface="Calibri"/>
                          <a:cs typeface="Calibri"/>
                        </a:rPr>
                        <a:t>GENERADOS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94005">
                <a:tc gridSpan="3">
                  <a:txBody>
                    <a:bodyPr/>
                    <a:lstStyle/>
                    <a:p>
                      <a:pPr marL="516255" indent="-448309">
                        <a:lnSpc>
                          <a:spcPts val="950"/>
                        </a:lnSpc>
                        <a:buFont typeface="Arial MT"/>
                        <a:buChar char="•"/>
                        <a:tabLst>
                          <a:tab pos="516255" algn="l"/>
                        </a:tabLst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Todas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las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incidencias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ocurridas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deberán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ser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registradas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 en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Máximo.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30810">
                <a:tc gridSpan="3">
                  <a:txBody>
                    <a:bodyPr/>
                    <a:lstStyle/>
                    <a:p>
                      <a:pPr marL="67945">
                        <a:lnSpc>
                          <a:spcPts val="930"/>
                        </a:lnSpc>
                      </a:pPr>
                      <a:r>
                        <a:rPr dirty="0" sz="800" b="1">
                          <a:latin typeface="Calibri"/>
                          <a:cs typeface="Calibri"/>
                        </a:rPr>
                        <a:t>9.</a:t>
                      </a:r>
                      <a:r>
                        <a:rPr dirty="0" sz="800" spc="210" b="1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800" spc="-10" b="1">
                          <a:latin typeface="Calibri"/>
                          <a:cs typeface="Calibri"/>
                        </a:rPr>
                        <a:t>APÉNDICES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88620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pSp>
        <p:nvGrpSpPr>
          <p:cNvPr id="5" name="object 5" descr=""/>
          <p:cNvGrpSpPr/>
          <p:nvPr/>
        </p:nvGrpSpPr>
        <p:grpSpPr>
          <a:xfrm>
            <a:off x="4796000" y="1078922"/>
            <a:ext cx="1513840" cy="1967864"/>
            <a:chOff x="4796000" y="1078922"/>
            <a:chExt cx="1513840" cy="1967864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96000" y="1078922"/>
              <a:ext cx="1513386" cy="1967588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51653" y="1125600"/>
              <a:ext cx="1353185" cy="181610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4832603" y="1106550"/>
              <a:ext cx="1391285" cy="1854200"/>
            </a:xfrm>
            <a:custGeom>
              <a:avLst/>
              <a:gdLst/>
              <a:ahLst/>
              <a:cxnLst/>
              <a:rect l="l" t="t" r="r" b="b"/>
              <a:pathLst>
                <a:path w="1391285" h="1854200">
                  <a:moveTo>
                    <a:pt x="0" y="1854200"/>
                  </a:moveTo>
                  <a:lnTo>
                    <a:pt x="1391285" y="1854200"/>
                  </a:lnTo>
                  <a:lnTo>
                    <a:pt x="1391285" y="0"/>
                  </a:lnTo>
                  <a:lnTo>
                    <a:pt x="0" y="0"/>
                  </a:lnTo>
                  <a:lnTo>
                    <a:pt x="0" y="185420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4844796" y="3247643"/>
            <a:ext cx="1423670" cy="2255520"/>
            <a:chOff x="4844796" y="3247643"/>
            <a:chExt cx="1423670" cy="2255520"/>
          </a:xfrm>
        </p:grpSpPr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44796" y="3247643"/>
              <a:ext cx="1423415" cy="225552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08804" y="3312413"/>
              <a:ext cx="1245870" cy="2077466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4889754" y="3293363"/>
              <a:ext cx="1283970" cy="2115820"/>
            </a:xfrm>
            <a:custGeom>
              <a:avLst/>
              <a:gdLst/>
              <a:ahLst/>
              <a:cxnLst/>
              <a:rect l="l" t="t" r="r" b="b"/>
              <a:pathLst>
                <a:path w="1283970" h="2115820">
                  <a:moveTo>
                    <a:pt x="0" y="2115566"/>
                  </a:moveTo>
                  <a:lnTo>
                    <a:pt x="1283970" y="2115566"/>
                  </a:lnTo>
                  <a:lnTo>
                    <a:pt x="1283970" y="0"/>
                  </a:lnTo>
                  <a:lnTo>
                    <a:pt x="0" y="0"/>
                  </a:lnTo>
                  <a:lnTo>
                    <a:pt x="0" y="2115566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30960" y="435356"/>
            <a:ext cx="3917950" cy="653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942975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140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15"/>
              </a:spcBef>
            </a:pP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latin typeface="Calibri"/>
                <a:cs typeface="Calibri"/>
              </a:rPr>
              <a:t>Apéndice</a:t>
            </a:r>
            <a:r>
              <a:rPr dirty="0" sz="1200" spc="-1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11.</a:t>
            </a:r>
            <a:r>
              <a:rPr dirty="0" sz="1200" spc="-1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Resultados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prueba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impedancia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en</a:t>
            </a:r>
            <a:r>
              <a:rPr dirty="0" sz="1200" spc="-1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el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rotor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1110" y="1199768"/>
            <a:ext cx="5398135" cy="2486532"/>
          </a:xfrm>
          <a:prstGeom prst="rect">
            <a:avLst/>
          </a:prstGeom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30960" y="435356"/>
            <a:ext cx="4129404" cy="653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3304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141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15"/>
              </a:spcBef>
            </a:pP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latin typeface="Calibri"/>
                <a:cs typeface="Calibri"/>
              </a:rPr>
              <a:t>Apéndice</a:t>
            </a:r>
            <a:r>
              <a:rPr dirty="0" sz="1200" spc="-1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12.</a:t>
            </a:r>
            <a:r>
              <a:rPr dirty="0" sz="1200" spc="-1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Resultados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prueba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resistencia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aislamiento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91995" y="1309587"/>
            <a:ext cx="3481749" cy="1275169"/>
          </a:xfrm>
          <a:prstGeom prst="rect">
            <a:avLst/>
          </a:prstGeom>
        </p:spPr>
      </p:pic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30960" y="435356"/>
            <a:ext cx="3918585" cy="653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94361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142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15"/>
              </a:spcBef>
            </a:pP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latin typeface="Calibri"/>
                <a:cs typeface="Calibri"/>
              </a:rPr>
              <a:t>Apéndice</a:t>
            </a:r>
            <a:r>
              <a:rPr dirty="0" sz="1200" spc="-1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13.</a:t>
            </a:r>
            <a:r>
              <a:rPr dirty="0" sz="1200" spc="-1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Resultados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prueba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1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resistencia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en</a:t>
            </a:r>
            <a:r>
              <a:rPr dirty="0" sz="1200" spc="-1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las</a:t>
            </a:r>
            <a:r>
              <a:rPr dirty="0" sz="1200" spc="-1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fases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0475" y="1199895"/>
            <a:ext cx="5399405" cy="2380615"/>
          </a:xfrm>
          <a:prstGeom prst="rect">
            <a:avLst/>
          </a:prstGeom>
        </p:spPr>
      </p:pic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30960" y="435356"/>
            <a:ext cx="3596004" cy="653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62103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143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15"/>
              </a:spcBef>
            </a:pP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latin typeface="Calibri"/>
                <a:cs typeface="Calibri"/>
              </a:rPr>
              <a:t>Apéndice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14.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Tabla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voltajes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y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corrientes</a:t>
            </a:r>
            <a:r>
              <a:rPr dirty="0" sz="1200" spc="-4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para</a:t>
            </a:r>
            <a:r>
              <a:rPr dirty="0" sz="1200" spc="-4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pruebas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896416" y="1205737"/>
          <a:ext cx="5841365" cy="43326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5895"/>
                <a:gridCol w="1223009"/>
                <a:gridCol w="1167129"/>
                <a:gridCol w="1927225"/>
              </a:tblGrid>
              <a:tr h="2159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1100" b="1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V</a:t>
                      </a:r>
                      <a:r>
                        <a:rPr dirty="0" sz="1100" spc="-15" b="1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estator </a:t>
                      </a:r>
                      <a:r>
                        <a:rPr dirty="0" sz="1100" spc="-25" b="1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(V)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7145"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9845">
                        <a:lnSpc>
                          <a:spcPts val="1240"/>
                        </a:lnSpc>
                        <a:spcBef>
                          <a:spcPts val="360"/>
                        </a:spcBef>
                      </a:pPr>
                      <a:r>
                        <a:rPr dirty="0" baseline="12626" sz="1650">
                          <a:solidFill>
                            <a:srgbClr val="202429"/>
                          </a:solidFill>
                          <a:latin typeface="Cambria Math"/>
                          <a:cs typeface="Cambria Math"/>
                        </a:rPr>
                        <a:t>𝑰</a:t>
                      </a:r>
                      <a:r>
                        <a:rPr dirty="0" sz="800">
                          <a:solidFill>
                            <a:srgbClr val="202429"/>
                          </a:solidFill>
                          <a:latin typeface="Cambria Math"/>
                          <a:cs typeface="Cambria Math"/>
                        </a:rPr>
                        <a:t>𝒓𝒐𝒕𝒐𝒓</a:t>
                      </a:r>
                      <a:r>
                        <a:rPr dirty="0" sz="800" spc="100">
                          <a:solidFill>
                            <a:srgbClr val="202429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dirty="0" baseline="12626" sz="1650" spc="-37" b="1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(A)</a:t>
                      </a:r>
                      <a:endParaRPr baseline="12626" sz="1650">
                        <a:latin typeface="Calibri"/>
                        <a:cs typeface="Calibri"/>
                      </a:endParaRPr>
                    </a:p>
                  </a:txBody>
                  <a:tcPr marL="0" marR="0" marB="0" marT="45720"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698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1100">
                          <a:solidFill>
                            <a:srgbClr val="202429"/>
                          </a:solidFill>
                          <a:latin typeface="Cambria Math"/>
                          <a:cs typeface="Cambria Math"/>
                        </a:rPr>
                        <a:t>𝑰</a:t>
                      </a:r>
                      <a:r>
                        <a:rPr dirty="0" baseline="-17361" sz="1200">
                          <a:solidFill>
                            <a:srgbClr val="202429"/>
                          </a:solidFill>
                          <a:latin typeface="Cambria Math"/>
                          <a:cs typeface="Cambria Math"/>
                        </a:rPr>
                        <a:t>𝒆𝒙𝒄</a:t>
                      </a:r>
                      <a:r>
                        <a:rPr dirty="0" baseline="-17361" sz="1200" spc="157">
                          <a:solidFill>
                            <a:srgbClr val="202429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dirty="0" sz="1100" spc="-25" b="1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(A)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7145"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0350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1100" b="1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Velocidad</a:t>
                      </a:r>
                      <a:r>
                        <a:rPr dirty="0" sz="1100" spc="-35" b="1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(r.p.m)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7145"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46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 spc="-1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13750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2984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170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R="7112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 spc="-2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8,09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R="10160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720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dirty="0" sz="1100" spc="-1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13340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9845">
                        <a:lnSpc>
                          <a:spcPts val="1310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150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70485">
                        <a:lnSpc>
                          <a:spcPts val="1310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7.1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01600">
                        <a:lnSpc>
                          <a:spcPts val="1310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720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205740"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</a:pPr>
                      <a:r>
                        <a:rPr dirty="0" sz="1100" spc="-1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12540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9845">
                        <a:lnSpc>
                          <a:spcPts val="1305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120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71120">
                        <a:lnSpc>
                          <a:spcPts val="1305"/>
                        </a:lnSpc>
                      </a:pPr>
                      <a:r>
                        <a:rPr dirty="0" sz="1100" spc="-2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5,61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01600">
                        <a:lnSpc>
                          <a:spcPts val="1305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720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205104"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</a:pPr>
                      <a:r>
                        <a:rPr dirty="0" sz="1100" spc="-1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12180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9845">
                        <a:lnSpc>
                          <a:spcPts val="1305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110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71120">
                        <a:lnSpc>
                          <a:spcPts val="1305"/>
                        </a:lnSpc>
                      </a:pPr>
                      <a:r>
                        <a:rPr dirty="0" sz="1100" spc="-2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5,11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01600">
                        <a:lnSpc>
                          <a:spcPts val="1305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720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206375"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</a:pPr>
                      <a:r>
                        <a:rPr dirty="0" sz="1100" spc="-1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11770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9845">
                        <a:lnSpc>
                          <a:spcPts val="1305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100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71120">
                        <a:lnSpc>
                          <a:spcPts val="1305"/>
                        </a:lnSpc>
                      </a:pPr>
                      <a:r>
                        <a:rPr dirty="0" sz="1100" spc="-2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4,61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01600">
                        <a:lnSpc>
                          <a:spcPts val="1305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720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206375"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dirty="0" sz="1100" spc="-1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11260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0480">
                        <a:lnSpc>
                          <a:spcPts val="1310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90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69850">
                        <a:lnSpc>
                          <a:spcPts val="1310"/>
                        </a:lnSpc>
                      </a:pPr>
                      <a:r>
                        <a:rPr dirty="0" sz="1100" spc="-2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4.11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01600">
                        <a:lnSpc>
                          <a:spcPts val="1310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720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205104"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</a:pPr>
                      <a:r>
                        <a:rPr dirty="0" sz="1100" spc="-1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10660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7940">
                        <a:lnSpc>
                          <a:spcPts val="1305"/>
                        </a:lnSpc>
                      </a:pPr>
                      <a:r>
                        <a:rPr dirty="0" sz="1100" spc="-2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81,5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71120">
                        <a:lnSpc>
                          <a:spcPts val="1305"/>
                        </a:lnSpc>
                      </a:pPr>
                      <a:r>
                        <a:rPr dirty="0" sz="1100" spc="-2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3,69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01600">
                        <a:lnSpc>
                          <a:spcPts val="1305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720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205104"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</a:pPr>
                      <a:r>
                        <a:rPr dirty="0" sz="1100" spc="-1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10210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0480">
                        <a:lnSpc>
                          <a:spcPts val="1305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76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71120">
                        <a:lnSpc>
                          <a:spcPts val="1305"/>
                        </a:lnSpc>
                      </a:pPr>
                      <a:r>
                        <a:rPr dirty="0" sz="1100" spc="-2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3,42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01600">
                        <a:lnSpc>
                          <a:spcPts val="1305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720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206375"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</a:pPr>
                      <a:r>
                        <a:rPr dirty="0" sz="1100" spc="-1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10000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9845">
                        <a:lnSpc>
                          <a:spcPts val="1305"/>
                        </a:lnSpc>
                      </a:pPr>
                      <a:r>
                        <a:rPr dirty="0" sz="1100" spc="-2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73.7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71120">
                        <a:lnSpc>
                          <a:spcPts val="1305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3,3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01600">
                        <a:lnSpc>
                          <a:spcPts val="1305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720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206375">
                <a:tc>
                  <a:txBody>
                    <a:bodyPr/>
                    <a:lstStyle/>
                    <a:p>
                      <a:pPr algn="ctr">
                        <a:lnSpc>
                          <a:spcPts val="1315"/>
                        </a:lnSpc>
                      </a:pPr>
                      <a:r>
                        <a:rPr dirty="0" sz="1100" spc="-2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9660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0480">
                        <a:lnSpc>
                          <a:spcPts val="1315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70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71120">
                        <a:lnSpc>
                          <a:spcPts val="1315"/>
                        </a:lnSpc>
                      </a:pPr>
                      <a:r>
                        <a:rPr dirty="0" sz="1100" spc="-2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3,12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01600">
                        <a:lnSpc>
                          <a:spcPts val="1315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720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205104"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</a:pPr>
                      <a:r>
                        <a:rPr dirty="0" sz="1100" spc="-2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9160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0480">
                        <a:lnSpc>
                          <a:spcPts val="1305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65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69850">
                        <a:lnSpc>
                          <a:spcPts val="1305"/>
                        </a:lnSpc>
                      </a:pPr>
                      <a:r>
                        <a:rPr dirty="0" sz="1100" spc="-2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2.87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01600">
                        <a:lnSpc>
                          <a:spcPts val="1305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720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205740"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</a:pPr>
                      <a:r>
                        <a:rPr dirty="0" sz="1100" spc="-2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8610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0480">
                        <a:lnSpc>
                          <a:spcPts val="1305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60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71120">
                        <a:lnSpc>
                          <a:spcPts val="1305"/>
                        </a:lnSpc>
                      </a:pPr>
                      <a:r>
                        <a:rPr dirty="0" sz="1100" spc="-2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2,62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01600">
                        <a:lnSpc>
                          <a:spcPts val="1305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720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205740"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</a:pPr>
                      <a:r>
                        <a:rPr dirty="0" sz="1100" spc="-2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8020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0480">
                        <a:lnSpc>
                          <a:spcPts val="1305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55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71120">
                        <a:lnSpc>
                          <a:spcPts val="1305"/>
                        </a:lnSpc>
                      </a:pPr>
                      <a:r>
                        <a:rPr dirty="0" sz="1100" spc="-2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2,37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01600">
                        <a:lnSpc>
                          <a:spcPts val="1305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720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206375"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</a:pPr>
                      <a:r>
                        <a:rPr dirty="0" sz="1100" spc="-2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7380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0480">
                        <a:lnSpc>
                          <a:spcPts val="1305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69850">
                        <a:lnSpc>
                          <a:spcPts val="1305"/>
                        </a:lnSpc>
                      </a:pPr>
                      <a:r>
                        <a:rPr dirty="0" sz="1100" spc="-2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2.12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01600">
                        <a:lnSpc>
                          <a:spcPts val="1305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720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206375"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dirty="0" sz="1100" spc="-2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5930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7940">
                        <a:lnSpc>
                          <a:spcPts val="1310"/>
                        </a:lnSpc>
                      </a:pPr>
                      <a:r>
                        <a:rPr dirty="0" sz="1100" spc="-2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39,6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71120">
                        <a:lnSpc>
                          <a:spcPts val="1310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1,6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01600">
                        <a:lnSpc>
                          <a:spcPts val="1310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720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205104"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</a:pPr>
                      <a:r>
                        <a:rPr dirty="0" sz="1100" spc="-2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4700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0480">
                        <a:lnSpc>
                          <a:spcPts val="1305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31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71120">
                        <a:lnSpc>
                          <a:spcPts val="1305"/>
                        </a:lnSpc>
                      </a:pPr>
                      <a:r>
                        <a:rPr dirty="0" sz="1100" spc="-2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1,18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01600">
                        <a:lnSpc>
                          <a:spcPts val="1305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720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205104"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</a:pPr>
                      <a:r>
                        <a:rPr dirty="0" sz="1100" spc="-2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3065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0480">
                        <a:lnSpc>
                          <a:spcPts val="1305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71120">
                        <a:lnSpc>
                          <a:spcPts val="1305"/>
                        </a:lnSpc>
                      </a:pPr>
                      <a:r>
                        <a:rPr dirty="0" sz="1100" spc="-2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0,63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01600">
                        <a:lnSpc>
                          <a:spcPts val="1305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720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206375"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</a:pPr>
                      <a:r>
                        <a:rPr dirty="0" sz="1100" spc="-2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1810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9845">
                        <a:lnSpc>
                          <a:spcPts val="1305"/>
                        </a:lnSpc>
                      </a:pPr>
                      <a:r>
                        <a:rPr dirty="0" sz="1100" spc="-2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11.4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71120">
                        <a:lnSpc>
                          <a:spcPts val="1305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0,2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01600">
                        <a:lnSpc>
                          <a:spcPts val="1305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720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206375">
                <a:tc>
                  <a:txBody>
                    <a:bodyPr/>
                    <a:lstStyle/>
                    <a:p>
                      <a:pPr algn="ctr" marL="635">
                        <a:lnSpc>
                          <a:spcPts val="1310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891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8575">
                        <a:lnSpc>
                          <a:spcPts val="1310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5.1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71120">
                        <a:lnSpc>
                          <a:spcPts val="1310"/>
                        </a:lnSpc>
                      </a:pPr>
                      <a:r>
                        <a:rPr dirty="0" sz="1100" spc="-5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101600">
                        <a:lnSpc>
                          <a:spcPts val="1310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720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196850">
                <a:tc>
                  <a:txBody>
                    <a:bodyPr/>
                    <a:lstStyle/>
                    <a:p>
                      <a:pPr algn="ctr" marL="635">
                        <a:lnSpc>
                          <a:spcPts val="1305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130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7940">
                        <a:lnSpc>
                          <a:spcPts val="1305"/>
                        </a:lnSpc>
                      </a:pPr>
                      <a:r>
                        <a:rPr dirty="0" sz="1100" spc="-5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71120">
                        <a:lnSpc>
                          <a:spcPts val="1305"/>
                        </a:lnSpc>
                      </a:pPr>
                      <a:r>
                        <a:rPr dirty="0" sz="1100" spc="-5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01600">
                        <a:lnSpc>
                          <a:spcPts val="1305"/>
                        </a:lnSpc>
                      </a:pPr>
                      <a:r>
                        <a:rPr dirty="0" sz="1100" spc="-25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720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30960" y="435356"/>
            <a:ext cx="4641215" cy="653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05918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MT"/>
                <a:cs typeface="Arial MT"/>
              </a:rPr>
              <a:t>144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15"/>
              </a:spcBef>
            </a:pP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latin typeface="Calibri"/>
                <a:cs typeface="Calibri"/>
              </a:rPr>
              <a:t>Apéndice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15.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Resultados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finales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pruebas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eléctricas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en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el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generador</a:t>
            </a:r>
            <a:r>
              <a:rPr dirty="0" sz="1200" spc="-25" b="1">
                <a:latin typeface="Calibri"/>
                <a:cs typeface="Calibri"/>
              </a:rPr>
              <a:t> U4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5207" y="1215448"/>
            <a:ext cx="5509895" cy="19285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Manuel Merino</dc:creator>
  <dcterms:created xsi:type="dcterms:W3CDTF">2023-12-11T00:18:25Z</dcterms:created>
  <dcterms:modified xsi:type="dcterms:W3CDTF">2023-12-11T00:18:25Z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2022-11-11T00:00:00Z</vt:filetime>
  </property>
  <property fmtid="{D5CDD505-2E9C-101B-9397-08002B2CF9AE}" pid="3" name="Creator">
    <vt:lpwstr>Microsoft® Word 2019</vt:lpwstr>
  </property>
  <property fmtid="{D5CDD505-2E9C-101B-9397-08002B2CF9AE}" pid="4" name="LastSaved">
    <vt:filetime>2023-12-11T00:00:00Z</vt:filetime>
  </property>
  <property fmtid="{D5CDD505-2E9C-101B-9397-08002B2CF9AE}" pid="5" name="Producer">
    <vt:lpwstr>iLovePDF</vt:lpwstr>
  </property>
</Properties>
</file>